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4" r:id="rId4"/>
    <p:sldId id="259" r:id="rId5"/>
    <p:sldId id="265" r:id="rId6"/>
    <p:sldId id="260" r:id="rId7"/>
    <p:sldId id="266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VY_32_INOVACE_09_MATEMATIKA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Procvičování porovnávání čísel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DFC072-C281-4C3F-B89B-5B6036F3AC1C}" type="presOf" srcId="{D8197B8C-B260-4A16-BDF4-0947B075E274}" destId="{25B08C86-7E15-44DC-BE7F-FFB55DD49D12}" srcOrd="0" destOrd="0" presId="urn:microsoft.com/office/officeart/2005/8/layout/target3"/>
    <dgm:cxn modelId="{774DF853-5EE1-4F84-9200-A7C446AEF259}" type="presOf" srcId="{A528AE99-982B-4758-9459-AE018AD6ED33}" destId="{ADD15C17-EB9D-4A31-B8A8-7BA408E425EB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FEE846E4-7693-4030-8E6B-854ACE991CED}" type="presOf" srcId="{B651F6E3-6281-48DB-9319-2AEAFDAE7572}" destId="{6BB5E863-4638-4E1D-BFDE-399D028AC4ED}" srcOrd="1" destOrd="0" presId="urn:microsoft.com/office/officeart/2005/8/layout/target3"/>
    <dgm:cxn modelId="{D6FF0741-1614-4BFE-AB5C-0CD0E694A3C4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80F9E6-477F-4A3A-8C53-A29C5477AA8E}" type="presOf" srcId="{D1D4F407-5343-4D3F-B5B9-D407B03CAEB4}" destId="{AED2198E-93D5-4001-81B4-73124B309672}" srcOrd="1" destOrd="0" presId="urn:microsoft.com/office/officeart/2005/8/layout/target3"/>
    <dgm:cxn modelId="{B1730E72-CEBB-42DE-B428-E4EB92AC72DE}" type="presOf" srcId="{D8197B8C-B260-4A16-BDF4-0947B075E274}" destId="{5A5FFA88-C948-4069-8E93-59FA12366E83}" srcOrd="1" destOrd="0" presId="urn:microsoft.com/office/officeart/2005/8/layout/target3"/>
    <dgm:cxn modelId="{4B7BE129-B47F-4923-8EBD-4B96369899F3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F0F9588-9482-40E9-B7C6-96FD4C84E506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6B74B5-4FB1-4435-87AF-1573FBF5BF24}" type="presOf" srcId="{4C35D32F-0EAB-4CD7-82EE-45574DC2A586}" destId="{890E4F0B-2866-4A3F-A3C7-2A14B1797930}" srcOrd="1" destOrd="0" presId="urn:microsoft.com/office/officeart/2005/8/layout/target3"/>
    <dgm:cxn modelId="{138FC71E-EB99-46D1-BEB9-6595450A69EE}" type="presOf" srcId="{A528AE99-982B-4758-9459-AE018AD6ED33}" destId="{A1665320-E609-4A4A-911D-3804C5A40BC5}" srcOrd="1" destOrd="0" presId="urn:microsoft.com/office/officeart/2005/8/layout/target3"/>
    <dgm:cxn modelId="{9247F86A-61B2-47EE-926D-79F330AC5D3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A635D9-E3DE-430B-8D45-A899F56A0CC6}" type="presOf" srcId="{4C35D32F-0EAB-4CD7-82EE-45574DC2A586}" destId="{8BEBB6EC-1DAA-4CAC-8A25-BC0FCBD5DBD5}" srcOrd="0" destOrd="0" presId="urn:microsoft.com/office/officeart/2005/8/layout/target3"/>
    <dgm:cxn modelId="{6380AADD-CA8F-4024-A8F0-5EDC81ED8B2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D4A217F-61C7-446B-8F47-FCA80AE0192F}" type="presParOf" srcId="{333A1088-737F-45CB-B68E-254E46348037}" destId="{F5ABB229-8D3B-4694-996A-96F23CF14429}" srcOrd="0" destOrd="0" presId="urn:microsoft.com/office/officeart/2005/8/layout/target3"/>
    <dgm:cxn modelId="{D487D1A6-F31D-48A3-92EB-9F84649408FB}" type="presParOf" srcId="{333A1088-737F-45CB-B68E-254E46348037}" destId="{F41139FD-01EE-4571-8B17-4FB00FC51163}" srcOrd="1" destOrd="0" presId="urn:microsoft.com/office/officeart/2005/8/layout/target3"/>
    <dgm:cxn modelId="{6AB36BB1-83C9-4BBB-923A-28AE7BCE14C1}" type="presParOf" srcId="{333A1088-737F-45CB-B68E-254E46348037}" destId="{D005CE8C-CC26-4C3E-AC11-E15060ECD759}" srcOrd="2" destOrd="0" presId="urn:microsoft.com/office/officeart/2005/8/layout/target3"/>
    <dgm:cxn modelId="{FE4C8441-7C18-4688-B1AD-885E2A4A5823}" type="presParOf" srcId="{333A1088-737F-45CB-B68E-254E46348037}" destId="{2C702D82-9B77-49B7-9568-BB8EB47C3372}" srcOrd="3" destOrd="0" presId="urn:microsoft.com/office/officeart/2005/8/layout/target3"/>
    <dgm:cxn modelId="{5230ADA9-5FAA-439C-BCC6-2384C7478DD1}" type="presParOf" srcId="{333A1088-737F-45CB-B68E-254E46348037}" destId="{A52A0455-90FF-4808-ABD0-F02540D31D5A}" srcOrd="4" destOrd="0" presId="urn:microsoft.com/office/officeart/2005/8/layout/target3"/>
    <dgm:cxn modelId="{B4481A84-31F4-454F-BC1C-A3425AA11674}" type="presParOf" srcId="{333A1088-737F-45CB-B68E-254E46348037}" destId="{6140AFEC-043D-4C43-A2F9-D0F5331DF3A3}" srcOrd="5" destOrd="0" presId="urn:microsoft.com/office/officeart/2005/8/layout/target3"/>
    <dgm:cxn modelId="{58A551B8-41D4-49AC-9DCB-3A310C7A6E75}" type="presParOf" srcId="{333A1088-737F-45CB-B68E-254E46348037}" destId="{9358AC05-5D7D-4327-9F80-1AD486AEA664}" srcOrd="6" destOrd="0" presId="urn:microsoft.com/office/officeart/2005/8/layout/target3"/>
    <dgm:cxn modelId="{660FC6B5-7E26-4A41-B0BE-7155DCEA4110}" type="presParOf" srcId="{333A1088-737F-45CB-B68E-254E46348037}" destId="{313FC574-E1CD-4FB4-B054-0B805CE0447D}" srcOrd="7" destOrd="0" presId="urn:microsoft.com/office/officeart/2005/8/layout/target3"/>
    <dgm:cxn modelId="{56D87B0C-5608-4EC9-BC77-7F5FBF57EA99}" type="presParOf" srcId="{333A1088-737F-45CB-B68E-254E46348037}" destId="{619D679B-A015-4ECF-8348-D1034C574F40}" srcOrd="8" destOrd="0" presId="urn:microsoft.com/office/officeart/2005/8/layout/target3"/>
    <dgm:cxn modelId="{35E06245-FF57-40A3-A68F-8BA397F037B5}" type="presParOf" srcId="{333A1088-737F-45CB-B68E-254E46348037}" destId="{322283A8-4A27-4CDA-BAE3-F381106A9174}" srcOrd="9" destOrd="0" presId="urn:microsoft.com/office/officeart/2005/8/layout/target3"/>
    <dgm:cxn modelId="{E060433E-3CC6-44D0-89C2-027759CE179B}" type="presParOf" srcId="{333A1088-737F-45CB-B68E-254E46348037}" destId="{FFC9F71D-1B4F-4AD9-A4A6-86ADEFC8AF5C}" srcOrd="10" destOrd="0" presId="urn:microsoft.com/office/officeart/2005/8/layout/target3"/>
    <dgm:cxn modelId="{9ACBD915-BCB1-4B12-8FEB-6D16AA8F9401}" type="presParOf" srcId="{333A1088-737F-45CB-B68E-254E46348037}" destId="{25B08C86-7E15-44DC-BE7F-FFB55DD49D12}" srcOrd="11" destOrd="0" presId="urn:microsoft.com/office/officeart/2005/8/layout/target3"/>
    <dgm:cxn modelId="{B3AE8CE2-ABE2-400E-B0B2-20B887E34F60}" type="presParOf" srcId="{333A1088-737F-45CB-B68E-254E46348037}" destId="{76644BE8-9D7C-4C09-B250-3D10AF48CBB7}" srcOrd="12" destOrd="0" presId="urn:microsoft.com/office/officeart/2005/8/layout/target3"/>
    <dgm:cxn modelId="{60285BC3-C512-4CA6-B9BD-DB4F723C89B8}" type="presParOf" srcId="{333A1088-737F-45CB-B68E-254E46348037}" destId="{EE85B701-7295-41C0-BA7A-34D3756A2AE6}" srcOrd="13" destOrd="0" presId="urn:microsoft.com/office/officeart/2005/8/layout/target3"/>
    <dgm:cxn modelId="{A3E5CC12-9033-4D12-A7DB-11E7465494DB}" type="presParOf" srcId="{333A1088-737F-45CB-B68E-254E46348037}" destId="{8BEBB6EC-1DAA-4CAC-8A25-BC0FCBD5DBD5}" srcOrd="14" destOrd="0" presId="urn:microsoft.com/office/officeart/2005/8/layout/target3"/>
    <dgm:cxn modelId="{650ABA73-A000-4022-A433-CD0AB25257BA}" type="presParOf" srcId="{333A1088-737F-45CB-B68E-254E46348037}" destId="{CDAFC61C-0423-4B42-A0B6-5AD4A8673C59}" srcOrd="15" destOrd="0" presId="urn:microsoft.com/office/officeart/2005/8/layout/target3"/>
    <dgm:cxn modelId="{BC284F5D-D1BF-4A8F-B929-9C8493EA1011}" type="presParOf" srcId="{333A1088-737F-45CB-B68E-254E46348037}" destId="{6F3496AD-BFB3-4316-A25D-987A8C194B6B}" srcOrd="16" destOrd="0" presId="urn:microsoft.com/office/officeart/2005/8/layout/target3"/>
    <dgm:cxn modelId="{45F44863-55C5-464E-A38D-FB6264D5772D}" type="presParOf" srcId="{333A1088-737F-45CB-B68E-254E46348037}" destId="{ADD15C17-EB9D-4A31-B8A8-7BA408E425EB}" srcOrd="17" destOrd="0" presId="urn:microsoft.com/office/officeart/2005/8/layout/target3"/>
    <dgm:cxn modelId="{08D0D3EE-9A15-455E-AFD2-D0D2C222C027}" type="presParOf" srcId="{333A1088-737F-45CB-B68E-254E46348037}" destId="{AED2198E-93D5-4001-81B4-73124B309672}" srcOrd="18" destOrd="0" presId="urn:microsoft.com/office/officeart/2005/8/layout/target3"/>
    <dgm:cxn modelId="{40C880BA-95F9-464E-9249-D6E9E6888625}" type="presParOf" srcId="{333A1088-737F-45CB-B68E-254E46348037}" destId="{2BE915AB-18AA-4053-B92C-3BFC9ED204BB}" srcOrd="19" destOrd="0" presId="urn:microsoft.com/office/officeart/2005/8/layout/target3"/>
    <dgm:cxn modelId="{9F9A87BC-B725-4EF7-A690-08585B6E821E}" type="presParOf" srcId="{333A1088-737F-45CB-B68E-254E46348037}" destId="{6BB5E863-4638-4E1D-BFDE-399D028AC4ED}" srcOrd="20" destOrd="0" presId="urn:microsoft.com/office/officeart/2005/8/layout/target3"/>
    <dgm:cxn modelId="{7972FFC9-D406-4FF3-A87C-209C4118DED1}" type="presParOf" srcId="{333A1088-737F-45CB-B68E-254E46348037}" destId="{5A5FFA88-C948-4069-8E93-59FA12366E83}" srcOrd="21" destOrd="0" presId="urn:microsoft.com/office/officeart/2005/8/layout/target3"/>
    <dgm:cxn modelId="{3195D3CA-9F6B-4E29-B01D-E7DDE1414415}" type="presParOf" srcId="{333A1088-737F-45CB-B68E-254E46348037}" destId="{890E4F0B-2866-4A3F-A3C7-2A14B1797930}" srcOrd="22" destOrd="0" presId="urn:microsoft.com/office/officeart/2005/8/layout/target3"/>
    <dgm:cxn modelId="{06E1E85C-1F72-41D2-B6A4-D83299BCAAB7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VY_32_INOVACE_09_MATEMATIKA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Procvičování porovnávání čísel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6A132C-0120-4CD1-9055-82CF481FF50A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DDA55F-6C4F-4089-A0F1-AAE3F7C5BE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7732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347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6768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26.7.2013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6883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858529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704864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6130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4178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05546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784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2017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9559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835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476519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745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Porovnávání dvojice čísel pomocí znaků ‹ › =</a:t>
            </a:r>
          </a:p>
          <a:p>
            <a:r>
              <a:rPr lang="cs-CZ" dirty="0" smtClean="0"/>
              <a:t>Porovnávání výsledků matematických operací</a:t>
            </a:r>
          </a:p>
          <a:p>
            <a:r>
              <a:rPr lang="cs-CZ" dirty="0" smtClean="0"/>
              <a:t>Úlohy se vztahy větší – menší</a:t>
            </a:r>
          </a:p>
          <a:p>
            <a:r>
              <a:rPr lang="cs-CZ" dirty="0" smtClean="0"/>
              <a:t>Listy 3, 5 a 7 lze vytisknout jako pracovní listy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Učebnice Matematiky pro 3. ročník, 2. díl</a:t>
            </a:r>
          </a:p>
          <a:p>
            <a:pPr marL="0" indent="0">
              <a:buNone/>
            </a:pPr>
            <a:r>
              <a:rPr lang="cs-CZ" sz="1800" dirty="0"/>
              <a:t>Autoři: RNDr. Růžena Blažková, </a:t>
            </a:r>
            <a:r>
              <a:rPr lang="cs-CZ" sz="1800" dirty="0" err="1"/>
              <a:t>Csc.</a:t>
            </a:r>
            <a:r>
              <a:rPr lang="cs-CZ" sz="1800" dirty="0"/>
              <a:t>; RNDr. Milena Vaňurová, </a:t>
            </a:r>
            <a:r>
              <a:rPr lang="cs-CZ" sz="1800" dirty="0" err="1"/>
              <a:t>Csc.</a:t>
            </a:r>
            <a:r>
              <a:rPr lang="cs-CZ" sz="1800" dirty="0"/>
              <a:t>;</a:t>
            </a:r>
          </a:p>
          <a:p>
            <a:pPr marL="0" indent="0">
              <a:buNone/>
            </a:pPr>
            <a:r>
              <a:rPr lang="cs-CZ" sz="1800" dirty="0"/>
              <a:t>RNDr. Květoslava Matoušková, </a:t>
            </a:r>
            <a:r>
              <a:rPr lang="cs-CZ" sz="1800" dirty="0" err="1"/>
              <a:t>Csc.</a:t>
            </a:r>
            <a:r>
              <a:rPr lang="cs-CZ" sz="1800" dirty="0"/>
              <a:t>; Hana Staudková</a:t>
            </a:r>
          </a:p>
          <a:p>
            <a:pPr marL="0" indent="0">
              <a:buNone/>
            </a:pPr>
            <a:r>
              <a:rPr lang="cs-CZ" sz="1800" dirty="0"/>
              <a:t>Vydáno v nakladatelství Alter </a:t>
            </a:r>
            <a:r>
              <a:rPr lang="cs-CZ" sz="1800" dirty="0" smtClean="0"/>
              <a:t> v Praze roku 2006</a:t>
            </a:r>
            <a:endParaRPr lang="cs-CZ" sz="1800" dirty="0"/>
          </a:p>
          <a:p>
            <a:r>
              <a:rPr lang="cs-CZ" sz="1800" dirty="0" smtClean="0"/>
              <a:t>Početníky pro 3. ročník č. 4 a 5</a:t>
            </a:r>
          </a:p>
          <a:p>
            <a:pPr marL="0" indent="0">
              <a:buNone/>
            </a:pPr>
            <a:r>
              <a:rPr lang="cs-CZ" sz="1800" dirty="0" smtClean="0"/>
              <a:t>Sestavily: Jiřina Brzobohatá a Hana </a:t>
            </a:r>
            <a:r>
              <a:rPr lang="cs-CZ" sz="1800" dirty="0" err="1" smtClean="0"/>
              <a:t>Benedová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Vydáno v nakladatelství </a:t>
            </a:r>
            <a:r>
              <a:rPr lang="cs-CZ" sz="1800" dirty="0" err="1" smtClean="0"/>
              <a:t>Pansofia</a:t>
            </a:r>
            <a:r>
              <a:rPr lang="cs-CZ" sz="1800" dirty="0" smtClean="0"/>
              <a:t> v Praze roku 1995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95220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Porovnej dvojice čísel pomocí znaků </a:t>
            </a:r>
            <a:br>
              <a:rPr lang="cs-CZ" dirty="0"/>
            </a:br>
            <a:r>
              <a:rPr lang="cs-CZ" dirty="0"/>
              <a:t>› (větší)       ‹ (menší)      = (rovná se )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63350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810</a:t>
            </a:r>
          </a:p>
          <a:p>
            <a:endParaRPr lang="cs-CZ" dirty="0"/>
          </a:p>
          <a:p>
            <a:r>
              <a:rPr lang="cs-CZ" dirty="0"/>
              <a:t>546</a:t>
            </a:r>
          </a:p>
          <a:p>
            <a:endParaRPr lang="cs-CZ" dirty="0"/>
          </a:p>
          <a:p>
            <a:r>
              <a:rPr lang="cs-CZ" dirty="0"/>
              <a:t>315</a:t>
            </a:r>
          </a:p>
          <a:p>
            <a:endParaRPr lang="cs-CZ" dirty="0"/>
          </a:p>
          <a:p>
            <a:r>
              <a:rPr lang="cs-CZ" dirty="0"/>
              <a:t>980</a:t>
            </a:r>
          </a:p>
          <a:p>
            <a:endParaRPr lang="cs-CZ" dirty="0"/>
          </a:p>
          <a:p>
            <a:r>
              <a:rPr lang="cs-CZ" dirty="0"/>
              <a:t>980</a:t>
            </a:r>
          </a:p>
          <a:p>
            <a:endParaRPr lang="cs-CZ" dirty="0"/>
          </a:p>
          <a:p>
            <a:r>
              <a:rPr lang="cs-CZ" dirty="0"/>
              <a:t>483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988840"/>
            <a:ext cx="56938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801</a:t>
            </a:r>
          </a:p>
          <a:p>
            <a:endParaRPr lang="cs-CZ" dirty="0"/>
          </a:p>
          <a:p>
            <a:r>
              <a:rPr lang="cs-CZ" dirty="0"/>
              <a:t>456</a:t>
            </a:r>
          </a:p>
          <a:p>
            <a:endParaRPr lang="cs-CZ" dirty="0"/>
          </a:p>
          <a:p>
            <a:r>
              <a:rPr lang="cs-CZ" dirty="0"/>
              <a:t>305</a:t>
            </a:r>
          </a:p>
          <a:p>
            <a:endParaRPr lang="cs-CZ" dirty="0"/>
          </a:p>
          <a:p>
            <a:r>
              <a:rPr lang="cs-CZ" dirty="0"/>
              <a:t>760</a:t>
            </a:r>
          </a:p>
          <a:p>
            <a:endParaRPr lang="cs-CZ" dirty="0"/>
          </a:p>
          <a:p>
            <a:r>
              <a:rPr lang="cs-CZ" dirty="0"/>
              <a:t>990</a:t>
            </a:r>
          </a:p>
          <a:p>
            <a:endParaRPr lang="cs-CZ" dirty="0"/>
          </a:p>
          <a:p>
            <a:r>
              <a:rPr lang="cs-CZ" dirty="0"/>
              <a:t>399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1988840"/>
            <a:ext cx="76174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270</a:t>
            </a:r>
          </a:p>
          <a:p>
            <a:endParaRPr lang="cs-CZ" dirty="0"/>
          </a:p>
          <a:p>
            <a:r>
              <a:rPr lang="cs-CZ" dirty="0"/>
              <a:t>353</a:t>
            </a:r>
          </a:p>
          <a:p>
            <a:endParaRPr lang="cs-CZ" dirty="0"/>
          </a:p>
          <a:p>
            <a:r>
              <a:rPr lang="cs-CZ" dirty="0"/>
              <a:t>1 000</a:t>
            </a:r>
          </a:p>
          <a:p>
            <a:endParaRPr lang="cs-CZ" dirty="0"/>
          </a:p>
          <a:p>
            <a:r>
              <a:rPr lang="cs-CZ" dirty="0"/>
              <a:t>826</a:t>
            </a:r>
          </a:p>
          <a:p>
            <a:endParaRPr lang="cs-CZ" dirty="0"/>
          </a:p>
          <a:p>
            <a:r>
              <a:rPr lang="cs-CZ" dirty="0"/>
              <a:t>444</a:t>
            </a:r>
          </a:p>
          <a:p>
            <a:endParaRPr lang="cs-CZ" dirty="0"/>
          </a:p>
          <a:p>
            <a:r>
              <a:rPr lang="cs-CZ" dirty="0"/>
              <a:t>733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94055" y="1988840"/>
            <a:ext cx="56938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296</a:t>
            </a:r>
          </a:p>
          <a:p>
            <a:endParaRPr lang="cs-CZ" dirty="0"/>
          </a:p>
          <a:p>
            <a:r>
              <a:rPr lang="cs-CZ" dirty="0"/>
              <a:t>356</a:t>
            </a:r>
          </a:p>
          <a:p>
            <a:endParaRPr lang="cs-CZ" dirty="0"/>
          </a:p>
          <a:p>
            <a:r>
              <a:rPr lang="cs-CZ" dirty="0"/>
              <a:t>990</a:t>
            </a:r>
          </a:p>
          <a:p>
            <a:endParaRPr lang="cs-CZ" dirty="0"/>
          </a:p>
          <a:p>
            <a:r>
              <a:rPr lang="cs-CZ" dirty="0"/>
              <a:t>826</a:t>
            </a:r>
          </a:p>
          <a:p>
            <a:endParaRPr lang="cs-CZ" dirty="0"/>
          </a:p>
          <a:p>
            <a:r>
              <a:rPr lang="cs-CZ" dirty="0"/>
              <a:t>404</a:t>
            </a:r>
          </a:p>
          <a:p>
            <a:endParaRPr lang="cs-CZ" dirty="0"/>
          </a:p>
          <a:p>
            <a:r>
              <a:rPr lang="cs-CZ" dirty="0"/>
              <a:t>738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29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88840"/>
            <a:ext cx="5693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810</a:t>
            </a:r>
          </a:p>
          <a:p>
            <a:endParaRPr lang="cs-CZ" dirty="0"/>
          </a:p>
          <a:p>
            <a:r>
              <a:rPr lang="cs-CZ" dirty="0" smtClean="0"/>
              <a:t>546</a:t>
            </a:r>
          </a:p>
          <a:p>
            <a:endParaRPr lang="cs-CZ" dirty="0"/>
          </a:p>
          <a:p>
            <a:r>
              <a:rPr lang="cs-CZ" dirty="0" smtClean="0"/>
              <a:t>315</a:t>
            </a:r>
          </a:p>
          <a:p>
            <a:endParaRPr lang="cs-CZ" dirty="0"/>
          </a:p>
          <a:p>
            <a:r>
              <a:rPr lang="cs-CZ" dirty="0" smtClean="0"/>
              <a:t>980</a:t>
            </a:r>
          </a:p>
          <a:p>
            <a:endParaRPr lang="cs-CZ" dirty="0"/>
          </a:p>
          <a:p>
            <a:r>
              <a:rPr lang="cs-CZ" dirty="0" smtClean="0"/>
              <a:t>980</a:t>
            </a:r>
          </a:p>
          <a:p>
            <a:endParaRPr lang="cs-CZ" dirty="0"/>
          </a:p>
          <a:p>
            <a:r>
              <a:rPr lang="cs-CZ" dirty="0" smtClean="0"/>
              <a:t>483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988840"/>
            <a:ext cx="5693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801</a:t>
            </a:r>
          </a:p>
          <a:p>
            <a:endParaRPr lang="cs-CZ" dirty="0"/>
          </a:p>
          <a:p>
            <a:r>
              <a:rPr lang="cs-CZ" dirty="0" smtClean="0"/>
              <a:t>456</a:t>
            </a:r>
          </a:p>
          <a:p>
            <a:endParaRPr lang="cs-CZ" dirty="0"/>
          </a:p>
          <a:p>
            <a:r>
              <a:rPr lang="cs-CZ" dirty="0" smtClean="0"/>
              <a:t>305</a:t>
            </a:r>
          </a:p>
          <a:p>
            <a:endParaRPr lang="cs-CZ" dirty="0"/>
          </a:p>
          <a:p>
            <a:r>
              <a:rPr lang="cs-CZ" dirty="0" smtClean="0"/>
              <a:t>760</a:t>
            </a:r>
          </a:p>
          <a:p>
            <a:endParaRPr lang="cs-CZ" dirty="0"/>
          </a:p>
          <a:p>
            <a:r>
              <a:rPr lang="cs-CZ" dirty="0" smtClean="0"/>
              <a:t>990</a:t>
            </a:r>
          </a:p>
          <a:p>
            <a:endParaRPr lang="cs-CZ" dirty="0"/>
          </a:p>
          <a:p>
            <a:r>
              <a:rPr lang="cs-CZ" dirty="0" smtClean="0"/>
              <a:t>399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988840"/>
            <a:ext cx="76174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270</a:t>
            </a:r>
          </a:p>
          <a:p>
            <a:endParaRPr lang="cs-CZ" dirty="0"/>
          </a:p>
          <a:p>
            <a:r>
              <a:rPr lang="cs-CZ" dirty="0" smtClean="0"/>
              <a:t>353</a:t>
            </a:r>
          </a:p>
          <a:p>
            <a:endParaRPr lang="cs-CZ" dirty="0"/>
          </a:p>
          <a:p>
            <a:r>
              <a:rPr lang="cs-CZ" dirty="0" smtClean="0"/>
              <a:t>1 000</a:t>
            </a:r>
          </a:p>
          <a:p>
            <a:endParaRPr lang="cs-CZ" dirty="0" smtClean="0"/>
          </a:p>
          <a:p>
            <a:r>
              <a:rPr lang="cs-CZ" dirty="0" smtClean="0"/>
              <a:t>826</a:t>
            </a:r>
          </a:p>
          <a:p>
            <a:endParaRPr lang="cs-CZ" dirty="0"/>
          </a:p>
          <a:p>
            <a:r>
              <a:rPr lang="cs-CZ" dirty="0" smtClean="0"/>
              <a:t>444</a:t>
            </a:r>
          </a:p>
          <a:p>
            <a:endParaRPr lang="cs-CZ" dirty="0" smtClean="0"/>
          </a:p>
          <a:p>
            <a:r>
              <a:rPr lang="cs-CZ" dirty="0" smtClean="0"/>
              <a:t>733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1988840"/>
            <a:ext cx="5693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296</a:t>
            </a:r>
          </a:p>
          <a:p>
            <a:endParaRPr lang="cs-CZ" dirty="0"/>
          </a:p>
          <a:p>
            <a:r>
              <a:rPr lang="cs-CZ" dirty="0" smtClean="0"/>
              <a:t>356</a:t>
            </a:r>
          </a:p>
          <a:p>
            <a:endParaRPr lang="cs-CZ" dirty="0"/>
          </a:p>
          <a:p>
            <a:r>
              <a:rPr lang="cs-CZ" dirty="0" smtClean="0"/>
              <a:t>990</a:t>
            </a:r>
          </a:p>
          <a:p>
            <a:endParaRPr lang="cs-CZ" dirty="0"/>
          </a:p>
          <a:p>
            <a:r>
              <a:rPr lang="cs-CZ" dirty="0" smtClean="0"/>
              <a:t>826</a:t>
            </a:r>
          </a:p>
          <a:p>
            <a:endParaRPr lang="cs-CZ" dirty="0"/>
          </a:p>
          <a:p>
            <a:r>
              <a:rPr lang="cs-CZ" dirty="0" smtClean="0"/>
              <a:t>404</a:t>
            </a:r>
          </a:p>
          <a:p>
            <a:endParaRPr lang="cs-CZ" dirty="0"/>
          </a:p>
          <a:p>
            <a:r>
              <a:rPr lang="cs-CZ" dirty="0" smtClean="0"/>
              <a:t>738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1988840"/>
            <a:ext cx="24397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‹</a:t>
            </a:r>
          </a:p>
          <a:p>
            <a:endParaRPr lang="cs-CZ" dirty="0"/>
          </a:p>
          <a:p>
            <a:r>
              <a:rPr lang="cs-CZ" dirty="0" smtClean="0"/>
              <a:t>›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1988840"/>
            <a:ext cx="32412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‹</a:t>
            </a:r>
          </a:p>
          <a:p>
            <a:endParaRPr lang="cs-CZ" dirty="0"/>
          </a:p>
          <a:p>
            <a:r>
              <a:rPr lang="cs-CZ" dirty="0" smtClean="0"/>
              <a:t>‹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‹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7316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porovnávej :</a:t>
            </a:r>
          </a:p>
        </p:txBody>
      </p:sp>
      <p:sp>
        <p:nvSpPr>
          <p:cNvPr id="3" name="Obdélník 2"/>
          <p:cNvSpPr/>
          <p:nvPr/>
        </p:nvSpPr>
        <p:spPr>
          <a:xfrm>
            <a:off x="2286000" y="2136339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420 + 280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340 + 560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730 + 270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560 + 240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810 + 190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3" y="2084387"/>
            <a:ext cx="1317625" cy="268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19672" y="515719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Nápověda: nejprve sečti čísla a pak porovnej výsledky</a:t>
            </a:r>
          </a:p>
        </p:txBody>
      </p:sp>
    </p:spTree>
    <p:extLst>
      <p:ext uri="{BB962C8B-B14F-4D97-AF65-F5344CB8AC3E}">
        <p14:creationId xmlns:p14="http://schemas.microsoft.com/office/powerpoint/2010/main" xmlns="" val="241094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844824"/>
            <a:ext cx="122180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420 + 280</a:t>
            </a:r>
          </a:p>
          <a:p>
            <a:endParaRPr lang="cs-CZ" dirty="0"/>
          </a:p>
          <a:p>
            <a:r>
              <a:rPr lang="cs-CZ" dirty="0" smtClean="0"/>
              <a:t>340 + 560</a:t>
            </a:r>
          </a:p>
          <a:p>
            <a:endParaRPr lang="cs-CZ" dirty="0"/>
          </a:p>
          <a:p>
            <a:r>
              <a:rPr lang="cs-CZ" dirty="0" smtClean="0"/>
              <a:t>730 + 270</a:t>
            </a:r>
          </a:p>
          <a:p>
            <a:endParaRPr lang="cs-CZ" dirty="0"/>
          </a:p>
          <a:p>
            <a:r>
              <a:rPr lang="cs-CZ" dirty="0" smtClean="0"/>
              <a:t>560 + 240</a:t>
            </a:r>
          </a:p>
          <a:p>
            <a:endParaRPr lang="cs-CZ" dirty="0"/>
          </a:p>
          <a:p>
            <a:r>
              <a:rPr lang="cs-CZ" dirty="0" smtClean="0"/>
              <a:t>810 + 190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1844824"/>
            <a:ext cx="122180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 +460</a:t>
            </a:r>
          </a:p>
          <a:p>
            <a:endParaRPr lang="cs-CZ" dirty="0"/>
          </a:p>
          <a:p>
            <a:r>
              <a:rPr lang="cs-CZ" dirty="0" smtClean="0"/>
              <a:t>170 + 640</a:t>
            </a:r>
          </a:p>
          <a:p>
            <a:endParaRPr lang="cs-CZ" dirty="0"/>
          </a:p>
          <a:p>
            <a:r>
              <a:rPr lang="cs-CZ" dirty="0" smtClean="0"/>
              <a:t>890 + 50</a:t>
            </a:r>
          </a:p>
          <a:p>
            <a:endParaRPr lang="cs-CZ" dirty="0"/>
          </a:p>
          <a:p>
            <a:r>
              <a:rPr lang="cs-CZ" dirty="0" smtClean="0"/>
              <a:t>740 + 90</a:t>
            </a:r>
          </a:p>
          <a:p>
            <a:endParaRPr lang="cs-CZ" dirty="0"/>
          </a:p>
          <a:p>
            <a:r>
              <a:rPr lang="cs-CZ" dirty="0" smtClean="0"/>
              <a:t>10 + 990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1844824"/>
            <a:ext cx="32412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‹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1272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porovnávej :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7" y="1812925"/>
            <a:ext cx="1656184" cy="323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0338" y="1812925"/>
            <a:ext cx="1201737" cy="323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5661248"/>
            <a:ext cx="6707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Nápověda: nejprve spočítej příklady a pak porovnej výsledky</a:t>
            </a:r>
          </a:p>
        </p:txBody>
      </p:sp>
    </p:spTree>
    <p:extLst>
      <p:ext uri="{BB962C8B-B14F-4D97-AF65-F5344CB8AC3E}">
        <p14:creationId xmlns:p14="http://schemas.microsoft.com/office/powerpoint/2010/main" xmlns="" val="43273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136447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(7 . 2) .9</a:t>
            </a:r>
          </a:p>
          <a:p>
            <a:endParaRPr lang="cs-CZ" dirty="0"/>
          </a:p>
          <a:p>
            <a:r>
              <a:rPr lang="cs-CZ" dirty="0" smtClean="0"/>
              <a:t>4 . 19</a:t>
            </a:r>
          </a:p>
          <a:p>
            <a:endParaRPr lang="cs-CZ" dirty="0"/>
          </a:p>
          <a:p>
            <a:r>
              <a:rPr lang="cs-CZ" dirty="0" smtClean="0"/>
              <a:t>7 . (4 . 4)</a:t>
            </a:r>
          </a:p>
          <a:p>
            <a:endParaRPr lang="cs-CZ" dirty="0"/>
          </a:p>
          <a:p>
            <a:r>
              <a:rPr lang="cs-CZ" dirty="0" smtClean="0"/>
              <a:t>3 . 18</a:t>
            </a:r>
          </a:p>
          <a:p>
            <a:endParaRPr lang="cs-CZ" dirty="0"/>
          </a:p>
          <a:p>
            <a:r>
              <a:rPr lang="cs-CZ" dirty="0" smtClean="0"/>
              <a:t>(63 : 9) . 15</a:t>
            </a:r>
          </a:p>
          <a:p>
            <a:endParaRPr lang="cs-CZ" dirty="0"/>
          </a:p>
          <a:p>
            <a:r>
              <a:rPr lang="cs-CZ" dirty="0" smtClean="0"/>
              <a:t>12 . 8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844824"/>
            <a:ext cx="110799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8 . 16</a:t>
            </a:r>
          </a:p>
          <a:p>
            <a:endParaRPr lang="cs-CZ" dirty="0"/>
          </a:p>
          <a:p>
            <a:r>
              <a:rPr lang="cs-CZ" dirty="0" smtClean="0"/>
              <a:t>(3 . 5) . 5</a:t>
            </a:r>
          </a:p>
          <a:p>
            <a:endParaRPr lang="cs-CZ" dirty="0"/>
          </a:p>
          <a:p>
            <a:r>
              <a:rPr lang="cs-CZ" dirty="0" smtClean="0"/>
              <a:t>6 . 17</a:t>
            </a:r>
          </a:p>
          <a:p>
            <a:endParaRPr lang="cs-CZ" dirty="0"/>
          </a:p>
          <a:p>
            <a:r>
              <a:rPr lang="cs-CZ" dirty="0" smtClean="0"/>
              <a:t>2 . (5 . 5)</a:t>
            </a:r>
          </a:p>
          <a:p>
            <a:endParaRPr lang="cs-CZ" dirty="0"/>
          </a:p>
          <a:p>
            <a:r>
              <a:rPr lang="cs-CZ" dirty="0" smtClean="0"/>
              <a:t>20 . 7</a:t>
            </a:r>
          </a:p>
          <a:p>
            <a:endParaRPr lang="cs-CZ" dirty="0"/>
          </a:p>
          <a:p>
            <a:r>
              <a:rPr lang="cs-CZ" dirty="0" smtClean="0"/>
              <a:t>6 . (2 . 8)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1844824"/>
            <a:ext cx="32412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›</a:t>
            </a:r>
          </a:p>
          <a:p>
            <a:endParaRPr lang="cs-CZ" dirty="0"/>
          </a:p>
          <a:p>
            <a:r>
              <a:rPr lang="cs-CZ" dirty="0" smtClean="0"/>
              <a:t>‹</a:t>
            </a:r>
          </a:p>
          <a:p>
            <a:endParaRPr lang="cs-CZ" dirty="0"/>
          </a:p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580526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51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Rozhodni: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Jana dostala k narozeninám mimo jiné také peněžní dary. </a:t>
            </a:r>
            <a:r>
              <a:rPr lang="cs-CZ" dirty="0" smtClean="0"/>
              <a:t>              Od </a:t>
            </a:r>
            <a:r>
              <a:rPr lang="cs-CZ" dirty="0" smtClean="0"/>
              <a:t>babičky dostala </a:t>
            </a:r>
            <a:r>
              <a:rPr lang="cs-CZ" dirty="0" smtClean="0"/>
              <a:t>        150 </a:t>
            </a:r>
            <a:r>
              <a:rPr lang="cs-CZ" dirty="0" smtClean="0"/>
              <a:t>Kč, od tety 200 Kč. Která z příbuzných dala </a:t>
            </a:r>
            <a:r>
              <a:rPr lang="cs-CZ" dirty="0"/>
              <a:t>J</a:t>
            </a:r>
            <a:r>
              <a:rPr lang="cs-CZ" dirty="0" smtClean="0"/>
              <a:t>aně více?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Rodiče koupili Honzíkovi za pěkné vysvědčení knihu </a:t>
            </a:r>
            <a:r>
              <a:rPr lang="cs-CZ" dirty="0" smtClean="0"/>
              <a:t>                za </a:t>
            </a:r>
            <a:r>
              <a:rPr lang="cs-CZ" dirty="0" smtClean="0"/>
              <a:t>270 Kč a svetr </a:t>
            </a:r>
            <a:r>
              <a:rPr lang="cs-CZ" dirty="0" smtClean="0"/>
              <a:t>                            za </a:t>
            </a:r>
            <a:r>
              <a:rPr lang="cs-CZ" dirty="0" smtClean="0"/>
              <a:t>410 Kč. </a:t>
            </a:r>
            <a:r>
              <a:rPr lang="cs-CZ" dirty="0" smtClean="0"/>
              <a:t>Který                   </a:t>
            </a:r>
            <a:r>
              <a:rPr lang="cs-CZ" dirty="0" smtClean="0"/>
              <a:t>z dárků byl levnější?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921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Přemýšlej: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Strom M je nižší  </a:t>
            </a:r>
            <a:r>
              <a:rPr lang="cs-CZ" dirty="0" smtClean="0"/>
              <a:t>                než </a:t>
            </a:r>
            <a:r>
              <a:rPr lang="cs-CZ" dirty="0" smtClean="0"/>
              <a:t>strom N. </a:t>
            </a:r>
          </a:p>
          <a:p>
            <a:r>
              <a:rPr lang="cs-CZ" dirty="0" smtClean="0"/>
              <a:t>Strom K je </a:t>
            </a:r>
            <a:r>
              <a:rPr lang="cs-CZ" smtClean="0"/>
              <a:t>vyšší </a:t>
            </a:r>
            <a:r>
              <a:rPr lang="cs-CZ" smtClean="0"/>
              <a:t>                   než </a:t>
            </a:r>
            <a:r>
              <a:rPr lang="cs-CZ" dirty="0" smtClean="0"/>
              <a:t>strom M, ale nižší než strom N.</a:t>
            </a:r>
          </a:p>
          <a:p>
            <a:r>
              <a:rPr lang="cs-CZ" dirty="0" smtClean="0"/>
              <a:t>Který strom je nejvyšší a který je nejnižší?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 ‹ N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K › M    a  K ‹ N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 ‹ K ‹ N</a:t>
            </a:r>
          </a:p>
          <a:p>
            <a:endParaRPr lang="cs-CZ" dirty="0"/>
          </a:p>
          <a:p>
            <a:r>
              <a:rPr lang="cs-CZ" dirty="0" smtClean="0"/>
              <a:t>Strom N je nejvyšší, strom M je nejnižší.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1218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461</Words>
  <Application>Microsoft Office PowerPoint</Application>
  <PresentationFormat>Předvádění na obrazovce (4:3)</PresentationFormat>
  <Paragraphs>222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Anotace a citace</vt:lpstr>
      <vt:lpstr>Porovnej dvojice čísel pomocí znaků  › (větší)       ‹ (menší)      = (rovná se ) </vt:lpstr>
      <vt:lpstr>Řešení:</vt:lpstr>
      <vt:lpstr>porovnávej :</vt:lpstr>
      <vt:lpstr>Řešení:</vt:lpstr>
      <vt:lpstr>porovnávej :</vt:lpstr>
      <vt:lpstr>řešení:</vt:lpstr>
      <vt:lpstr>Rozhodni:</vt:lpstr>
      <vt:lpstr>Přemýšlej: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8</cp:revision>
  <dcterms:created xsi:type="dcterms:W3CDTF">2012-05-12T13:28:36Z</dcterms:created>
  <dcterms:modified xsi:type="dcterms:W3CDTF">2013-07-26T05:57:58Z</dcterms:modified>
</cp:coreProperties>
</file>