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VY_32_INOVACE_11_MATEMATIKA 3. ROČNÍK ZŠ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</a:t>
          </a:r>
          <a:r>
            <a:rPr lang="cs-CZ" sz="2000" dirty="0" smtClean="0"/>
            <a:t>: </a:t>
          </a:r>
          <a:r>
            <a:rPr lang="cs-CZ" sz="1400" dirty="0" smtClean="0"/>
            <a:t>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Olga Sýsová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smtClean="0"/>
            <a:t>TÉMA</a:t>
          </a:r>
          <a:r>
            <a:rPr lang="cs-CZ" sz="2000" dirty="0" smtClean="0"/>
            <a:t>: Jednotky hmotnosti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6226F97-1CCA-44D8-A225-36430E36F56B}">
      <dgm:prSet/>
      <dgm:spPr/>
      <dgm:t>
        <a:bodyPr/>
        <a:lstStyle/>
        <a:p>
          <a:pPr rtl="0"/>
          <a:r>
            <a:rPr lang="cs-CZ" dirty="0" smtClean="0"/>
            <a:t>CZ.1.07/1.4.00/21.0896</a:t>
          </a:r>
          <a:endParaRPr lang="cs-CZ" dirty="0"/>
        </a:p>
      </dgm:t>
    </dgm:pt>
    <dgm:pt modelId="{2FA6D581-99B6-4E4D-B8E5-35659B9C7519}" type="parTrans" cxnId="{BAE3A474-8096-4370-BB70-9B57FBD1E8A8}">
      <dgm:prSet/>
      <dgm:spPr/>
      <dgm:t>
        <a:bodyPr/>
        <a:lstStyle/>
        <a:p>
          <a:endParaRPr lang="cs-CZ"/>
        </a:p>
      </dgm:t>
    </dgm:pt>
    <dgm:pt modelId="{96A09C18-A014-4836-B972-4B77DD87A41D}" type="sibTrans" cxnId="{BAE3A474-8096-4370-BB70-9B57FBD1E8A8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3B414430-D97A-44CD-A433-C3DDC49A5A2D}" type="pres">
      <dgm:prSet presAssocID="{36226F97-1CCA-44D8-A225-36430E36F56B}" presName="vertSpace6" presStyleLbl="node1" presStyleIdx="4" presStyleCnt="6"/>
      <dgm:spPr/>
    </dgm:pt>
    <dgm:pt modelId="{DFFA814D-1AF0-4A3E-9AEC-B76BFD74A81B}" type="pres">
      <dgm:prSet presAssocID="{36226F97-1CCA-44D8-A225-36430E36F56B}" presName="circle6" presStyleLbl="node1" presStyleIdx="5" presStyleCnt="6"/>
      <dgm:spPr/>
    </dgm:pt>
    <dgm:pt modelId="{039D488C-AAC1-4FBD-A845-B70DA4DAF8EF}" type="pres">
      <dgm:prSet presAssocID="{36226F97-1CCA-44D8-A225-36430E36F56B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63AD76-23FC-43DE-AC9C-54DC60BBE91A}" type="pres">
      <dgm:prSet presAssocID="{36226F97-1CCA-44D8-A225-36430E36F56B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7A3A25-0551-493A-90A3-6634C449C506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AE3A474-8096-4370-BB70-9B57FBD1E8A8}" srcId="{757F3AB3-0718-4624-B441-E567A8F0AB56}" destId="{36226F97-1CCA-44D8-A225-36430E36F56B}" srcOrd="5" destOrd="0" parTransId="{2FA6D581-99B6-4E4D-B8E5-35659B9C7519}" sibTransId="{96A09C18-A014-4836-B972-4B77DD87A41D}"/>
    <dgm:cxn modelId="{7387B387-760C-4132-ABE1-1CFB85B1792B}" type="presOf" srcId="{D1B46980-6531-4606-95E6-44980827E919}" destId="{2BE915AB-18AA-4053-B92C-3BFC9ED204BB}" srcOrd="1" destOrd="0" presId="urn:microsoft.com/office/officeart/2005/8/layout/target3"/>
    <dgm:cxn modelId="{709ECF94-8770-4DC6-937A-1A9126A33800}" type="presOf" srcId="{757F3AB3-0718-4624-B441-E567A8F0AB56}" destId="{333A1088-737F-45CB-B68E-254E46348037}" srcOrd="0" destOrd="0" presId="urn:microsoft.com/office/officeart/2005/8/layout/target3"/>
    <dgm:cxn modelId="{3085FAD1-992A-490E-8BC3-BC9F5967D116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8B4627F-2E36-4005-8228-D557417D2C26}" type="presOf" srcId="{4C35D32F-0EAB-4CD7-82EE-45574DC2A586}" destId="{8BEBB6EC-1DAA-4CAC-8A25-BC0FCBD5DBD5}" srcOrd="0" destOrd="0" presId="urn:microsoft.com/office/officeart/2005/8/layout/target3"/>
    <dgm:cxn modelId="{CFFA8724-057B-4DF9-AF3B-3B9470D88054}" type="presOf" srcId="{D8197B8C-B260-4A16-BDF4-0947B075E274}" destId="{25B08C86-7E15-44DC-BE7F-FFB55DD49D12}" srcOrd="0" destOrd="0" presId="urn:microsoft.com/office/officeart/2005/8/layout/target3"/>
    <dgm:cxn modelId="{FCCD3908-965D-42EA-8822-096808F2DE6B}" type="presOf" srcId="{36226F97-1CCA-44D8-A225-36430E36F56B}" destId="{F763AD76-23FC-43DE-AC9C-54DC60BBE91A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ADACA1C-0AE4-493D-84D4-53CE85716022}" type="presOf" srcId="{D8197B8C-B260-4A16-BDF4-0947B075E274}" destId="{5A5FFA88-C948-4069-8E93-59FA12366E83}" srcOrd="1" destOrd="0" presId="urn:microsoft.com/office/officeart/2005/8/layout/target3"/>
    <dgm:cxn modelId="{CDFD7312-F8CA-4849-A3F0-639ACF554C7D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6981DA5-B261-474C-B8AD-E9D796C813F4}" type="presOf" srcId="{D1D4F407-5343-4D3F-B5B9-D407B03CAEB4}" destId="{D005CE8C-CC26-4C3E-AC11-E15060ECD759}" srcOrd="0" destOrd="0" presId="urn:microsoft.com/office/officeart/2005/8/layout/target3"/>
    <dgm:cxn modelId="{5891521B-F9F1-499A-9C71-73FFE3D0646E}" type="presOf" srcId="{D1B46980-6531-4606-95E6-44980827E919}" destId="{6140AFEC-043D-4C43-A2F9-D0F5331DF3A3}" srcOrd="0" destOrd="0" presId="urn:microsoft.com/office/officeart/2005/8/layout/target3"/>
    <dgm:cxn modelId="{FD7C5B13-A726-42DF-90F6-41FB6629D666}" type="presOf" srcId="{B651F6E3-6281-48DB-9319-2AEAFDAE7572}" destId="{619D679B-A015-4ECF-8348-D1034C574F40}" srcOrd="0" destOrd="0" presId="urn:microsoft.com/office/officeart/2005/8/layout/target3"/>
    <dgm:cxn modelId="{B90E733B-A1A8-4CFA-AF85-680445B13024}" type="presOf" srcId="{36226F97-1CCA-44D8-A225-36430E36F56B}" destId="{039D488C-AAC1-4FBD-A845-B70DA4DAF8EF}" srcOrd="0" destOrd="0" presId="urn:microsoft.com/office/officeart/2005/8/layout/target3"/>
    <dgm:cxn modelId="{DF1DD4EF-4C91-4E69-A0A8-884A7749AC3E}" type="presParOf" srcId="{333A1088-737F-45CB-B68E-254E46348037}" destId="{F5ABB229-8D3B-4694-996A-96F23CF14429}" srcOrd="0" destOrd="0" presId="urn:microsoft.com/office/officeart/2005/8/layout/target3"/>
    <dgm:cxn modelId="{12F94B71-9A42-4F7D-B0FA-6436CB2E08F9}" type="presParOf" srcId="{333A1088-737F-45CB-B68E-254E46348037}" destId="{F41139FD-01EE-4571-8B17-4FB00FC51163}" srcOrd="1" destOrd="0" presId="urn:microsoft.com/office/officeart/2005/8/layout/target3"/>
    <dgm:cxn modelId="{65D54D03-85CC-4E36-9D9D-1E424C8F8DCE}" type="presParOf" srcId="{333A1088-737F-45CB-B68E-254E46348037}" destId="{D005CE8C-CC26-4C3E-AC11-E15060ECD759}" srcOrd="2" destOrd="0" presId="urn:microsoft.com/office/officeart/2005/8/layout/target3"/>
    <dgm:cxn modelId="{190FAECF-F799-4349-80AA-F583E09E959B}" type="presParOf" srcId="{333A1088-737F-45CB-B68E-254E46348037}" destId="{2C702D82-9B77-49B7-9568-BB8EB47C3372}" srcOrd="3" destOrd="0" presId="urn:microsoft.com/office/officeart/2005/8/layout/target3"/>
    <dgm:cxn modelId="{63246003-535D-4183-BF87-5D8339D9D783}" type="presParOf" srcId="{333A1088-737F-45CB-B68E-254E46348037}" destId="{A52A0455-90FF-4808-ABD0-F02540D31D5A}" srcOrd="4" destOrd="0" presId="urn:microsoft.com/office/officeart/2005/8/layout/target3"/>
    <dgm:cxn modelId="{FFDD3572-C3CC-4627-AC1F-760152C89971}" type="presParOf" srcId="{333A1088-737F-45CB-B68E-254E46348037}" destId="{6140AFEC-043D-4C43-A2F9-D0F5331DF3A3}" srcOrd="5" destOrd="0" presId="urn:microsoft.com/office/officeart/2005/8/layout/target3"/>
    <dgm:cxn modelId="{C3A8894C-A3E6-411E-8FBB-286DDE391450}" type="presParOf" srcId="{333A1088-737F-45CB-B68E-254E46348037}" destId="{9358AC05-5D7D-4327-9F80-1AD486AEA664}" srcOrd="6" destOrd="0" presId="urn:microsoft.com/office/officeart/2005/8/layout/target3"/>
    <dgm:cxn modelId="{5DA7C6A1-0FA9-41F0-9432-66F95A06628C}" type="presParOf" srcId="{333A1088-737F-45CB-B68E-254E46348037}" destId="{313FC574-E1CD-4FB4-B054-0B805CE0447D}" srcOrd="7" destOrd="0" presId="urn:microsoft.com/office/officeart/2005/8/layout/target3"/>
    <dgm:cxn modelId="{28C6CDF0-079D-4911-96D3-107B55DF8E77}" type="presParOf" srcId="{333A1088-737F-45CB-B68E-254E46348037}" destId="{619D679B-A015-4ECF-8348-D1034C574F40}" srcOrd="8" destOrd="0" presId="urn:microsoft.com/office/officeart/2005/8/layout/target3"/>
    <dgm:cxn modelId="{34D16B48-B615-41ED-AD3A-8DA0675BE207}" type="presParOf" srcId="{333A1088-737F-45CB-B68E-254E46348037}" destId="{322283A8-4A27-4CDA-BAE3-F381106A9174}" srcOrd="9" destOrd="0" presId="urn:microsoft.com/office/officeart/2005/8/layout/target3"/>
    <dgm:cxn modelId="{A22A37AD-2408-4D2E-A067-A6EF3A925B55}" type="presParOf" srcId="{333A1088-737F-45CB-B68E-254E46348037}" destId="{FFC9F71D-1B4F-4AD9-A4A6-86ADEFC8AF5C}" srcOrd="10" destOrd="0" presId="urn:microsoft.com/office/officeart/2005/8/layout/target3"/>
    <dgm:cxn modelId="{50FBE35B-7D61-48EA-A618-8C71A8A2F30C}" type="presParOf" srcId="{333A1088-737F-45CB-B68E-254E46348037}" destId="{25B08C86-7E15-44DC-BE7F-FFB55DD49D12}" srcOrd="11" destOrd="0" presId="urn:microsoft.com/office/officeart/2005/8/layout/target3"/>
    <dgm:cxn modelId="{ABCBB21E-F53E-4378-8C6E-087E2EEFE64F}" type="presParOf" srcId="{333A1088-737F-45CB-B68E-254E46348037}" destId="{76644BE8-9D7C-4C09-B250-3D10AF48CBB7}" srcOrd="12" destOrd="0" presId="urn:microsoft.com/office/officeart/2005/8/layout/target3"/>
    <dgm:cxn modelId="{E6586286-1931-4BDD-981F-5341211D5E61}" type="presParOf" srcId="{333A1088-737F-45CB-B68E-254E46348037}" destId="{EE85B701-7295-41C0-BA7A-34D3756A2AE6}" srcOrd="13" destOrd="0" presId="urn:microsoft.com/office/officeart/2005/8/layout/target3"/>
    <dgm:cxn modelId="{83340167-DE4A-4A4E-A5DE-9F77EE324F8C}" type="presParOf" srcId="{333A1088-737F-45CB-B68E-254E46348037}" destId="{8BEBB6EC-1DAA-4CAC-8A25-BC0FCBD5DBD5}" srcOrd="14" destOrd="0" presId="urn:microsoft.com/office/officeart/2005/8/layout/target3"/>
    <dgm:cxn modelId="{49BDC9BD-63A0-4F21-B3A9-9702497F5920}" type="presParOf" srcId="{333A1088-737F-45CB-B68E-254E46348037}" destId="{3B414430-D97A-44CD-A433-C3DDC49A5A2D}" srcOrd="15" destOrd="0" presId="urn:microsoft.com/office/officeart/2005/8/layout/target3"/>
    <dgm:cxn modelId="{DDA80C2F-23B2-440E-8AE1-6F83DD090511}" type="presParOf" srcId="{333A1088-737F-45CB-B68E-254E46348037}" destId="{DFFA814D-1AF0-4A3E-9AEC-B76BFD74A81B}" srcOrd="16" destOrd="0" presId="urn:microsoft.com/office/officeart/2005/8/layout/target3"/>
    <dgm:cxn modelId="{2156A777-E88C-4A91-A5A4-BC03A29DB3CF}" type="presParOf" srcId="{333A1088-737F-45CB-B68E-254E46348037}" destId="{039D488C-AAC1-4FBD-A845-B70DA4DAF8EF}" srcOrd="17" destOrd="0" presId="urn:microsoft.com/office/officeart/2005/8/layout/target3"/>
    <dgm:cxn modelId="{7060D95C-B8E2-4570-9A02-D88C6B42158D}" type="presParOf" srcId="{333A1088-737F-45CB-B68E-254E46348037}" destId="{AED2198E-93D5-4001-81B4-73124B309672}" srcOrd="18" destOrd="0" presId="urn:microsoft.com/office/officeart/2005/8/layout/target3"/>
    <dgm:cxn modelId="{34B4C295-6FEB-4895-9804-6A7B98BDEEF2}" type="presParOf" srcId="{333A1088-737F-45CB-B68E-254E46348037}" destId="{2BE915AB-18AA-4053-B92C-3BFC9ED204BB}" srcOrd="19" destOrd="0" presId="urn:microsoft.com/office/officeart/2005/8/layout/target3"/>
    <dgm:cxn modelId="{0A960B85-484D-407E-8E6A-9741206F50D6}" type="presParOf" srcId="{333A1088-737F-45CB-B68E-254E46348037}" destId="{6BB5E863-4638-4E1D-BFDE-399D028AC4ED}" srcOrd="20" destOrd="0" presId="urn:microsoft.com/office/officeart/2005/8/layout/target3"/>
    <dgm:cxn modelId="{02146483-6D99-49A8-8E67-9617D1261205}" type="presParOf" srcId="{333A1088-737F-45CB-B68E-254E46348037}" destId="{5A5FFA88-C948-4069-8E93-59FA12366E83}" srcOrd="21" destOrd="0" presId="urn:microsoft.com/office/officeart/2005/8/layout/target3"/>
    <dgm:cxn modelId="{1173E1EC-A371-4625-9410-B2A658A3886B}" type="presParOf" srcId="{333A1088-737F-45CB-B68E-254E46348037}" destId="{890E4F0B-2866-4A3F-A3C7-2A14B1797930}" srcOrd="22" destOrd="0" presId="urn:microsoft.com/office/officeart/2005/8/layout/target3"/>
    <dgm:cxn modelId="{CBCD0C75-3CB4-4A1B-BF68-87B169A116AD}" type="presParOf" srcId="{333A1088-737F-45CB-B68E-254E46348037}" destId="{F763AD76-23FC-43DE-AC9C-54DC60BBE91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</a:t>
          </a:r>
          <a:r>
            <a:rPr lang="cs-CZ" sz="2000" kern="1200" dirty="0" smtClean="0"/>
            <a:t>: </a:t>
          </a:r>
          <a:r>
            <a:rPr lang="cs-CZ" sz="1400" kern="1200" dirty="0" smtClean="0"/>
            <a:t>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Olga Sýsová</a:t>
          </a:r>
          <a:endParaRPr lang="cs-CZ" sz="16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VY_32_INOVACE_11_MATEMATIKA 3. ROČNÍK ZŠ</a:t>
          </a:r>
          <a:endParaRPr lang="cs-CZ" sz="16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</a:t>
          </a:r>
          <a:r>
            <a:rPr lang="cs-CZ" sz="2000" kern="1200" dirty="0" smtClean="0"/>
            <a:t>: Jednotky hmotnosti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73857" y="1273857"/>
        <a:ext cx="6498543" cy="318465"/>
      </dsp:txXfrm>
    </dsp:sp>
    <dsp:sp modelId="{DFFA814D-1AF0-4A3E-9AEC-B76BFD74A81B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39D488C-AAC1-4FBD-A845-B70DA4DAF8EF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CZ.1.07/1.4.00/21.0896</a:t>
          </a:r>
          <a:endParaRPr lang="cs-CZ" sz="15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EF912E-116E-4105-9709-8B016A2BAB47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28E11-1EEE-4082-A3F3-6D5EC7D2CA1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7075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11777891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831808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3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/>
          </a:bodyPr>
          <a:lstStyle/>
          <a:p>
            <a:r>
              <a:rPr lang="cs-CZ" dirty="0" smtClean="0"/>
              <a:t>Anotace a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Materiál slouží pro zopakování jednotek hmotnosti </a:t>
            </a:r>
            <a:r>
              <a:rPr lang="cs-CZ" dirty="0" smtClean="0"/>
              <a:t>                                  a </a:t>
            </a:r>
            <a:r>
              <a:rPr lang="cs-CZ" dirty="0" smtClean="0"/>
              <a:t>k procvičování násobení dvouciferných čísel jednociferným činitelem</a:t>
            </a:r>
          </a:p>
          <a:p>
            <a:r>
              <a:rPr lang="cs-CZ" dirty="0" smtClean="0"/>
              <a:t>Obdobně lze užít </a:t>
            </a:r>
            <a:r>
              <a:rPr lang="cs-CZ" dirty="0" smtClean="0"/>
              <a:t>                pro </a:t>
            </a:r>
            <a:r>
              <a:rPr lang="cs-CZ" dirty="0" smtClean="0"/>
              <a:t>další jednotky-metr, litr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974160" cy="4572000"/>
          </a:xfrm>
        </p:spPr>
        <p:txBody>
          <a:bodyPr/>
          <a:lstStyle/>
          <a:p>
            <a:r>
              <a:rPr lang="cs-CZ" dirty="0" smtClean="0"/>
              <a:t>Pracovní sešit pro 3. ročník ZŠ</a:t>
            </a:r>
          </a:p>
          <a:p>
            <a:pPr marL="0" indent="0">
              <a:buNone/>
            </a:pPr>
            <a:r>
              <a:rPr lang="cs-CZ" dirty="0" smtClean="0"/>
              <a:t>Já počítám do 1 000</a:t>
            </a:r>
          </a:p>
          <a:p>
            <a:pPr marL="0" indent="0">
              <a:buNone/>
            </a:pPr>
            <a:r>
              <a:rPr lang="cs-CZ" dirty="0" smtClean="0"/>
              <a:t>Nakladatelství Nová škola Brno 1999</a:t>
            </a:r>
          </a:p>
          <a:p>
            <a:pPr marL="0" indent="0">
              <a:buNone/>
            </a:pPr>
            <a:r>
              <a:rPr lang="cs-CZ" dirty="0" smtClean="0"/>
              <a:t>Autor: Zdena Rosecká</a:t>
            </a:r>
          </a:p>
          <a:p>
            <a:endParaRPr lang="cs-CZ" dirty="0"/>
          </a:p>
          <a:p>
            <a:r>
              <a:rPr lang="cs-CZ" dirty="0" smtClean="0"/>
              <a:t>Obrázky: klipart </a:t>
            </a:r>
            <a:r>
              <a:rPr lang="cs-CZ" dirty="0" smtClean="0"/>
              <a:t>Microsoft: 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6866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hmotnosti</a:t>
            </a:r>
            <a:endParaRPr lang="cs-CZ" dirty="0"/>
          </a:p>
        </p:txBody>
      </p:sp>
      <p:pic>
        <p:nvPicPr>
          <p:cNvPr id="1026" name="Picture 2" descr="C:\Users\08G8\AppData\Local\Microsoft\Windows\Temporary Internet Files\Content.IE5\U9O9555G\MC9002803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28800"/>
            <a:ext cx="2020432" cy="201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8\AppData\Local\Microsoft\Windows\Temporary Internet Files\Content.IE5\J3S0PTLQ\MC9003235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74593"/>
            <a:ext cx="2521020" cy="252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811589" y="1844824"/>
            <a:ext cx="615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tuna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51920" y="2636752"/>
            <a:ext cx="1782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etrický cent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3501008"/>
            <a:ext cx="995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kilogram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4365104"/>
            <a:ext cx="664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gram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3928" y="5373216"/>
            <a:ext cx="1007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miligram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572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Převody jednotek hmotnosti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916832"/>
            <a:ext cx="66402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gram</a:t>
            </a:r>
          </a:p>
          <a:p>
            <a:r>
              <a:rPr lang="cs-CZ" dirty="0"/>
              <a:t> </a:t>
            </a:r>
            <a:r>
              <a:rPr lang="cs-CZ" dirty="0" smtClean="0"/>
              <a:t>  g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2132856"/>
            <a:ext cx="9958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kilogram</a:t>
            </a:r>
          </a:p>
          <a:p>
            <a:r>
              <a:rPr lang="cs-CZ" dirty="0"/>
              <a:t> </a:t>
            </a:r>
            <a:r>
              <a:rPr lang="cs-CZ" dirty="0" smtClean="0"/>
              <a:t>    kg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2132856"/>
            <a:ext cx="615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tuna</a:t>
            </a:r>
          </a:p>
          <a:p>
            <a:r>
              <a:rPr lang="cs-CZ" dirty="0"/>
              <a:t> </a:t>
            </a:r>
            <a:r>
              <a:rPr lang="cs-CZ" dirty="0" smtClean="0"/>
              <a:t>   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35628" y="3861048"/>
            <a:ext cx="14782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1 kg = 1 000 g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70069" y="4026066"/>
            <a:ext cx="14494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1 t = 1 000 kg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27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Ceník zboží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700808"/>
            <a:ext cx="45227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kg pomerančů …………………………………… 31 Kč</a:t>
            </a:r>
          </a:p>
          <a:p>
            <a:endParaRPr lang="cs-CZ" dirty="0"/>
          </a:p>
          <a:p>
            <a:r>
              <a:rPr lang="cs-CZ" dirty="0" smtClean="0"/>
              <a:t>1 kg jablek ……………………………………........ </a:t>
            </a:r>
            <a:r>
              <a:rPr lang="cs-CZ" dirty="0"/>
              <a:t> </a:t>
            </a:r>
            <a:r>
              <a:rPr lang="cs-CZ" dirty="0" smtClean="0"/>
              <a:t>28 Kč</a:t>
            </a:r>
          </a:p>
          <a:p>
            <a:endParaRPr lang="cs-CZ" dirty="0"/>
          </a:p>
          <a:p>
            <a:r>
              <a:rPr lang="cs-CZ" dirty="0" smtClean="0"/>
              <a:t>1 kg mandarinek ……………………….………..  29 Kč</a:t>
            </a:r>
          </a:p>
          <a:p>
            <a:endParaRPr lang="cs-CZ" dirty="0"/>
          </a:p>
          <a:p>
            <a:r>
              <a:rPr lang="cs-CZ" dirty="0" smtClean="0"/>
              <a:t>1 kg banánů ………………………………………..  30 Kč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4365104"/>
            <a:ext cx="7289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 v následujících tabulkách, kolik Kč zaplatíme za dané množství ovoce: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905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7329419"/>
              </p:ext>
            </p:extLst>
          </p:nvPr>
        </p:nvGraphicFramePr>
        <p:xfrm>
          <a:off x="1979712" y="980729"/>
          <a:ext cx="5953674" cy="3823092"/>
        </p:xfrm>
        <a:graphic>
          <a:graphicData uri="http://schemas.openxmlformats.org/drawingml/2006/table">
            <a:tbl>
              <a:tblPr/>
              <a:tblGrid>
                <a:gridCol w="1169261"/>
                <a:gridCol w="4784413"/>
              </a:tblGrid>
              <a:tr h="84108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pomeranče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2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                                                  Kč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3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                                                  Kč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dirty="0" smtClean="0"/>
                        <a:t>4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                                                  Kč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dirty="0" smtClean="0"/>
                        <a:t>5 kg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                                                   Kč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423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45579818"/>
              </p:ext>
            </p:extLst>
          </p:nvPr>
        </p:nvGraphicFramePr>
        <p:xfrm>
          <a:off x="457200" y="1600200"/>
          <a:ext cx="5953674" cy="3823092"/>
        </p:xfrm>
        <a:graphic>
          <a:graphicData uri="http://schemas.openxmlformats.org/drawingml/2006/table">
            <a:tbl>
              <a:tblPr/>
              <a:tblGrid>
                <a:gridCol w="1169261"/>
                <a:gridCol w="4784413"/>
              </a:tblGrid>
              <a:tr h="84108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jablka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6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                               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7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dirty="0" smtClean="0"/>
                        <a:t>8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dirty="0" smtClean="0"/>
                        <a:t>9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3810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31969374"/>
              </p:ext>
            </p:extLst>
          </p:nvPr>
        </p:nvGraphicFramePr>
        <p:xfrm>
          <a:off x="457200" y="1600200"/>
          <a:ext cx="5953674" cy="3823092"/>
        </p:xfrm>
        <a:graphic>
          <a:graphicData uri="http://schemas.openxmlformats.org/drawingml/2006/table">
            <a:tbl>
              <a:tblPr/>
              <a:tblGrid>
                <a:gridCol w="1169261"/>
                <a:gridCol w="4784413"/>
              </a:tblGrid>
              <a:tr h="84108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mandarinky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2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5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dirty="0" smtClean="0"/>
                        <a:t>10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dirty="0" smtClean="0"/>
                        <a:t>7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1267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4235311"/>
              </p:ext>
            </p:extLst>
          </p:nvPr>
        </p:nvGraphicFramePr>
        <p:xfrm>
          <a:off x="457200" y="1600200"/>
          <a:ext cx="5953674" cy="3823092"/>
        </p:xfrm>
        <a:graphic>
          <a:graphicData uri="http://schemas.openxmlformats.org/drawingml/2006/table">
            <a:tbl>
              <a:tblPr/>
              <a:tblGrid>
                <a:gridCol w="1169261"/>
                <a:gridCol w="4784413"/>
              </a:tblGrid>
              <a:tr h="84108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banány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4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131">
                <a:tc>
                  <a:txBody>
                    <a:bodyPr/>
                    <a:lstStyle/>
                    <a:p>
                      <a:r>
                        <a:rPr lang="cs-CZ" dirty="0" smtClean="0"/>
                        <a:t>8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dirty="0" smtClean="0"/>
                        <a:t>7 kg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875">
                <a:tc>
                  <a:txBody>
                    <a:bodyPr/>
                    <a:lstStyle/>
                    <a:p>
                      <a:r>
                        <a:rPr lang="cs-CZ" smtClean="0"/>
                        <a:t>3 kg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7675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204</Words>
  <Application>Microsoft Office PowerPoint</Application>
  <PresentationFormat>Předvádění na obrazovce (4:3)</PresentationFormat>
  <Paragraphs>74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Anotace a citace:</vt:lpstr>
      <vt:lpstr>Jednotky hmotnosti</vt:lpstr>
      <vt:lpstr>Převody jednotek hmotnosti</vt:lpstr>
      <vt:lpstr>Ceník zboží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7</cp:revision>
  <dcterms:created xsi:type="dcterms:W3CDTF">2012-05-06T12:00:54Z</dcterms:created>
  <dcterms:modified xsi:type="dcterms:W3CDTF">2013-07-26T06:00:54Z</dcterms:modified>
</cp:coreProperties>
</file>