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7" r:id="rId5"/>
    <p:sldId id="260" r:id="rId6"/>
    <p:sldId id="261" r:id="rId7"/>
    <p:sldId id="262" r:id="rId8"/>
    <p:sldId id="263" r:id="rId9"/>
    <p:sldId id="264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VY_32_INOVACE_13_MATEMATIKA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Vztahy několikrát více, méně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E7783F-31F1-422A-B64D-AADC25C2E9A6}" type="presOf" srcId="{D1B46980-6531-4606-95E6-44980827E919}" destId="{6140AFEC-043D-4C43-A2F9-D0F5331DF3A3}" srcOrd="0" destOrd="0" presId="urn:microsoft.com/office/officeart/2005/8/layout/target3"/>
    <dgm:cxn modelId="{716AC045-A4E6-46C2-B715-84935EA837D0}" type="presOf" srcId="{4C35D32F-0EAB-4CD7-82EE-45574DC2A586}" destId="{8BEBB6EC-1DAA-4CAC-8A25-BC0FCBD5DBD5}" srcOrd="0" destOrd="0" presId="urn:microsoft.com/office/officeart/2005/8/layout/target3"/>
    <dgm:cxn modelId="{B0BEA26B-111A-45CA-BF8F-E87FC909830F}" type="presOf" srcId="{A528AE99-982B-4758-9459-AE018AD6ED33}" destId="{A1665320-E609-4A4A-911D-3804C5A40BC5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2BA84834-508D-44EA-B647-583724580683}" type="presOf" srcId="{D8197B8C-B260-4A16-BDF4-0947B075E274}" destId="{5A5FFA88-C948-4069-8E93-59FA12366E83}" srcOrd="1" destOrd="0" presId="urn:microsoft.com/office/officeart/2005/8/layout/target3"/>
    <dgm:cxn modelId="{FA518389-175F-49BE-BAA7-7DED57779B2E}" type="presOf" srcId="{D1D4F407-5343-4D3F-B5B9-D407B03CAEB4}" destId="{AED2198E-93D5-4001-81B4-73124B309672}" srcOrd="1" destOrd="0" presId="urn:microsoft.com/office/officeart/2005/8/layout/target3"/>
    <dgm:cxn modelId="{192D806F-45B3-4DAC-80D0-A864C1496E88}" type="presOf" srcId="{B651F6E3-6281-48DB-9319-2AEAFDAE7572}" destId="{619D679B-A015-4ECF-8348-D1034C574F40}" srcOrd="0" destOrd="0" presId="urn:microsoft.com/office/officeart/2005/8/layout/target3"/>
    <dgm:cxn modelId="{DDE17FB6-952A-4AFC-8674-7D8504B9921D}" type="presOf" srcId="{A528AE99-982B-4758-9459-AE018AD6ED33}" destId="{ADD15C17-EB9D-4A31-B8A8-7BA408E425EB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940FF4-DB44-4752-8303-4F70C491BF9F}" type="presOf" srcId="{4C35D32F-0EAB-4CD7-82EE-45574DC2A586}" destId="{890E4F0B-2866-4A3F-A3C7-2A14B1797930}" srcOrd="1" destOrd="0" presId="urn:microsoft.com/office/officeart/2005/8/layout/target3"/>
    <dgm:cxn modelId="{76A43F5F-125D-488A-BCEC-AF9AC8E4D90B}" type="presOf" srcId="{D8197B8C-B260-4A16-BDF4-0947B075E274}" destId="{25B08C86-7E15-44DC-BE7F-FFB55DD49D12}" srcOrd="0" destOrd="0" presId="urn:microsoft.com/office/officeart/2005/8/layout/target3"/>
    <dgm:cxn modelId="{1C4C2FF9-36E4-41E3-986A-619FEB53ADCE}" type="presOf" srcId="{B651F6E3-6281-48DB-9319-2AEAFDAE7572}" destId="{6BB5E863-4638-4E1D-BFDE-399D028AC4ED}" srcOrd="1" destOrd="0" presId="urn:microsoft.com/office/officeart/2005/8/layout/target3"/>
    <dgm:cxn modelId="{87654D2A-E96E-4E7F-BF17-27EEC80FD458}" type="presOf" srcId="{D1D4F407-5343-4D3F-B5B9-D407B03CAEB4}" destId="{D005CE8C-CC26-4C3E-AC11-E15060ECD759}" srcOrd="0" destOrd="0" presId="urn:microsoft.com/office/officeart/2005/8/layout/target3"/>
    <dgm:cxn modelId="{F657D99A-C5FC-4370-9B28-8CC8EFD3CC38}" type="presOf" srcId="{757F3AB3-0718-4624-B441-E567A8F0AB56}" destId="{333A1088-737F-45CB-B68E-254E46348037}" srcOrd="0" destOrd="0" presId="urn:microsoft.com/office/officeart/2005/8/layout/target3"/>
    <dgm:cxn modelId="{9787FF17-5582-428A-B936-0379F540BC42}" type="presOf" srcId="{D1B46980-6531-4606-95E6-44980827E919}" destId="{2BE915AB-18AA-4053-B92C-3BFC9ED204BB}" srcOrd="1" destOrd="0" presId="urn:microsoft.com/office/officeart/2005/8/layout/target3"/>
    <dgm:cxn modelId="{04B6D50F-A765-4E5E-95A1-B1501420BAD0}" type="presParOf" srcId="{333A1088-737F-45CB-B68E-254E46348037}" destId="{F5ABB229-8D3B-4694-996A-96F23CF14429}" srcOrd="0" destOrd="0" presId="urn:microsoft.com/office/officeart/2005/8/layout/target3"/>
    <dgm:cxn modelId="{19DD01E0-E50D-4D61-91EE-85899CBE3123}" type="presParOf" srcId="{333A1088-737F-45CB-B68E-254E46348037}" destId="{F41139FD-01EE-4571-8B17-4FB00FC51163}" srcOrd="1" destOrd="0" presId="urn:microsoft.com/office/officeart/2005/8/layout/target3"/>
    <dgm:cxn modelId="{70F51154-ECCB-4104-BB63-836CC11E5D8F}" type="presParOf" srcId="{333A1088-737F-45CB-B68E-254E46348037}" destId="{D005CE8C-CC26-4C3E-AC11-E15060ECD759}" srcOrd="2" destOrd="0" presId="urn:microsoft.com/office/officeart/2005/8/layout/target3"/>
    <dgm:cxn modelId="{5C0F453A-6E90-4A3C-8164-8B0ED03DB3E8}" type="presParOf" srcId="{333A1088-737F-45CB-B68E-254E46348037}" destId="{2C702D82-9B77-49B7-9568-BB8EB47C3372}" srcOrd="3" destOrd="0" presId="urn:microsoft.com/office/officeart/2005/8/layout/target3"/>
    <dgm:cxn modelId="{32ABF8FB-0488-44CA-9692-C42A8A54E290}" type="presParOf" srcId="{333A1088-737F-45CB-B68E-254E46348037}" destId="{A52A0455-90FF-4808-ABD0-F02540D31D5A}" srcOrd="4" destOrd="0" presId="urn:microsoft.com/office/officeart/2005/8/layout/target3"/>
    <dgm:cxn modelId="{4FA4911D-5220-4685-80A3-232808170C06}" type="presParOf" srcId="{333A1088-737F-45CB-B68E-254E46348037}" destId="{6140AFEC-043D-4C43-A2F9-D0F5331DF3A3}" srcOrd="5" destOrd="0" presId="urn:microsoft.com/office/officeart/2005/8/layout/target3"/>
    <dgm:cxn modelId="{4504B18F-6828-428D-8810-8E74845E6768}" type="presParOf" srcId="{333A1088-737F-45CB-B68E-254E46348037}" destId="{9358AC05-5D7D-4327-9F80-1AD486AEA664}" srcOrd="6" destOrd="0" presId="urn:microsoft.com/office/officeart/2005/8/layout/target3"/>
    <dgm:cxn modelId="{A63F9A1B-6A50-4035-ADD7-3AA032DA36E2}" type="presParOf" srcId="{333A1088-737F-45CB-B68E-254E46348037}" destId="{313FC574-E1CD-4FB4-B054-0B805CE0447D}" srcOrd="7" destOrd="0" presId="urn:microsoft.com/office/officeart/2005/8/layout/target3"/>
    <dgm:cxn modelId="{8821AB50-C054-4C20-85CD-C3885BDF537C}" type="presParOf" srcId="{333A1088-737F-45CB-B68E-254E46348037}" destId="{619D679B-A015-4ECF-8348-D1034C574F40}" srcOrd="8" destOrd="0" presId="urn:microsoft.com/office/officeart/2005/8/layout/target3"/>
    <dgm:cxn modelId="{59CB4F69-E9B8-411F-B61B-4A6FB3FB3BAE}" type="presParOf" srcId="{333A1088-737F-45CB-B68E-254E46348037}" destId="{322283A8-4A27-4CDA-BAE3-F381106A9174}" srcOrd="9" destOrd="0" presId="urn:microsoft.com/office/officeart/2005/8/layout/target3"/>
    <dgm:cxn modelId="{8A3A24C0-C536-4255-ABB8-66641A353B81}" type="presParOf" srcId="{333A1088-737F-45CB-B68E-254E46348037}" destId="{FFC9F71D-1B4F-4AD9-A4A6-86ADEFC8AF5C}" srcOrd="10" destOrd="0" presId="urn:microsoft.com/office/officeart/2005/8/layout/target3"/>
    <dgm:cxn modelId="{BDF75F08-8BB8-4831-9993-E704C0AE297F}" type="presParOf" srcId="{333A1088-737F-45CB-B68E-254E46348037}" destId="{25B08C86-7E15-44DC-BE7F-FFB55DD49D12}" srcOrd="11" destOrd="0" presId="urn:microsoft.com/office/officeart/2005/8/layout/target3"/>
    <dgm:cxn modelId="{0C975A78-9827-4276-85E9-175E0F53BCD4}" type="presParOf" srcId="{333A1088-737F-45CB-B68E-254E46348037}" destId="{76644BE8-9D7C-4C09-B250-3D10AF48CBB7}" srcOrd="12" destOrd="0" presId="urn:microsoft.com/office/officeart/2005/8/layout/target3"/>
    <dgm:cxn modelId="{DA4D463A-509B-48AB-BA50-544280FAB149}" type="presParOf" srcId="{333A1088-737F-45CB-B68E-254E46348037}" destId="{EE85B701-7295-41C0-BA7A-34D3756A2AE6}" srcOrd="13" destOrd="0" presId="urn:microsoft.com/office/officeart/2005/8/layout/target3"/>
    <dgm:cxn modelId="{0CD79EA6-A7C3-4B70-A762-953DB4F970B5}" type="presParOf" srcId="{333A1088-737F-45CB-B68E-254E46348037}" destId="{8BEBB6EC-1DAA-4CAC-8A25-BC0FCBD5DBD5}" srcOrd="14" destOrd="0" presId="urn:microsoft.com/office/officeart/2005/8/layout/target3"/>
    <dgm:cxn modelId="{C8DE6A77-774D-469B-8BFE-AACE34468687}" type="presParOf" srcId="{333A1088-737F-45CB-B68E-254E46348037}" destId="{CDAFC61C-0423-4B42-A0B6-5AD4A8673C59}" srcOrd="15" destOrd="0" presId="urn:microsoft.com/office/officeart/2005/8/layout/target3"/>
    <dgm:cxn modelId="{06E4D6AD-0C42-454E-B396-7EAE134766BC}" type="presParOf" srcId="{333A1088-737F-45CB-B68E-254E46348037}" destId="{6F3496AD-BFB3-4316-A25D-987A8C194B6B}" srcOrd="16" destOrd="0" presId="urn:microsoft.com/office/officeart/2005/8/layout/target3"/>
    <dgm:cxn modelId="{0A70A545-7AC8-4958-A8A7-2566210DA81F}" type="presParOf" srcId="{333A1088-737F-45CB-B68E-254E46348037}" destId="{ADD15C17-EB9D-4A31-B8A8-7BA408E425EB}" srcOrd="17" destOrd="0" presId="urn:microsoft.com/office/officeart/2005/8/layout/target3"/>
    <dgm:cxn modelId="{474B0514-A792-4E76-B442-E2B81D4978E7}" type="presParOf" srcId="{333A1088-737F-45CB-B68E-254E46348037}" destId="{AED2198E-93D5-4001-81B4-73124B309672}" srcOrd="18" destOrd="0" presId="urn:microsoft.com/office/officeart/2005/8/layout/target3"/>
    <dgm:cxn modelId="{770FB9CB-04A5-4E5D-BEDF-4601378DDC04}" type="presParOf" srcId="{333A1088-737F-45CB-B68E-254E46348037}" destId="{2BE915AB-18AA-4053-B92C-3BFC9ED204BB}" srcOrd="19" destOrd="0" presId="urn:microsoft.com/office/officeart/2005/8/layout/target3"/>
    <dgm:cxn modelId="{2C81DF60-FC8C-4AFA-A3F2-509277BB8F9D}" type="presParOf" srcId="{333A1088-737F-45CB-B68E-254E46348037}" destId="{6BB5E863-4638-4E1D-BFDE-399D028AC4ED}" srcOrd="20" destOrd="0" presId="urn:microsoft.com/office/officeart/2005/8/layout/target3"/>
    <dgm:cxn modelId="{2DB140BE-C3D8-483B-8748-C3F159D394CB}" type="presParOf" srcId="{333A1088-737F-45CB-B68E-254E46348037}" destId="{5A5FFA88-C948-4069-8E93-59FA12366E83}" srcOrd="21" destOrd="0" presId="urn:microsoft.com/office/officeart/2005/8/layout/target3"/>
    <dgm:cxn modelId="{E54BC79A-D85C-400E-9234-2CD27AD854A8}" type="presParOf" srcId="{333A1088-737F-45CB-B68E-254E46348037}" destId="{890E4F0B-2866-4A3F-A3C7-2A14B1797930}" srcOrd="22" destOrd="0" presId="urn:microsoft.com/office/officeart/2005/8/layout/target3"/>
    <dgm:cxn modelId="{14456AAB-8C9D-4068-B01F-7FE08033BF88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VY_32_INOVACE_13_MATEMATIKA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Vztahy několikrát více, méně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C45752-DAE5-4B01-A727-9ABC0F56591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18FECD-45A5-4103-AE9D-24C828F2C9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6221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251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0174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26.7.2013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23706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634269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70417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4897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3251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0031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9602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2854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9402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6209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547600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1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Procvičování porovnání podílem</a:t>
            </a:r>
          </a:p>
          <a:p>
            <a:r>
              <a:rPr lang="cs-CZ" dirty="0" smtClean="0"/>
              <a:t>Na příkladech a slovních úlohách</a:t>
            </a:r>
          </a:p>
          <a:p>
            <a:r>
              <a:rPr lang="cs-CZ" dirty="0" smtClean="0"/>
              <a:t>Stránky 4 a 10 lze vytisknout pro samostatnou práci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Sbírka úloh z matematiky pro 2. a 3. ročník základní školy</a:t>
            </a:r>
          </a:p>
          <a:p>
            <a:pPr marL="0" indent="0">
              <a:buNone/>
            </a:pPr>
            <a:r>
              <a:rPr lang="cs-CZ" dirty="0"/>
              <a:t>Doc. PhDr. Jiří Divíšek, </a:t>
            </a:r>
            <a:r>
              <a:rPr lang="cs-CZ" dirty="0" err="1"/>
              <a:t>Csc.</a:t>
            </a:r>
            <a:r>
              <a:rPr lang="cs-CZ" dirty="0"/>
              <a:t>, PhDr. </a:t>
            </a:r>
            <a:r>
              <a:rPr lang="cs-CZ" dirty="0" err="1"/>
              <a:t>Ĺudovít</a:t>
            </a:r>
            <a:r>
              <a:rPr lang="cs-CZ" dirty="0"/>
              <a:t> </a:t>
            </a:r>
            <a:r>
              <a:rPr lang="cs-CZ" dirty="0" err="1"/>
              <a:t>Bálint</a:t>
            </a:r>
            <a:r>
              <a:rPr lang="cs-CZ" dirty="0"/>
              <a:t>, </a:t>
            </a:r>
            <a:r>
              <a:rPr lang="cs-CZ" dirty="0" err="1"/>
              <a:t>Csc.</a:t>
            </a:r>
            <a:r>
              <a:rPr lang="cs-CZ" dirty="0"/>
              <a:t>, Marie Jarošová</a:t>
            </a:r>
          </a:p>
          <a:p>
            <a:r>
              <a:rPr lang="cs-CZ" dirty="0"/>
              <a:t>Učebnice Matematiky </a:t>
            </a:r>
            <a:r>
              <a:rPr lang="cs-CZ" dirty="0" smtClean="0"/>
              <a:t>                   pro </a:t>
            </a:r>
            <a:r>
              <a:rPr lang="cs-CZ" dirty="0"/>
              <a:t>3. ročník, 2. díl</a:t>
            </a:r>
          </a:p>
          <a:p>
            <a:pPr marL="0" indent="0">
              <a:buNone/>
            </a:pPr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</a:p>
          <a:p>
            <a:pPr marL="0" indent="0">
              <a:buNone/>
            </a:pPr>
            <a:r>
              <a:rPr lang="cs-CZ" dirty="0"/>
              <a:t>RNDr.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pPr marL="0" indent="0">
              <a:buNone/>
            </a:pPr>
            <a:r>
              <a:rPr lang="cs-CZ" dirty="0"/>
              <a:t>Vydáno v nakladatelství Alter </a:t>
            </a:r>
            <a:r>
              <a:rPr lang="cs-CZ" dirty="0" smtClean="0"/>
              <a:t>             v </a:t>
            </a:r>
            <a:r>
              <a:rPr lang="cs-CZ" dirty="0"/>
              <a:t>roce 2006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746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 podílem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Zjistíme, kolikrát je číslo vlevo menší nebo větší než číslo vpravo </a:t>
            </a:r>
            <a:r>
              <a:rPr lang="cs-CZ" dirty="0" smtClean="0"/>
              <a:t>    a </a:t>
            </a:r>
            <a:r>
              <a:rPr lang="cs-CZ" dirty="0" smtClean="0"/>
              <a:t>to tak, že budeme větší číslo dělit menším číslem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72  ›  9</a:t>
            </a:r>
          </a:p>
          <a:p>
            <a:pPr marL="0" indent="0">
              <a:buNone/>
            </a:pPr>
            <a:endParaRPr lang="cs-CZ" sz="4400" dirty="0"/>
          </a:p>
          <a:p>
            <a:r>
              <a:rPr lang="cs-CZ" sz="2800" dirty="0" smtClean="0"/>
              <a:t>Protože 72 : 9 = 8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148064" y="272032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krát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064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Porovnej a zjisti, kolikrát je číslo vlevo menší nebo větší než číslo vpravo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40167"/>
            <a:ext cx="603250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67933"/>
            <a:ext cx="414337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0538" y="1951038"/>
            <a:ext cx="542925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61759"/>
            <a:ext cx="542925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5661248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Zdůvodni.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683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6872"/>
            <a:ext cx="50526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54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35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276872"/>
            <a:ext cx="31290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9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7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76056" y="2276872"/>
            <a:ext cx="44114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24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25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76872"/>
            <a:ext cx="44114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5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11083" y="1988840"/>
            <a:ext cx="914400" cy="2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krát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09928" y="2744946"/>
            <a:ext cx="914400" cy="3868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krát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309928" y="4415919"/>
            <a:ext cx="914400" cy="3954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krát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309928" y="3598168"/>
            <a:ext cx="914400" cy="313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krát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489848" y="181967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krát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530851" y="4354121"/>
            <a:ext cx="914400" cy="3710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krát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489848" y="3598168"/>
            <a:ext cx="914400" cy="3475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krát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489848" y="2744947"/>
            <a:ext cx="914400" cy="3868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krát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08270" y="2037061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09425" y="2890282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08270" y="3708033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09425" y="4581128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29193" y="2035889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‹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29193" y="2938392"/>
            <a:ext cx="3177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29193" y="3687406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64838" y="4457378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86170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Brožurka o rostlinách stojí 9 Kč. </a:t>
            </a:r>
            <a:r>
              <a:rPr lang="cs-CZ" dirty="0"/>
              <a:t>B</a:t>
            </a:r>
            <a:r>
              <a:rPr lang="cs-CZ" dirty="0" smtClean="0"/>
              <a:t>rožurka </a:t>
            </a:r>
            <a:r>
              <a:rPr lang="cs-CZ" dirty="0" smtClean="0"/>
              <a:t>                 o </a:t>
            </a:r>
            <a:r>
              <a:rPr lang="cs-CZ" dirty="0" smtClean="0"/>
              <a:t>zvířatech je dvakrát dražší.</a:t>
            </a:r>
          </a:p>
          <a:p>
            <a:r>
              <a:rPr lang="cs-CZ" dirty="0" smtClean="0"/>
              <a:t>Kolik stojí </a:t>
            </a:r>
            <a:r>
              <a:rPr lang="cs-CZ" dirty="0" smtClean="0"/>
              <a:t>brožurka                </a:t>
            </a:r>
            <a:r>
              <a:rPr lang="cs-CZ" dirty="0" smtClean="0"/>
              <a:t>o zvířatech?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 rostlinách …9 Kč</a:t>
            </a:r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 zvířatech …2 krát více než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9 . 2 = 18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Brožurka o zvířatech stojí 18 Kč.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6" name="Pravoúhlá spojnice 5"/>
          <p:cNvCxnSpPr/>
          <p:nvPr/>
        </p:nvCxnSpPr>
        <p:spPr>
          <a:xfrm rot="5400000" flipH="1" flipV="1">
            <a:off x="7002270" y="2270840"/>
            <a:ext cx="1296144" cy="324036"/>
          </a:xfrm>
          <a:prstGeom prst="bentConnector3">
            <a:avLst>
              <a:gd name="adj1" fmla="val 2306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27663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Slovní </a:t>
            </a:r>
            <a:r>
              <a:rPr lang="cs-CZ" dirty="0" smtClean="0"/>
              <a:t>úloha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Jana koupila 9 sešitů, Petr o 3 více, </a:t>
            </a:r>
            <a:r>
              <a:rPr lang="cs-CZ" dirty="0"/>
              <a:t>P</a:t>
            </a:r>
            <a:r>
              <a:rPr lang="cs-CZ" dirty="0" smtClean="0"/>
              <a:t>avel </a:t>
            </a:r>
            <a:r>
              <a:rPr lang="cs-CZ" dirty="0" smtClean="0"/>
              <a:t>                 o </a:t>
            </a:r>
            <a:r>
              <a:rPr lang="cs-CZ" dirty="0" smtClean="0"/>
              <a:t>3 méně, Karel 3 krát méně a Bětka 3 krát více než </a:t>
            </a:r>
            <a:r>
              <a:rPr lang="cs-CZ" dirty="0"/>
              <a:t>J</a:t>
            </a:r>
            <a:r>
              <a:rPr lang="cs-CZ" dirty="0" smtClean="0"/>
              <a:t>ana.</a:t>
            </a:r>
          </a:p>
          <a:p>
            <a:r>
              <a:rPr lang="cs-CZ" dirty="0" smtClean="0"/>
              <a:t>Kolik sešitů koupily děti dohromady?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3124944"/>
          </a:xfrm>
        </p:spPr>
        <p:txBody>
          <a:bodyPr/>
          <a:lstStyle/>
          <a:p>
            <a:r>
              <a:rPr lang="cs-CZ" dirty="0" smtClean="0"/>
              <a:t>Jana … 9</a:t>
            </a:r>
          </a:p>
          <a:p>
            <a:r>
              <a:rPr lang="cs-CZ" dirty="0" smtClean="0"/>
              <a:t>Petr … o 3 více než</a:t>
            </a:r>
          </a:p>
          <a:p>
            <a:r>
              <a:rPr lang="cs-CZ" dirty="0" smtClean="0"/>
              <a:t>Karel …3 krát méně než</a:t>
            </a:r>
          </a:p>
          <a:p>
            <a:r>
              <a:rPr lang="cs-CZ" dirty="0" smtClean="0"/>
              <a:t>Bětka …3 krát více než</a:t>
            </a:r>
          </a:p>
          <a:p>
            <a:endParaRPr lang="cs-CZ" dirty="0"/>
          </a:p>
        </p:txBody>
      </p:sp>
      <p:cxnSp>
        <p:nvCxnSpPr>
          <p:cNvPr id="6" name="Pravoúhlá spojnice 5"/>
          <p:cNvCxnSpPr/>
          <p:nvPr/>
        </p:nvCxnSpPr>
        <p:spPr>
          <a:xfrm rot="10800000">
            <a:off x="6444208" y="1772817"/>
            <a:ext cx="1368152" cy="648071"/>
          </a:xfrm>
          <a:prstGeom prst="bentConnector3">
            <a:avLst>
              <a:gd name="adj1" fmla="val 12347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ravoúhlá spojnice 7"/>
          <p:cNvCxnSpPr>
            <a:stCxn id="4" idx="3"/>
          </p:cNvCxnSpPr>
          <p:nvPr/>
        </p:nvCxnSpPr>
        <p:spPr>
          <a:xfrm flipH="1" flipV="1">
            <a:off x="5364088" y="1772816"/>
            <a:ext cx="2563760" cy="1389856"/>
          </a:xfrm>
          <a:prstGeom prst="bentConnector3">
            <a:avLst>
              <a:gd name="adj1" fmla="val -8917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4" idx="3"/>
          </p:cNvCxnSpPr>
          <p:nvPr/>
        </p:nvCxnSpPr>
        <p:spPr>
          <a:xfrm flipH="1" flipV="1">
            <a:off x="6660232" y="3140968"/>
            <a:ext cx="1267616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ravoúhlá spojnice 19"/>
          <p:cNvCxnSpPr/>
          <p:nvPr/>
        </p:nvCxnSpPr>
        <p:spPr>
          <a:xfrm flipV="1">
            <a:off x="5364088" y="1772817"/>
            <a:ext cx="3096344" cy="2160239"/>
          </a:xfrm>
          <a:prstGeom prst="bentConnector3">
            <a:avLst>
              <a:gd name="adj1" fmla="val 98249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644008" y="4509120"/>
            <a:ext cx="358944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Petr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9 + 3  = 12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Karel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9 : 3 =3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Bětka  3 . 9 = 27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Dohromady: 9 + 12 + 3 +27 = 51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016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Slovní </a:t>
            </a:r>
            <a:r>
              <a:rPr lang="cs-CZ" dirty="0" smtClean="0"/>
              <a:t>úloha 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Sestry Jana a Eva mají dohromady 27 roků. Eva je dvakrát starší než Jana.</a:t>
            </a:r>
          </a:p>
          <a:p>
            <a:r>
              <a:rPr lang="cs-CZ" dirty="0" smtClean="0"/>
              <a:t>Kolik roků je </a:t>
            </a:r>
            <a:r>
              <a:rPr lang="cs-CZ" dirty="0" smtClean="0"/>
              <a:t>každé                   </a:t>
            </a:r>
            <a:r>
              <a:rPr lang="cs-CZ" dirty="0" smtClean="0"/>
              <a:t>z nich?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Dohromady … 27</a:t>
            </a:r>
          </a:p>
          <a:p>
            <a:r>
              <a:rPr lang="cs-CZ" dirty="0"/>
              <a:t>J</a:t>
            </a:r>
            <a:r>
              <a:rPr lang="cs-CZ" dirty="0" smtClean="0"/>
              <a:t>ana …1 díl</a:t>
            </a:r>
          </a:p>
          <a:p>
            <a:r>
              <a:rPr lang="cs-CZ" dirty="0" smtClean="0"/>
              <a:t>Eva … 2 . 1 díl, tj. 2 díly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3 díly tvoří 27, tj. 1 díl je 27 : 3 = 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Jana  … 9 let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Eva … 2 . 9 = 18 let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Zkouška: 9 + 18 = 27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222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Slovní </a:t>
            </a:r>
            <a:r>
              <a:rPr lang="cs-CZ" dirty="0" smtClean="0"/>
              <a:t>úloha 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Babička se vdávala </a:t>
            </a:r>
            <a:r>
              <a:rPr lang="cs-CZ" dirty="0" smtClean="0"/>
              <a:t>               ve </a:t>
            </a:r>
            <a:r>
              <a:rPr lang="cs-CZ" dirty="0" smtClean="0"/>
              <a:t>24 letech. Dědečkovi bylo tehdy 30 roků. Dnes je dědeček 2 krát starší.</a:t>
            </a:r>
          </a:p>
          <a:p>
            <a:r>
              <a:rPr lang="cs-CZ" dirty="0" smtClean="0"/>
              <a:t>Kolik let je dnes babičce?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Dříve:</a:t>
            </a:r>
          </a:p>
          <a:p>
            <a:pPr marL="0" indent="0">
              <a:buNone/>
            </a:pPr>
            <a:r>
              <a:rPr lang="cs-CZ" dirty="0" smtClean="0"/>
              <a:t>Babička … 24</a:t>
            </a:r>
          </a:p>
          <a:p>
            <a:pPr marL="0" indent="0">
              <a:buNone/>
            </a:pPr>
            <a:r>
              <a:rPr lang="cs-CZ" dirty="0" smtClean="0"/>
              <a:t>Dědeček …30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24 ‹ 30    o  6 méně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Dnes:</a:t>
            </a:r>
          </a:p>
          <a:p>
            <a:r>
              <a:rPr lang="cs-CZ" dirty="0" smtClean="0"/>
              <a:t>Dědeček 2 . 30 =60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60 – 6 = 54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Babičce je dnes 54 let.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654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Vyřeš zpaměti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76328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/>
              <a:t>Budova kotelny je 8 m vysoká. Její komín je 4 krát vyšší. Jak je </a:t>
            </a:r>
            <a:r>
              <a:rPr lang="cs-CZ" dirty="0" smtClean="0"/>
              <a:t>vysoký?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/>
              <a:t>Zuzanka přečetla 4 stránky ze své knížky. Tatínek přečetl 3 krát více. Kolik stránek přečetl tatínek?</a:t>
            </a:r>
          </a:p>
          <a:p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/>
              <a:t>Eva na zahradě nasbírala 3 košíky jablek. Maminka nasbírala 3 krát více. Kolik košíků nasbírala maminka?</a:t>
            </a:r>
          </a:p>
          <a:p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/>
              <a:t>Délka třídy je 9 m. délka školní budovy je 4 krát větší. Jak dlouhá je školní budova?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7814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Vyřešeno: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898776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Budova kotelny je 8 m vysoká. Její komín je 4 krát vyšší. Jak je vysoký ?</a:t>
            </a:r>
          </a:p>
          <a:p>
            <a:endParaRPr lang="cs-CZ" dirty="0" smtClean="0"/>
          </a:p>
          <a:p>
            <a:r>
              <a:rPr lang="cs-CZ" dirty="0" smtClean="0"/>
              <a:t>Zuzanka </a:t>
            </a:r>
            <a:r>
              <a:rPr lang="cs-CZ" smtClean="0"/>
              <a:t>přečetla </a:t>
            </a:r>
            <a:r>
              <a:rPr lang="cs-CZ" smtClean="0"/>
              <a:t>                    4 </a:t>
            </a:r>
            <a:r>
              <a:rPr lang="cs-CZ" dirty="0" smtClean="0"/>
              <a:t>stránky ze své knížky. Tatínek přečetl 3 krát více. Kolik stránek přečetl tatínek?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0" y="1600200"/>
            <a:ext cx="3672408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Eva na zahradě nasbírala 3 košíky jablek. Maminka nasbírala 3 krát více. Kolik košíků nasbírala maminka?</a:t>
            </a:r>
          </a:p>
          <a:p>
            <a:endParaRPr lang="cs-CZ" dirty="0" smtClean="0"/>
          </a:p>
          <a:p>
            <a:r>
              <a:rPr lang="cs-CZ" dirty="0" smtClean="0"/>
              <a:t>Délka třídy je 9 m. délka školní budovy je 4 krát větší. Jak dlouhá je školní budova?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4099" y="2958852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8m . 4 =32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5417570"/>
            <a:ext cx="1978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. 4 =12 stránek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10634" y="3516203"/>
            <a:ext cx="1802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. 3 =9 košíků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88970" y="5602236"/>
            <a:ext cx="1632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 . 9m =36 m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607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692</Words>
  <Application>Microsoft Office PowerPoint</Application>
  <PresentationFormat>Předvádění na obrazovce (4:3)</PresentationFormat>
  <Paragraphs>151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 a citace</vt:lpstr>
      <vt:lpstr>Porovnání podílem</vt:lpstr>
      <vt:lpstr>Porovnej a zjisti, kolikrát je číslo vlevo menší nebo větší než číslo vpravo</vt:lpstr>
      <vt:lpstr>Řešení:</vt:lpstr>
      <vt:lpstr>Slovní úloha 1.</vt:lpstr>
      <vt:lpstr>Slovní úloha 2.</vt:lpstr>
      <vt:lpstr>Slovní úloha 3.</vt:lpstr>
      <vt:lpstr>Slovní úloha 4.</vt:lpstr>
      <vt:lpstr>Vyřeš zpaměti</vt:lpstr>
      <vt:lpstr>Vyřešeno: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11</cp:revision>
  <dcterms:created xsi:type="dcterms:W3CDTF">2012-05-16T11:57:26Z</dcterms:created>
  <dcterms:modified xsi:type="dcterms:W3CDTF">2013-07-26T06:03:48Z</dcterms:modified>
</cp:coreProperties>
</file>