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VY_32_INOVACE_14_MATEMATIKA 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TÉMA</a:t>
          </a:r>
          <a:r>
            <a:rPr lang="cs-CZ" sz="2000" dirty="0" smtClean="0"/>
            <a:t>: Jednotky času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12F7FE-2629-4573-8573-2368E89CD8AB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6D27024-5CC3-4AC8-A6DE-F9A837F5077E}" type="presOf" srcId="{A528AE99-982B-4758-9459-AE018AD6ED33}" destId="{A1665320-E609-4A4A-911D-3804C5A40BC5}" srcOrd="1" destOrd="0" presId="urn:microsoft.com/office/officeart/2005/8/layout/target3"/>
    <dgm:cxn modelId="{C9B97A1E-FCD3-4B40-81AB-BABC1B9A61D9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1B9E921F-7C03-4F46-BA31-731FCDA598E3}" type="presOf" srcId="{B651F6E3-6281-48DB-9319-2AEAFDAE7572}" destId="{6BB5E863-4638-4E1D-BFDE-399D028AC4ED}" srcOrd="1" destOrd="0" presId="urn:microsoft.com/office/officeart/2005/8/layout/target3"/>
    <dgm:cxn modelId="{DC263760-AE9A-457D-BE49-46FEAFB6E1F0}" type="presOf" srcId="{B651F6E3-6281-48DB-9319-2AEAFDAE7572}" destId="{619D679B-A015-4ECF-8348-D1034C574F40}" srcOrd="0" destOrd="0" presId="urn:microsoft.com/office/officeart/2005/8/layout/target3"/>
    <dgm:cxn modelId="{37811905-B8DB-473F-BAC9-FF24795C9423}" type="presOf" srcId="{D8197B8C-B260-4A16-BDF4-0947B075E274}" destId="{25B08C86-7E15-44DC-BE7F-FFB55DD49D12}" srcOrd="0" destOrd="0" presId="urn:microsoft.com/office/officeart/2005/8/layout/target3"/>
    <dgm:cxn modelId="{EF286EC1-3AAD-499D-9755-41B1338C4CA0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D197711-6F34-45B9-92DE-ADC0DB1D3003}" type="presOf" srcId="{4C35D32F-0EAB-4CD7-82EE-45574DC2A586}" destId="{8BEBB6EC-1DAA-4CAC-8A25-BC0FCBD5DBD5}" srcOrd="0" destOrd="0" presId="urn:microsoft.com/office/officeart/2005/8/layout/target3"/>
    <dgm:cxn modelId="{4733845B-7B2E-4E51-899D-796E4CB4DD30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1108156-A9AA-4E4C-BFA6-3ADD888F2582}" type="presOf" srcId="{D8197B8C-B260-4A16-BDF4-0947B075E274}" destId="{5A5FFA88-C948-4069-8E93-59FA12366E83}" srcOrd="1" destOrd="0" presId="urn:microsoft.com/office/officeart/2005/8/layout/target3"/>
    <dgm:cxn modelId="{FB28525A-4252-4246-957A-8667014861FE}" type="presOf" srcId="{4C35D32F-0EAB-4CD7-82EE-45574DC2A586}" destId="{890E4F0B-2866-4A3F-A3C7-2A14B1797930}" srcOrd="1" destOrd="0" presId="urn:microsoft.com/office/officeart/2005/8/layout/target3"/>
    <dgm:cxn modelId="{015A3FE3-F747-4665-9A24-07BB75B6964A}" type="presOf" srcId="{D1D4F407-5343-4D3F-B5B9-D407B03CAEB4}" destId="{AED2198E-93D5-4001-81B4-73124B309672}" srcOrd="1" destOrd="0" presId="urn:microsoft.com/office/officeart/2005/8/layout/target3"/>
    <dgm:cxn modelId="{8FEDBFE0-D4F3-49C2-B401-5BEB90867C54}" type="presOf" srcId="{A528AE99-982B-4758-9459-AE018AD6ED33}" destId="{ADD15C17-EB9D-4A31-B8A8-7BA408E425EB}" srcOrd="0" destOrd="0" presId="urn:microsoft.com/office/officeart/2005/8/layout/target3"/>
    <dgm:cxn modelId="{C8B5372D-F944-45F2-816A-7B7E70084B56}" type="presParOf" srcId="{333A1088-737F-45CB-B68E-254E46348037}" destId="{F5ABB229-8D3B-4694-996A-96F23CF14429}" srcOrd="0" destOrd="0" presId="urn:microsoft.com/office/officeart/2005/8/layout/target3"/>
    <dgm:cxn modelId="{9A39AF69-D43F-4541-9939-D0ED92AB84D0}" type="presParOf" srcId="{333A1088-737F-45CB-B68E-254E46348037}" destId="{F41139FD-01EE-4571-8B17-4FB00FC51163}" srcOrd="1" destOrd="0" presId="urn:microsoft.com/office/officeart/2005/8/layout/target3"/>
    <dgm:cxn modelId="{D0B4933D-C0D3-41FF-AD97-DBD984C5E732}" type="presParOf" srcId="{333A1088-737F-45CB-B68E-254E46348037}" destId="{D005CE8C-CC26-4C3E-AC11-E15060ECD759}" srcOrd="2" destOrd="0" presId="urn:microsoft.com/office/officeart/2005/8/layout/target3"/>
    <dgm:cxn modelId="{19759E3C-D2EF-4BA8-ADFD-5BF3CD7593F6}" type="presParOf" srcId="{333A1088-737F-45CB-B68E-254E46348037}" destId="{2C702D82-9B77-49B7-9568-BB8EB47C3372}" srcOrd="3" destOrd="0" presId="urn:microsoft.com/office/officeart/2005/8/layout/target3"/>
    <dgm:cxn modelId="{3603B04B-EBA2-40BA-9F0C-33353D6FFDB6}" type="presParOf" srcId="{333A1088-737F-45CB-B68E-254E46348037}" destId="{A52A0455-90FF-4808-ABD0-F02540D31D5A}" srcOrd="4" destOrd="0" presId="urn:microsoft.com/office/officeart/2005/8/layout/target3"/>
    <dgm:cxn modelId="{4867F31D-1CFB-47C8-AA46-25B986FCD7A0}" type="presParOf" srcId="{333A1088-737F-45CB-B68E-254E46348037}" destId="{6140AFEC-043D-4C43-A2F9-D0F5331DF3A3}" srcOrd="5" destOrd="0" presId="urn:microsoft.com/office/officeart/2005/8/layout/target3"/>
    <dgm:cxn modelId="{B760026C-5828-478B-8825-323E0F83870F}" type="presParOf" srcId="{333A1088-737F-45CB-B68E-254E46348037}" destId="{9358AC05-5D7D-4327-9F80-1AD486AEA664}" srcOrd="6" destOrd="0" presId="urn:microsoft.com/office/officeart/2005/8/layout/target3"/>
    <dgm:cxn modelId="{3D7965FD-C84A-4ECF-A42E-51F0F9751F7C}" type="presParOf" srcId="{333A1088-737F-45CB-B68E-254E46348037}" destId="{313FC574-E1CD-4FB4-B054-0B805CE0447D}" srcOrd="7" destOrd="0" presId="urn:microsoft.com/office/officeart/2005/8/layout/target3"/>
    <dgm:cxn modelId="{19CE42E1-2D03-4011-BEA2-182B8946A97C}" type="presParOf" srcId="{333A1088-737F-45CB-B68E-254E46348037}" destId="{619D679B-A015-4ECF-8348-D1034C574F40}" srcOrd="8" destOrd="0" presId="urn:microsoft.com/office/officeart/2005/8/layout/target3"/>
    <dgm:cxn modelId="{22B17EFF-C77D-4BB3-A9BC-509C751CE943}" type="presParOf" srcId="{333A1088-737F-45CB-B68E-254E46348037}" destId="{322283A8-4A27-4CDA-BAE3-F381106A9174}" srcOrd="9" destOrd="0" presId="urn:microsoft.com/office/officeart/2005/8/layout/target3"/>
    <dgm:cxn modelId="{BBC737E5-658C-490C-B468-B24206BB387A}" type="presParOf" srcId="{333A1088-737F-45CB-B68E-254E46348037}" destId="{FFC9F71D-1B4F-4AD9-A4A6-86ADEFC8AF5C}" srcOrd="10" destOrd="0" presId="urn:microsoft.com/office/officeart/2005/8/layout/target3"/>
    <dgm:cxn modelId="{AC59119A-37CC-4EDF-BE7D-894C3F7B24C2}" type="presParOf" srcId="{333A1088-737F-45CB-B68E-254E46348037}" destId="{25B08C86-7E15-44DC-BE7F-FFB55DD49D12}" srcOrd="11" destOrd="0" presId="urn:microsoft.com/office/officeart/2005/8/layout/target3"/>
    <dgm:cxn modelId="{42B62500-D715-41E9-AC1B-26ECF1830B7C}" type="presParOf" srcId="{333A1088-737F-45CB-B68E-254E46348037}" destId="{76644BE8-9D7C-4C09-B250-3D10AF48CBB7}" srcOrd="12" destOrd="0" presId="urn:microsoft.com/office/officeart/2005/8/layout/target3"/>
    <dgm:cxn modelId="{DF0C89FF-57F6-4D36-8655-377D5562D132}" type="presParOf" srcId="{333A1088-737F-45CB-B68E-254E46348037}" destId="{EE85B701-7295-41C0-BA7A-34D3756A2AE6}" srcOrd="13" destOrd="0" presId="urn:microsoft.com/office/officeart/2005/8/layout/target3"/>
    <dgm:cxn modelId="{5F4DC9B9-FF01-451C-827C-B043D7FA9148}" type="presParOf" srcId="{333A1088-737F-45CB-B68E-254E46348037}" destId="{8BEBB6EC-1DAA-4CAC-8A25-BC0FCBD5DBD5}" srcOrd="14" destOrd="0" presId="urn:microsoft.com/office/officeart/2005/8/layout/target3"/>
    <dgm:cxn modelId="{D6A6A21B-0EAE-45B0-90D9-B6B7D3751AFC}" type="presParOf" srcId="{333A1088-737F-45CB-B68E-254E46348037}" destId="{CDAFC61C-0423-4B42-A0B6-5AD4A8673C59}" srcOrd="15" destOrd="0" presId="urn:microsoft.com/office/officeart/2005/8/layout/target3"/>
    <dgm:cxn modelId="{7085BAC1-E6D3-4891-838F-52F84FA829D2}" type="presParOf" srcId="{333A1088-737F-45CB-B68E-254E46348037}" destId="{6F3496AD-BFB3-4316-A25D-987A8C194B6B}" srcOrd="16" destOrd="0" presId="urn:microsoft.com/office/officeart/2005/8/layout/target3"/>
    <dgm:cxn modelId="{AE2DEB5D-2117-4080-BDC1-E4C729261063}" type="presParOf" srcId="{333A1088-737F-45CB-B68E-254E46348037}" destId="{ADD15C17-EB9D-4A31-B8A8-7BA408E425EB}" srcOrd="17" destOrd="0" presId="urn:microsoft.com/office/officeart/2005/8/layout/target3"/>
    <dgm:cxn modelId="{DAE0C804-FF24-40E5-A0AD-0464E09C91C3}" type="presParOf" srcId="{333A1088-737F-45CB-B68E-254E46348037}" destId="{AED2198E-93D5-4001-81B4-73124B309672}" srcOrd="18" destOrd="0" presId="urn:microsoft.com/office/officeart/2005/8/layout/target3"/>
    <dgm:cxn modelId="{AF34FCBD-1CD2-4747-A556-F39DC5D48A5A}" type="presParOf" srcId="{333A1088-737F-45CB-B68E-254E46348037}" destId="{2BE915AB-18AA-4053-B92C-3BFC9ED204BB}" srcOrd="19" destOrd="0" presId="urn:microsoft.com/office/officeart/2005/8/layout/target3"/>
    <dgm:cxn modelId="{6345BD88-64FC-4E98-ABC5-11FBFFBFC3BB}" type="presParOf" srcId="{333A1088-737F-45CB-B68E-254E46348037}" destId="{6BB5E863-4638-4E1D-BFDE-399D028AC4ED}" srcOrd="20" destOrd="0" presId="urn:microsoft.com/office/officeart/2005/8/layout/target3"/>
    <dgm:cxn modelId="{81E49280-292D-4EB2-9A35-39886363CB70}" type="presParOf" srcId="{333A1088-737F-45CB-B68E-254E46348037}" destId="{5A5FFA88-C948-4069-8E93-59FA12366E83}" srcOrd="21" destOrd="0" presId="urn:microsoft.com/office/officeart/2005/8/layout/target3"/>
    <dgm:cxn modelId="{6A12DD50-5E83-4C5E-91A3-ABFB37CC7A93}" type="presParOf" srcId="{333A1088-737F-45CB-B68E-254E46348037}" destId="{890E4F0B-2866-4A3F-A3C7-2A14B1797930}" srcOrd="22" destOrd="0" presId="urn:microsoft.com/office/officeart/2005/8/layout/target3"/>
    <dgm:cxn modelId="{77301C46-D24C-4185-B0B4-FEF8FC3E7BA5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VY_32_INOVACE_14_MATEMATIKA 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Jednotky času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CZ.1.07/1.4.00/21.0896</a:t>
          </a:r>
          <a:endParaRPr lang="cs-CZ" sz="15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BC830C-F2A2-4CE7-9408-0F1A7B6B1ED6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5023DF-805F-4DDE-A5AD-830A73E671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4663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02375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04863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26.7.2013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66816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3704622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7446041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2621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7693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95438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149354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0503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34154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6776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3179706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97278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 převodům jednotek času – hodin na minuty </a:t>
            </a:r>
            <a:r>
              <a:rPr lang="cs-CZ" dirty="0" smtClean="0"/>
              <a:t>              a </a:t>
            </a:r>
            <a:r>
              <a:rPr lang="cs-CZ" dirty="0" smtClean="0"/>
              <a:t>minut na sekundy se využije násobení čísla 60.</a:t>
            </a:r>
          </a:p>
          <a:p>
            <a:r>
              <a:rPr lang="cs-CZ" dirty="0" smtClean="0"/>
              <a:t>Zopakujeme i další používané jednotky: den, týden, měsíc, rok</a:t>
            </a:r>
          </a:p>
          <a:p>
            <a:r>
              <a:rPr lang="cs-CZ" dirty="0" smtClean="0"/>
              <a:t>Procvičíme čtení časových </a:t>
            </a:r>
            <a:r>
              <a:rPr lang="cs-CZ" dirty="0" smtClean="0"/>
              <a:t>údajů                         </a:t>
            </a:r>
            <a:r>
              <a:rPr lang="cs-CZ" dirty="0" smtClean="0"/>
              <a:t>z ručičkových i digitálních hodin.</a:t>
            </a:r>
          </a:p>
          <a:p>
            <a:r>
              <a:rPr lang="cs-CZ" dirty="0" smtClean="0"/>
              <a:t>Stránky 7 a 8 lze vytisknout jako pracovní list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Učebnice Matematiky pro 3. ročník, 3. díl</a:t>
            </a:r>
          </a:p>
          <a:p>
            <a:pPr marL="0" lvl="0" indent="0">
              <a:buClr>
                <a:srgbClr val="FE8637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Autoři: RNDr. Růžena Blažková, </a:t>
            </a:r>
            <a:r>
              <a:rPr lang="cs-CZ" dirty="0" err="1">
                <a:solidFill>
                  <a:prstClr val="black"/>
                </a:solidFill>
              </a:rPr>
              <a:t>Csc.</a:t>
            </a:r>
            <a:r>
              <a:rPr lang="cs-CZ" dirty="0">
                <a:solidFill>
                  <a:prstClr val="black"/>
                </a:solidFill>
              </a:rPr>
              <a:t>; RNDr. Milena Vaňurová, </a:t>
            </a:r>
            <a:r>
              <a:rPr lang="cs-CZ" dirty="0" err="1">
                <a:solidFill>
                  <a:prstClr val="black"/>
                </a:solidFill>
              </a:rPr>
              <a:t>Csc.</a:t>
            </a:r>
            <a:r>
              <a:rPr lang="cs-CZ" dirty="0">
                <a:solidFill>
                  <a:prstClr val="black"/>
                </a:solidFill>
              </a:rPr>
              <a:t>;</a:t>
            </a:r>
          </a:p>
          <a:p>
            <a:pPr marL="0" lvl="0" indent="0">
              <a:buClr>
                <a:srgbClr val="FE8637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RNDr. Květoslava Matoušková, </a:t>
            </a:r>
            <a:r>
              <a:rPr lang="cs-CZ" dirty="0" err="1">
                <a:solidFill>
                  <a:prstClr val="black"/>
                </a:solidFill>
              </a:rPr>
              <a:t>Csc.</a:t>
            </a:r>
            <a:r>
              <a:rPr lang="cs-CZ" dirty="0">
                <a:solidFill>
                  <a:prstClr val="black"/>
                </a:solidFill>
              </a:rPr>
              <a:t>; Hana Staudková</a:t>
            </a:r>
          </a:p>
          <a:p>
            <a:pPr marL="0" lvl="0" indent="0">
              <a:buClr>
                <a:srgbClr val="FE8637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Vydáno v nakladatelství Alter v roce </a:t>
            </a:r>
            <a:r>
              <a:rPr lang="cs-CZ" dirty="0" smtClean="0">
                <a:solidFill>
                  <a:prstClr val="black"/>
                </a:solidFill>
              </a:rPr>
              <a:t>2006</a:t>
            </a:r>
            <a:endParaRPr lang="cs-CZ" dirty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endParaRPr lang="cs-CZ" dirty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Obrázky: zdroj klipart </a:t>
            </a:r>
            <a:r>
              <a:rPr lang="cs-CZ" dirty="0" smtClean="0">
                <a:solidFill>
                  <a:prstClr val="black"/>
                </a:solidFill>
              </a:rPr>
              <a:t>Microsoft: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</a:t>
            </a:r>
            <a:r>
              <a:rPr lang="cs-CZ" dirty="0" err="1" smtClean="0">
                <a:solidFill>
                  <a:prstClr val="black"/>
                </a:solidFill>
                <a:hlinkClick r:id="rId2"/>
              </a:rPr>
              <a:t>microsoft.com</a:t>
            </a:r>
            <a:endParaRPr lang="cs-CZ" dirty="0" smtClean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cxnSp>
        <p:nvCxnSpPr>
          <p:cNvPr id="6" name="Přímá spojnice 5"/>
          <p:cNvCxnSpPr>
            <a:stCxn id="2" idx="2"/>
          </p:cNvCxnSpPr>
          <p:nvPr/>
        </p:nvCxnSpPr>
        <p:spPr>
          <a:xfrm>
            <a:off x="4191000" y="1417638"/>
            <a:ext cx="20960" cy="489168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66149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Jednotky času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 hodina = 60 minut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 h = 60 min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sz="2000" dirty="0" smtClean="0"/>
              <a:t>2 h = 2 . 60 min = 120 min</a:t>
            </a:r>
          </a:p>
          <a:p>
            <a:r>
              <a:rPr lang="cs-CZ" sz="2000" dirty="0" smtClean="0"/>
              <a:t>3 h = 3. 60 min = 180 min </a:t>
            </a:r>
          </a:p>
          <a:p>
            <a:endParaRPr lang="cs-CZ" dirty="0"/>
          </a:p>
          <a:p>
            <a:r>
              <a:rPr lang="cs-CZ" dirty="0" smtClean="0"/>
              <a:t>pokračuj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1 minuta = 60 sekund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 min = 60 s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sz="2000" dirty="0" smtClean="0"/>
              <a:t>2 min = 2 . 60 s = 120 s</a:t>
            </a:r>
          </a:p>
          <a:p>
            <a:r>
              <a:rPr lang="cs-CZ" sz="2000" dirty="0" smtClean="0"/>
              <a:t>3 min = 3 . 60 s = 180 s</a:t>
            </a:r>
          </a:p>
          <a:p>
            <a:endParaRPr lang="cs-CZ" dirty="0"/>
          </a:p>
          <a:p>
            <a:r>
              <a:rPr lang="cs-CZ" dirty="0" smtClean="0"/>
              <a:t>pokračuj</a:t>
            </a:r>
            <a:endParaRPr lang="cs-CZ" dirty="0"/>
          </a:p>
        </p:txBody>
      </p:sp>
      <p:cxnSp>
        <p:nvCxnSpPr>
          <p:cNvPr id="6" name="Přímá spojnice 5"/>
          <p:cNvCxnSpPr>
            <a:stCxn id="2" idx="2"/>
          </p:cNvCxnSpPr>
          <p:nvPr/>
        </p:nvCxnSpPr>
        <p:spPr>
          <a:xfrm>
            <a:off x="4191000" y="1417638"/>
            <a:ext cx="20960" cy="4819674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00656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Další jednotky času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19672" y="1988840"/>
            <a:ext cx="18293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en  = 24 hodin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2852936"/>
            <a:ext cx="1593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ýden = 7 dní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39752" y="3789040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měsíc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4653136"/>
            <a:ext cx="538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95736" y="5517232"/>
            <a:ext cx="846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století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6237312"/>
            <a:ext cx="6840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Zjisti, kolikátého  je dnes, kolikátý je to týden, jaký rok, století.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9768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Urči čas na hodinách:</a:t>
            </a:r>
            <a:endParaRPr lang="cs-CZ" dirty="0"/>
          </a:p>
        </p:txBody>
      </p:sp>
      <p:pic>
        <p:nvPicPr>
          <p:cNvPr id="1026" name="Picture 2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72816"/>
            <a:ext cx="1952531" cy="207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8\AppData\Local\Microsoft\Windows\Temporary Internet Files\Content.IE5\56RY4OTM\MC90044146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72816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8\AppData\Local\Microsoft\Windows\Temporary Internet Files\Content.IE5\J3S0PTLQ\MC90044143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733" y="3933056"/>
            <a:ext cx="2664296" cy="2591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8\AppData\Local\Microsoft\Windows\Temporary Internet Files\Content.IE5\U9O9555G\MP90038795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902391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42829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Urči čas na hodinách:</a:t>
            </a:r>
          </a:p>
        </p:txBody>
      </p:sp>
      <p:pic>
        <p:nvPicPr>
          <p:cNvPr id="2050" name="Picture 2" descr="C:\Users\08G8\AppData\Local\Microsoft\Windows\Temporary Internet Files\Content.IE5\56RY4OTM\MP9004308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4"/>
            <a:ext cx="7380312" cy="4407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29883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Přiřaď k sobě: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6.10</a:t>
            </a:r>
          </a:p>
          <a:p>
            <a:r>
              <a:rPr lang="cs-CZ" dirty="0" smtClean="0"/>
              <a:t>14.30</a:t>
            </a:r>
          </a:p>
          <a:p>
            <a:r>
              <a:rPr lang="cs-CZ" dirty="0" smtClean="0"/>
              <a:t>12.00</a:t>
            </a:r>
          </a:p>
          <a:p>
            <a:r>
              <a:rPr lang="cs-CZ" dirty="0" smtClean="0"/>
              <a:t>17.45</a:t>
            </a:r>
          </a:p>
          <a:p>
            <a:r>
              <a:rPr lang="cs-CZ" dirty="0" smtClean="0"/>
              <a:t>8.12</a:t>
            </a:r>
          </a:p>
          <a:p>
            <a:r>
              <a:rPr lang="cs-CZ" dirty="0" smtClean="0"/>
              <a:t>7.00</a:t>
            </a:r>
          </a:p>
          <a:p>
            <a:r>
              <a:rPr lang="cs-CZ" dirty="0" smtClean="0"/>
              <a:t>19.00</a:t>
            </a:r>
          </a:p>
          <a:p>
            <a:r>
              <a:rPr lang="cs-CZ" dirty="0" smtClean="0"/>
              <a:t>6.15</a:t>
            </a:r>
          </a:p>
          <a:p>
            <a:r>
              <a:rPr lang="cs-CZ" dirty="0" smtClean="0"/>
              <a:t>0.45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Půl třetí</a:t>
            </a:r>
          </a:p>
          <a:p>
            <a:r>
              <a:rPr lang="cs-CZ" dirty="0" smtClean="0"/>
              <a:t>Sedm ráno</a:t>
            </a:r>
          </a:p>
          <a:p>
            <a:r>
              <a:rPr lang="cs-CZ" dirty="0" smtClean="0"/>
              <a:t>Čtvrt na sedm</a:t>
            </a:r>
          </a:p>
          <a:p>
            <a:r>
              <a:rPr lang="cs-CZ" dirty="0" smtClean="0"/>
              <a:t>Poledne</a:t>
            </a:r>
          </a:p>
          <a:p>
            <a:r>
              <a:rPr lang="cs-CZ" dirty="0" smtClean="0"/>
              <a:t>Tři čtvrtě hodiny po půlnoci</a:t>
            </a:r>
          </a:p>
          <a:p>
            <a:r>
              <a:rPr lang="cs-CZ" dirty="0" smtClean="0"/>
              <a:t>Sedm večer</a:t>
            </a:r>
          </a:p>
          <a:p>
            <a:r>
              <a:rPr lang="cs-CZ" dirty="0" smtClean="0"/>
              <a:t>Za pět minut čtvrt na sedm</a:t>
            </a:r>
          </a:p>
          <a:p>
            <a:r>
              <a:rPr lang="cs-CZ" dirty="0" smtClean="0"/>
              <a:t>Tři čtvrtě na šest</a:t>
            </a:r>
          </a:p>
          <a:p>
            <a:r>
              <a:rPr lang="cs-CZ" dirty="0" smtClean="0"/>
              <a:t>Dvanáct minut po osmé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742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Úlohy pro bystré hlavy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</a:t>
            </a:r>
          </a:p>
          <a:p>
            <a:r>
              <a:rPr lang="cs-CZ" dirty="0" smtClean="0"/>
              <a:t>Cesta na poštu trvá </a:t>
            </a:r>
            <a:r>
              <a:rPr lang="cs-CZ" dirty="0" smtClean="0"/>
              <a:t>           30 </a:t>
            </a:r>
            <a:r>
              <a:rPr lang="cs-CZ" dirty="0" smtClean="0"/>
              <a:t>minut. Jak dlouho trvá cesta tam i zpět?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2.</a:t>
            </a:r>
          </a:p>
          <a:p>
            <a:r>
              <a:rPr lang="cs-CZ" dirty="0" smtClean="0"/>
              <a:t>Petrovi </a:t>
            </a:r>
            <a:r>
              <a:rPr lang="cs-CZ" smtClean="0"/>
              <a:t>trvá </a:t>
            </a:r>
            <a:r>
              <a:rPr lang="cs-CZ" smtClean="0"/>
              <a:t>cesta                 </a:t>
            </a:r>
            <a:r>
              <a:rPr lang="cs-CZ" dirty="0" smtClean="0"/>
              <a:t>k babičce 15 minut. Tomáš jde ke své babičce čtvrt hodiny. Komu trvá cesta déle? 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4139952" y="1556792"/>
            <a:ext cx="0" cy="4896544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94164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327</Words>
  <Application>Microsoft Office PowerPoint</Application>
  <PresentationFormat>Předvádění na obrazovce (4:3)</PresentationFormat>
  <Paragraphs>66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Anotace a citace</vt:lpstr>
      <vt:lpstr>Jednotky času</vt:lpstr>
      <vt:lpstr>Další jednotky času</vt:lpstr>
      <vt:lpstr>Urči čas na hodinách:</vt:lpstr>
      <vt:lpstr>Urči čas na hodinách:</vt:lpstr>
      <vt:lpstr>Přiřaď k sobě: </vt:lpstr>
      <vt:lpstr>Úlohy pro bystré hlavy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7</cp:revision>
  <dcterms:created xsi:type="dcterms:W3CDTF">2012-05-12T12:54:53Z</dcterms:created>
  <dcterms:modified xsi:type="dcterms:W3CDTF">2013-07-26T06:05:16Z</dcterms:modified>
</cp:coreProperties>
</file>