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72" r:id="rId4"/>
    <p:sldId id="260" r:id="rId5"/>
    <p:sldId id="265" r:id="rId6"/>
    <p:sldId id="273" r:id="rId7"/>
    <p:sldId id="262" r:id="rId8"/>
    <p:sldId id="268" r:id="rId9"/>
    <p:sldId id="274" r:id="rId10"/>
    <p:sldId id="264" r:id="rId11"/>
    <p:sldId id="266" r:id="rId12"/>
    <p:sldId id="275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E3079B8F-7C28-4A41-9A97-9F2DFB8688EB}">
          <p14:sldIdLst>
            <p14:sldId id="257"/>
            <p14:sldId id="258"/>
            <p14:sldId id="272"/>
            <p14:sldId id="260"/>
            <p14:sldId id="265"/>
            <p14:sldId id="273"/>
            <p14:sldId id="262"/>
            <p14:sldId id="268"/>
            <p14:sldId id="274"/>
            <p14:sldId id="264"/>
            <p14:sldId id="266"/>
            <p14:sldId id="275"/>
            <p14:sldId id="270"/>
            <p14:sldId id="271"/>
          </p14:sldIdLst>
        </p14:section>
        <p14:section name="Oddíl bez názvu" id="{95238865-E43E-4825-8015-F5A3DCC61941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VY_32_INOVACE_15_MATEMATIKA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Procvičování převodů jednotek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 custLinFactNeighborX="2129" custLinFactNeighborY="43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9F825A-8AB8-45CA-A1AA-2AAAB4D59AEA}" type="presOf" srcId="{B651F6E3-6281-48DB-9319-2AEAFDAE7572}" destId="{6BB5E863-4638-4E1D-BFDE-399D028AC4ED}" srcOrd="1" destOrd="0" presId="urn:microsoft.com/office/officeart/2005/8/layout/target3"/>
    <dgm:cxn modelId="{26557701-8A14-452F-9047-127AB347D43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21DB96EB-C1E5-401A-AF9A-08D950C58D68}" type="presOf" srcId="{4C35D32F-0EAB-4CD7-82EE-45574DC2A586}" destId="{890E4F0B-2866-4A3F-A3C7-2A14B1797930}" srcOrd="1" destOrd="0" presId="urn:microsoft.com/office/officeart/2005/8/layout/target3"/>
    <dgm:cxn modelId="{16B3506F-2649-4230-A245-50474B1F00B5}" type="presOf" srcId="{D8197B8C-B260-4A16-BDF4-0947B075E274}" destId="{25B08C86-7E15-44DC-BE7F-FFB55DD49D12}" srcOrd="0" destOrd="0" presId="urn:microsoft.com/office/officeart/2005/8/layout/target3"/>
    <dgm:cxn modelId="{3C61E192-312C-4B2A-969F-639A2DD60C8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E69719-9AC0-432C-8502-9BEE58A99C9B}" type="presOf" srcId="{A528AE99-982B-4758-9459-AE018AD6ED33}" destId="{A1665320-E609-4A4A-911D-3804C5A40BC5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F20E31-B384-46EC-842E-BA05AAA84947}" type="presOf" srcId="{A528AE99-982B-4758-9459-AE018AD6ED33}" destId="{ADD15C17-EB9D-4A31-B8A8-7BA408E425EB}" srcOrd="0" destOrd="0" presId="urn:microsoft.com/office/officeart/2005/8/layout/target3"/>
    <dgm:cxn modelId="{A8408F5B-48A1-40EA-B0F9-5FFF8992607C}" type="presOf" srcId="{D8197B8C-B260-4A16-BDF4-0947B075E274}" destId="{5A5FFA88-C948-4069-8E93-59FA12366E83}" srcOrd="1" destOrd="0" presId="urn:microsoft.com/office/officeart/2005/8/layout/target3"/>
    <dgm:cxn modelId="{7D6D9291-34D8-4849-AF2B-717BAB849CF3}" type="presOf" srcId="{D1D4F407-5343-4D3F-B5B9-D407B03CAEB4}" destId="{AED2198E-93D5-4001-81B4-73124B309672}" srcOrd="1" destOrd="0" presId="urn:microsoft.com/office/officeart/2005/8/layout/target3"/>
    <dgm:cxn modelId="{4FC1C679-B259-4A0B-A818-FD9A9AD91748}" type="presOf" srcId="{D1D4F407-5343-4D3F-B5B9-D407B03CAEB4}" destId="{D005CE8C-CC26-4C3E-AC11-E15060ECD759}" srcOrd="0" destOrd="0" presId="urn:microsoft.com/office/officeart/2005/8/layout/target3"/>
    <dgm:cxn modelId="{B9FBBAD4-159A-406C-A7C4-EC6306C909EB}" type="presOf" srcId="{B651F6E3-6281-48DB-9319-2AEAFDAE7572}" destId="{619D679B-A015-4ECF-8348-D1034C574F40}" srcOrd="0" destOrd="0" presId="urn:microsoft.com/office/officeart/2005/8/layout/target3"/>
    <dgm:cxn modelId="{51F58B9F-72E3-4EF9-BE62-44C66C8DC436}" type="presOf" srcId="{4C35D32F-0EAB-4CD7-82EE-45574DC2A586}" destId="{8BEBB6EC-1DAA-4CAC-8A25-BC0FCBD5DBD5}" srcOrd="0" destOrd="0" presId="urn:microsoft.com/office/officeart/2005/8/layout/target3"/>
    <dgm:cxn modelId="{724ECAA3-790F-4A4F-B7E3-7DE810895505}" type="presOf" srcId="{757F3AB3-0718-4624-B441-E567A8F0AB56}" destId="{333A1088-737F-45CB-B68E-254E46348037}" srcOrd="0" destOrd="0" presId="urn:microsoft.com/office/officeart/2005/8/layout/target3"/>
    <dgm:cxn modelId="{4749676C-0865-42A8-B65E-CBED5751DA9B}" type="presParOf" srcId="{333A1088-737F-45CB-B68E-254E46348037}" destId="{F5ABB229-8D3B-4694-996A-96F23CF14429}" srcOrd="0" destOrd="0" presId="urn:microsoft.com/office/officeart/2005/8/layout/target3"/>
    <dgm:cxn modelId="{312947E2-B675-4DCE-B099-B047DB0FAA9E}" type="presParOf" srcId="{333A1088-737F-45CB-B68E-254E46348037}" destId="{F41139FD-01EE-4571-8B17-4FB00FC51163}" srcOrd="1" destOrd="0" presId="urn:microsoft.com/office/officeart/2005/8/layout/target3"/>
    <dgm:cxn modelId="{69E34B91-449D-4D16-8499-CF4F8CE69843}" type="presParOf" srcId="{333A1088-737F-45CB-B68E-254E46348037}" destId="{D005CE8C-CC26-4C3E-AC11-E15060ECD759}" srcOrd="2" destOrd="0" presId="urn:microsoft.com/office/officeart/2005/8/layout/target3"/>
    <dgm:cxn modelId="{8966412C-B0CB-4891-8AAC-15EB5E93056B}" type="presParOf" srcId="{333A1088-737F-45CB-B68E-254E46348037}" destId="{2C702D82-9B77-49B7-9568-BB8EB47C3372}" srcOrd="3" destOrd="0" presId="urn:microsoft.com/office/officeart/2005/8/layout/target3"/>
    <dgm:cxn modelId="{A4F44B71-93B0-4884-A424-CD7BBED0633B}" type="presParOf" srcId="{333A1088-737F-45CB-B68E-254E46348037}" destId="{A52A0455-90FF-4808-ABD0-F02540D31D5A}" srcOrd="4" destOrd="0" presId="urn:microsoft.com/office/officeart/2005/8/layout/target3"/>
    <dgm:cxn modelId="{C257BBAF-78D5-480D-A345-CC2BAE8A5BA0}" type="presParOf" srcId="{333A1088-737F-45CB-B68E-254E46348037}" destId="{6140AFEC-043D-4C43-A2F9-D0F5331DF3A3}" srcOrd="5" destOrd="0" presId="urn:microsoft.com/office/officeart/2005/8/layout/target3"/>
    <dgm:cxn modelId="{214E38FA-7F1A-4F86-B77D-292FA3340331}" type="presParOf" srcId="{333A1088-737F-45CB-B68E-254E46348037}" destId="{9358AC05-5D7D-4327-9F80-1AD486AEA664}" srcOrd="6" destOrd="0" presId="urn:microsoft.com/office/officeart/2005/8/layout/target3"/>
    <dgm:cxn modelId="{ABA13D11-0A15-4DA1-AD87-0CE13C3BDC83}" type="presParOf" srcId="{333A1088-737F-45CB-B68E-254E46348037}" destId="{313FC574-E1CD-4FB4-B054-0B805CE0447D}" srcOrd="7" destOrd="0" presId="urn:microsoft.com/office/officeart/2005/8/layout/target3"/>
    <dgm:cxn modelId="{FCCF6CDB-8862-4158-A053-C90B152CA811}" type="presParOf" srcId="{333A1088-737F-45CB-B68E-254E46348037}" destId="{619D679B-A015-4ECF-8348-D1034C574F40}" srcOrd="8" destOrd="0" presId="urn:microsoft.com/office/officeart/2005/8/layout/target3"/>
    <dgm:cxn modelId="{843358DA-8087-49F9-B895-082CCE5E1D85}" type="presParOf" srcId="{333A1088-737F-45CB-B68E-254E46348037}" destId="{322283A8-4A27-4CDA-BAE3-F381106A9174}" srcOrd="9" destOrd="0" presId="urn:microsoft.com/office/officeart/2005/8/layout/target3"/>
    <dgm:cxn modelId="{52D77825-D7B6-47B4-9F50-B001B0523FC2}" type="presParOf" srcId="{333A1088-737F-45CB-B68E-254E46348037}" destId="{FFC9F71D-1B4F-4AD9-A4A6-86ADEFC8AF5C}" srcOrd="10" destOrd="0" presId="urn:microsoft.com/office/officeart/2005/8/layout/target3"/>
    <dgm:cxn modelId="{4C7003DE-6CF2-44E4-B973-F0081912B8D1}" type="presParOf" srcId="{333A1088-737F-45CB-B68E-254E46348037}" destId="{25B08C86-7E15-44DC-BE7F-FFB55DD49D12}" srcOrd="11" destOrd="0" presId="urn:microsoft.com/office/officeart/2005/8/layout/target3"/>
    <dgm:cxn modelId="{1E8C740F-1CEA-42A0-86DF-F3EEDA78F60A}" type="presParOf" srcId="{333A1088-737F-45CB-B68E-254E46348037}" destId="{76644BE8-9D7C-4C09-B250-3D10AF48CBB7}" srcOrd="12" destOrd="0" presId="urn:microsoft.com/office/officeart/2005/8/layout/target3"/>
    <dgm:cxn modelId="{E19994B7-C8B9-4B13-9970-68247ED9E828}" type="presParOf" srcId="{333A1088-737F-45CB-B68E-254E46348037}" destId="{EE85B701-7295-41C0-BA7A-34D3756A2AE6}" srcOrd="13" destOrd="0" presId="urn:microsoft.com/office/officeart/2005/8/layout/target3"/>
    <dgm:cxn modelId="{56297211-66E9-4BEE-BC2E-703575469BF3}" type="presParOf" srcId="{333A1088-737F-45CB-B68E-254E46348037}" destId="{8BEBB6EC-1DAA-4CAC-8A25-BC0FCBD5DBD5}" srcOrd="14" destOrd="0" presId="urn:microsoft.com/office/officeart/2005/8/layout/target3"/>
    <dgm:cxn modelId="{0B2F9C9A-9587-489F-8497-8CA99553ABFC}" type="presParOf" srcId="{333A1088-737F-45CB-B68E-254E46348037}" destId="{CDAFC61C-0423-4B42-A0B6-5AD4A8673C59}" srcOrd="15" destOrd="0" presId="urn:microsoft.com/office/officeart/2005/8/layout/target3"/>
    <dgm:cxn modelId="{816D7191-741B-4B84-AF18-96EF88E81A12}" type="presParOf" srcId="{333A1088-737F-45CB-B68E-254E46348037}" destId="{6F3496AD-BFB3-4316-A25D-987A8C194B6B}" srcOrd="16" destOrd="0" presId="urn:microsoft.com/office/officeart/2005/8/layout/target3"/>
    <dgm:cxn modelId="{F6A2010D-F678-4E65-9CB6-CD842FE7F122}" type="presParOf" srcId="{333A1088-737F-45CB-B68E-254E46348037}" destId="{ADD15C17-EB9D-4A31-B8A8-7BA408E425EB}" srcOrd="17" destOrd="0" presId="urn:microsoft.com/office/officeart/2005/8/layout/target3"/>
    <dgm:cxn modelId="{E0397464-80E7-4A75-A27A-A16C70A4E457}" type="presParOf" srcId="{333A1088-737F-45CB-B68E-254E46348037}" destId="{AED2198E-93D5-4001-81B4-73124B309672}" srcOrd="18" destOrd="0" presId="urn:microsoft.com/office/officeart/2005/8/layout/target3"/>
    <dgm:cxn modelId="{16773E1A-25EE-4435-9DC2-D3572163D3B8}" type="presParOf" srcId="{333A1088-737F-45CB-B68E-254E46348037}" destId="{2BE915AB-18AA-4053-B92C-3BFC9ED204BB}" srcOrd="19" destOrd="0" presId="urn:microsoft.com/office/officeart/2005/8/layout/target3"/>
    <dgm:cxn modelId="{D4D6673E-7E71-4219-B381-3E38D473F5EB}" type="presParOf" srcId="{333A1088-737F-45CB-B68E-254E46348037}" destId="{6BB5E863-4638-4E1D-BFDE-399D028AC4ED}" srcOrd="20" destOrd="0" presId="urn:microsoft.com/office/officeart/2005/8/layout/target3"/>
    <dgm:cxn modelId="{F84D26A2-E8F0-4CF7-BDC5-CFBCA0587893}" type="presParOf" srcId="{333A1088-737F-45CB-B68E-254E46348037}" destId="{5A5FFA88-C948-4069-8E93-59FA12366E83}" srcOrd="21" destOrd="0" presId="urn:microsoft.com/office/officeart/2005/8/layout/target3"/>
    <dgm:cxn modelId="{EBA7DAB8-E470-42A3-BD75-0222AD6F1B62}" type="presParOf" srcId="{333A1088-737F-45CB-B68E-254E46348037}" destId="{890E4F0B-2866-4A3F-A3C7-2A14B1797930}" srcOrd="22" destOrd="0" presId="urn:microsoft.com/office/officeart/2005/8/layout/target3"/>
    <dgm:cxn modelId="{D4BC3EB0-4E4D-4D0A-B2A9-88603C64E657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VY_32_INOVACE_15_MATEMATIKA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008107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Procvičování převodů jednotek</a:t>
          </a:r>
          <a:endParaRPr lang="cs-CZ" sz="2000" kern="1200" dirty="0"/>
        </a:p>
      </dsp:txBody>
      <dsp:txXfrm>
        <a:off x="1273857" y="1008107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D46B03-6664-4071-833E-7018E5CF65DE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1FE7B9-EF40-4FCA-AE6D-C0AF17FDDA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9094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2410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962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26.7.2013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87581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728545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139328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6563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584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81329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6022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0844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036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26.7.2013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9181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538825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7781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nabízí procvičování na jednotlivých </a:t>
            </a:r>
            <a:r>
              <a:rPr lang="cs-CZ" dirty="0" smtClean="0"/>
              <a:t>příkladech                   </a:t>
            </a:r>
            <a:r>
              <a:rPr lang="cs-CZ" dirty="0" smtClean="0"/>
              <a:t>i ve slovních úlohách</a:t>
            </a:r>
          </a:p>
          <a:p>
            <a:r>
              <a:rPr lang="cs-CZ" dirty="0" smtClean="0"/>
              <a:t>Lze využít postupně, jak se v jednotlivých hodinách probírají jednotlivé jednotky</a:t>
            </a:r>
          </a:p>
          <a:p>
            <a:r>
              <a:rPr lang="cs-CZ" dirty="0" smtClean="0"/>
              <a:t>Stránky 3, 6, 9 a 12 jsou určeny jako pracovní list</a:t>
            </a:r>
          </a:p>
          <a:p>
            <a:pPr marL="0" indent="0">
              <a:buNone/>
            </a:pPr>
            <a:r>
              <a:rPr lang="cs-CZ" dirty="0" smtClean="0"/>
              <a:t>    k vytištění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pPr marL="0" indent="0">
              <a:buNone/>
            </a:pPr>
            <a:r>
              <a:rPr lang="cs-CZ" dirty="0"/>
              <a:t>Prometheus, Praha, </a:t>
            </a:r>
            <a:r>
              <a:rPr lang="cs-CZ" dirty="0" smtClean="0"/>
              <a:t>2006</a:t>
            </a:r>
            <a:endParaRPr lang="cs-CZ" dirty="0"/>
          </a:p>
          <a:p>
            <a:r>
              <a:rPr lang="cs-CZ" dirty="0"/>
              <a:t>Početníky pro 3. </a:t>
            </a:r>
            <a:r>
              <a:rPr lang="cs-CZ" dirty="0" smtClean="0"/>
              <a:t>ročník    </a:t>
            </a:r>
            <a:r>
              <a:rPr lang="cs-CZ" dirty="0"/>
              <a:t>č. 4 a 5</a:t>
            </a:r>
          </a:p>
          <a:p>
            <a:pPr marL="0" indent="0">
              <a:buNone/>
            </a:pPr>
            <a:r>
              <a:rPr lang="cs-CZ" dirty="0"/>
              <a:t>Sestavily: Jiřina Brzobohatá a Hana </a:t>
            </a:r>
            <a:r>
              <a:rPr lang="cs-CZ" dirty="0" err="1"/>
              <a:t>Benedová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Vydáno v nakladatelství </a:t>
            </a:r>
            <a:r>
              <a:rPr lang="cs-CZ" dirty="0" err="1"/>
              <a:t>Pansofia</a:t>
            </a:r>
            <a:r>
              <a:rPr lang="cs-CZ" dirty="0"/>
              <a:t> v Praze roku 1995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1001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 jednotky délky: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8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48 dm=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26 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25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 km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75 m 2 dm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99 cm 9 mm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520 mm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450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370 dm =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mm</a:t>
            </a:r>
          </a:p>
          <a:p>
            <a:r>
              <a:rPr lang="cs-CZ" dirty="0"/>
              <a:t>cm</a:t>
            </a:r>
          </a:p>
          <a:p>
            <a:r>
              <a:rPr lang="cs-CZ" dirty="0"/>
              <a:t>dm</a:t>
            </a:r>
          </a:p>
          <a:p>
            <a:r>
              <a:rPr lang="cs-CZ" dirty="0"/>
              <a:t>mm</a:t>
            </a:r>
          </a:p>
          <a:p>
            <a:r>
              <a:rPr lang="cs-CZ" dirty="0"/>
              <a:t>m</a:t>
            </a:r>
          </a:p>
          <a:p>
            <a:r>
              <a:rPr lang="cs-CZ" dirty="0"/>
              <a:t>dm</a:t>
            </a:r>
          </a:p>
          <a:p>
            <a:r>
              <a:rPr lang="cs-CZ" dirty="0"/>
              <a:t>mm</a:t>
            </a:r>
          </a:p>
          <a:p>
            <a:r>
              <a:rPr lang="cs-CZ" dirty="0"/>
              <a:t>cm</a:t>
            </a:r>
          </a:p>
          <a:p>
            <a:r>
              <a:rPr lang="cs-CZ" dirty="0"/>
              <a:t>m</a:t>
            </a:r>
          </a:p>
          <a:p>
            <a:r>
              <a:rPr lang="cs-CZ" dirty="0"/>
              <a:t>m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1772816"/>
            <a:ext cx="183255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 cm = 10 mm</a:t>
            </a:r>
          </a:p>
          <a:p>
            <a:r>
              <a:rPr lang="cs-CZ" dirty="0">
                <a:solidFill>
                  <a:srgbClr val="FF0000"/>
                </a:solidFill>
              </a:rPr>
              <a:t>1 km = 1 000 m</a:t>
            </a:r>
          </a:p>
          <a:p>
            <a:r>
              <a:rPr lang="cs-CZ" dirty="0">
                <a:solidFill>
                  <a:srgbClr val="FF0000"/>
                </a:solidFill>
              </a:rPr>
              <a:t>1 m = 100 cm</a:t>
            </a:r>
          </a:p>
          <a:p>
            <a:r>
              <a:rPr lang="cs-CZ" dirty="0">
                <a:solidFill>
                  <a:srgbClr val="FF0000"/>
                </a:solidFill>
              </a:rPr>
              <a:t>1 m = 10 dm</a:t>
            </a:r>
          </a:p>
          <a:p>
            <a:r>
              <a:rPr lang="cs-CZ" dirty="0">
                <a:solidFill>
                  <a:srgbClr val="FF0000"/>
                </a:solidFill>
              </a:rPr>
              <a:t>1 dm = 10 cm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926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176362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8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48 dm=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26 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25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2 km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75 m 2 dm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99 cm 9 mm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520 mm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450 cm =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370 dm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844824"/>
            <a:ext cx="110799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80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480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260</a:t>
            </a: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250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2 000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752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FF0000"/>
                </a:solidFill>
              </a:rPr>
              <a:t>999</a:t>
            </a: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52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45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srgbClr val="FF0000"/>
                </a:solidFill>
              </a:rPr>
              <a:t>37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845052"/>
            <a:ext cx="60785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mm</a:t>
            </a:r>
          </a:p>
          <a:p>
            <a:r>
              <a:rPr lang="cs-CZ" dirty="0" smtClean="0"/>
              <a:t>cm</a:t>
            </a:r>
          </a:p>
          <a:p>
            <a:r>
              <a:rPr lang="cs-CZ" dirty="0" smtClean="0"/>
              <a:t>dm</a:t>
            </a:r>
          </a:p>
          <a:p>
            <a:r>
              <a:rPr lang="cs-CZ" dirty="0" smtClean="0"/>
              <a:t>mm</a:t>
            </a:r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dm</a:t>
            </a:r>
          </a:p>
          <a:p>
            <a:r>
              <a:rPr lang="cs-CZ" dirty="0" smtClean="0"/>
              <a:t>mm</a:t>
            </a:r>
          </a:p>
          <a:p>
            <a:r>
              <a:rPr lang="cs-CZ" dirty="0" smtClean="0"/>
              <a:t>cm</a:t>
            </a:r>
          </a:p>
          <a:p>
            <a:r>
              <a:rPr lang="cs-CZ" dirty="0" smtClean="0"/>
              <a:t>m</a:t>
            </a:r>
          </a:p>
          <a:p>
            <a:r>
              <a:rPr lang="cs-CZ" dirty="0" smtClean="0"/>
              <a:t>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2375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 úlohy s jednotkami délky: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3124944"/>
          </a:xfrm>
        </p:spPr>
        <p:txBody>
          <a:bodyPr/>
          <a:lstStyle/>
          <a:p>
            <a:r>
              <a:rPr lang="cs-CZ" dirty="0" smtClean="0"/>
              <a:t>Jirka rozřezal prkno </a:t>
            </a:r>
            <a:r>
              <a:rPr lang="cs-CZ" dirty="0" smtClean="0"/>
              <a:t>            na </a:t>
            </a:r>
            <a:r>
              <a:rPr lang="cs-CZ" dirty="0" smtClean="0"/>
              <a:t>tři díly. Jeden byl dlouhý 4 dm, druhý </a:t>
            </a:r>
            <a:r>
              <a:rPr lang="cs-CZ" dirty="0" smtClean="0"/>
              <a:t>                3 </a:t>
            </a:r>
            <a:r>
              <a:rPr lang="cs-CZ" dirty="0" smtClean="0"/>
              <a:t>dm a třetí také 3 dm.</a:t>
            </a:r>
          </a:p>
          <a:p>
            <a:r>
              <a:rPr lang="cs-CZ" dirty="0" smtClean="0"/>
              <a:t>Jak dlouhé bylo prkno, než ho Jirka rozřezal?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061048"/>
          </a:xfrm>
        </p:spPr>
        <p:txBody>
          <a:bodyPr/>
          <a:lstStyle/>
          <a:p>
            <a:r>
              <a:rPr lang="cs-CZ" dirty="0" smtClean="0"/>
              <a:t>Věra nastříhala proužky barevného papíru. Červený měřil </a:t>
            </a:r>
            <a:r>
              <a:rPr lang="cs-CZ" dirty="0" smtClean="0"/>
              <a:t>     6 </a:t>
            </a:r>
            <a:r>
              <a:rPr lang="cs-CZ" dirty="0" smtClean="0"/>
              <a:t>cm, modrý 8 cm, žlutý 5 cm a zelený </a:t>
            </a:r>
            <a:r>
              <a:rPr lang="cs-CZ" dirty="0" smtClean="0"/>
              <a:t>               9 </a:t>
            </a:r>
            <a:r>
              <a:rPr lang="cs-CZ" dirty="0" smtClean="0"/>
              <a:t>cm. Všechny proužky nalepila vedle </a:t>
            </a:r>
            <a:r>
              <a:rPr lang="cs-CZ" dirty="0" smtClean="0"/>
              <a:t>sebe           </a:t>
            </a:r>
            <a:r>
              <a:rPr lang="cs-CZ" dirty="0" smtClean="0"/>
              <a:t>na papír.</a:t>
            </a:r>
          </a:p>
          <a:p>
            <a:r>
              <a:rPr lang="cs-CZ" dirty="0" smtClean="0"/>
              <a:t>Jak dlouhý byl barevný pruh?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5013176"/>
            <a:ext cx="1508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 dm = 1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7" y="5965761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28 cm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1837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 jednotky objemu: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2 l = </a:t>
            </a:r>
          </a:p>
          <a:p>
            <a:endParaRPr lang="cs-CZ" dirty="0"/>
          </a:p>
          <a:p>
            <a:r>
              <a:rPr lang="cs-CZ" dirty="0"/>
              <a:t>3 l = </a:t>
            </a:r>
          </a:p>
          <a:p>
            <a:endParaRPr lang="cs-CZ" dirty="0"/>
          </a:p>
          <a:p>
            <a:r>
              <a:rPr lang="cs-CZ" dirty="0"/>
              <a:t>5 000 ml =</a:t>
            </a:r>
          </a:p>
          <a:p>
            <a:endParaRPr lang="cs-CZ" dirty="0"/>
          </a:p>
          <a:p>
            <a:r>
              <a:rPr lang="cs-CZ" dirty="0"/>
              <a:t>3 000 ml =</a:t>
            </a:r>
          </a:p>
          <a:p>
            <a:endParaRPr lang="cs-CZ" dirty="0"/>
          </a:p>
          <a:p>
            <a:r>
              <a:rPr lang="cs-CZ" dirty="0"/>
              <a:t>2 l + 5 l =</a:t>
            </a:r>
          </a:p>
          <a:p>
            <a:endParaRPr lang="cs-CZ" dirty="0"/>
          </a:p>
          <a:p>
            <a:r>
              <a:rPr lang="cs-CZ" dirty="0"/>
              <a:t>7 hl =</a:t>
            </a:r>
          </a:p>
          <a:p>
            <a:endParaRPr lang="cs-CZ" dirty="0"/>
          </a:p>
          <a:p>
            <a:r>
              <a:rPr lang="cs-CZ" dirty="0"/>
              <a:t>2 000 l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1669904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ml</a:t>
            </a:r>
          </a:p>
          <a:p>
            <a:endParaRPr lang="cs-CZ" dirty="0"/>
          </a:p>
          <a:p>
            <a:r>
              <a:rPr lang="cs-CZ" dirty="0"/>
              <a:t>ml</a:t>
            </a:r>
          </a:p>
          <a:p>
            <a:endParaRPr lang="cs-CZ" dirty="0"/>
          </a:p>
          <a:p>
            <a:r>
              <a:rPr lang="cs-CZ" dirty="0"/>
              <a:t>l</a:t>
            </a:r>
          </a:p>
          <a:p>
            <a:endParaRPr lang="cs-CZ" dirty="0"/>
          </a:p>
          <a:p>
            <a:r>
              <a:rPr lang="cs-CZ" dirty="0"/>
              <a:t>l</a:t>
            </a:r>
          </a:p>
          <a:p>
            <a:endParaRPr lang="cs-CZ" dirty="0"/>
          </a:p>
          <a:p>
            <a:r>
              <a:rPr lang="cs-CZ" dirty="0"/>
              <a:t>l</a:t>
            </a:r>
          </a:p>
          <a:p>
            <a:endParaRPr lang="cs-CZ" dirty="0"/>
          </a:p>
          <a:p>
            <a:r>
              <a:rPr lang="cs-CZ" dirty="0"/>
              <a:t>l</a:t>
            </a:r>
          </a:p>
          <a:p>
            <a:endParaRPr lang="cs-CZ" dirty="0"/>
          </a:p>
          <a:p>
            <a:r>
              <a:rPr lang="cs-CZ" dirty="0"/>
              <a:t>hl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2492896"/>
            <a:ext cx="16995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 l = 1 000 ml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 </a:t>
            </a:r>
            <a:r>
              <a:rPr lang="cs-CZ" dirty="0">
                <a:solidFill>
                  <a:srgbClr val="FF0000"/>
                </a:solidFill>
              </a:rPr>
              <a:t>hl = 100 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10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řešení: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772816"/>
            <a:ext cx="130676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l = </a:t>
            </a:r>
          </a:p>
          <a:p>
            <a:endParaRPr lang="cs-CZ" dirty="0"/>
          </a:p>
          <a:p>
            <a:r>
              <a:rPr lang="cs-CZ" dirty="0" smtClean="0"/>
              <a:t>3 l = </a:t>
            </a:r>
          </a:p>
          <a:p>
            <a:endParaRPr lang="cs-CZ" dirty="0"/>
          </a:p>
          <a:p>
            <a:r>
              <a:rPr lang="cs-CZ" dirty="0" smtClean="0"/>
              <a:t>5 000 ml =</a:t>
            </a:r>
          </a:p>
          <a:p>
            <a:endParaRPr lang="cs-CZ" dirty="0"/>
          </a:p>
          <a:p>
            <a:r>
              <a:rPr lang="cs-CZ" dirty="0" smtClean="0"/>
              <a:t>3 000 ml =</a:t>
            </a:r>
          </a:p>
          <a:p>
            <a:endParaRPr lang="cs-CZ" dirty="0"/>
          </a:p>
          <a:p>
            <a:r>
              <a:rPr lang="cs-CZ" dirty="0" smtClean="0"/>
              <a:t>2 l + 5 l =</a:t>
            </a:r>
          </a:p>
          <a:p>
            <a:endParaRPr lang="cs-CZ" dirty="0"/>
          </a:p>
          <a:p>
            <a:r>
              <a:rPr lang="cs-CZ" dirty="0" smtClean="0"/>
              <a:t>7 hl =</a:t>
            </a:r>
          </a:p>
          <a:p>
            <a:endParaRPr lang="cs-CZ" dirty="0"/>
          </a:p>
          <a:p>
            <a:r>
              <a:rPr lang="cs-CZ" dirty="0" smtClean="0"/>
              <a:t>2 000 l =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772816"/>
            <a:ext cx="76174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2 000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3 000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5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30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7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700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91375" y="1772816"/>
            <a:ext cx="474810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ml</a:t>
            </a:r>
          </a:p>
          <a:p>
            <a:endParaRPr lang="cs-CZ" dirty="0" smtClean="0"/>
          </a:p>
          <a:p>
            <a:r>
              <a:rPr lang="cs-CZ" dirty="0" smtClean="0"/>
              <a:t>ml</a:t>
            </a:r>
          </a:p>
          <a:p>
            <a:endParaRPr lang="cs-CZ" dirty="0" smtClean="0"/>
          </a:p>
          <a:p>
            <a:r>
              <a:rPr lang="cs-CZ" dirty="0" smtClean="0"/>
              <a:t>l</a:t>
            </a:r>
          </a:p>
          <a:p>
            <a:endParaRPr lang="cs-CZ" dirty="0" smtClean="0"/>
          </a:p>
          <a:p>
            <a:r>
              <a:rPr lang="cs-CZ" dirty="0" smtClean="0"/>
              <a:t>l</a:t>
            </a:r>
          </a:p>
          <a:p>
            <a:endParaRPr lang="cs-CZ" dirty="0" smtClean="0"/>
          </a:p>
          <a:p>
            <a:r>
              <a:rPr lang="cs-CZ" dirty="0" smtClean="0"/>
              <a:t>l</a:t>
            </a:r>
          </a:p>
          <a:p>
            <a:endParaRPr lang="cs-CZ" dirty="0" smtClean="0"/>
          </a:p>
          <a:p>
            <a:r>
              <a:rPr lang="cs-CZ" dirty="0" smtClean="0"/>
              <a:t>l</a:t>
            </a:r>
          </a:p>
          <a:p>
            <a:endParaRPr lang="cs-CZ" dirty="0"/>
          </a:p>
          <a:p>
            <a:r>
              <a:rPr lang="cs-CZ" dirty="0" smtClean="0"/>
              <a:t>hl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295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2 úlohy s </a:t>
            </a:r>
            <a:r>
              <a:rPr lang="cs-CZ" dirty="0" smtClean="0"/>
              <a:t>jednotkami objemu: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620888"/>
          </a:xfrm>
        </p:spPr>
        <p:txBody>
          <a:bodyPr/>
          <a:lstStyle/>
          <a:p>
            <a:r>
              <a:rPr lang="cs-CZ" dirty="0" smtClean="0"/>
              <a:t>Do prodejny přivezli </a:t>
            </a:r>
            <a:r>
              <a:rPr lang="cs-CZ" dirty="0" smtClean="0"/>
              <a:t>             10 </a:t>
            </a:r>
            <a:r>
              <a:rPr lang="cs-CZ" dirty="0" smtClean="0"/>
              <a:t>přepravek po osmi litrových lahvích ovocného džusu.</a:t>
            </a:r>
          </a:p>
          <a:p>
            <a:r>
              <a:rPr lang="cs-CZ" dirty="0" smtClean="0"/>
              <a:t>Kolik litrů džusu přivezli celkem?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277072"/>
          </a:xfrm>
        </p:spPr>
        <p:txBody>
          <a:bodyPr/>
          <a:lstStyle/>
          <a:p>
            <a:r>
              <a:rPr lang="cs-CZ" dirty="0" smtClean="0"/>
              <a:t>Maminka dělala bezinkovou limonádu. Naložila bezinky </a:t>
            </a:r>
            <a:r>
              <a:rPr lang="cs-CZ" dirty="0" smtClean="0"/>
              <a:t>                 do </a:t>
            </a:r>
            <a:r>
              <a:rPr lang="cs-CZ" dirty="0" smtClean="0"/>
              <a:t>pěti velkých lahví</a:t>
            </a:r>
            <a:r>
              <a:rPr lang="cs-CZ" dirty="0" smtClean="0"/>
              <a:t>.             </a:t>
            </a:r>
            <a:r>
              <a:rPr lang="cs-CZ" dirty="0" smtClean="0"/>
              <a:t>Z každé láhve byly </a:t>
            </a:r>
            <a:r>
              <a:rPr lang="cs-CZ" dirty="0" smtClean="0"/>
              <a:t>              4 </a:t>
            </a:r>
            <a:r>
              <a:rPr lang="cs-CZ" dirty="0" smtClean="0"/>
              <a:t>litry bezinkové limonády.</a:t>
            </a:r>
          </a:p>
          <a:p>
            <a:r>
              <a:rPr lang="cs-CZ" dirty="0" smtClean="0"/>
              <a:t>Kolik litrových lahví bude maminka potřebovat na uskladnění limonády?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869160"/>
            <a:ext cx="1558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 . 8 l = 80 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6237312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. 4 l = 20 l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3913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 jednotky hmotnosti: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520 kg =</a:t>
            </a:r>
          </a:p>
          <a:p>
            <a:endParaRPr lang="cs-CZ" dirty="0"/>
          </a:p>
          <a:p>
            <a:r>
              <a:rPr lang="cs-CZ" dirty="0"/>
              <a:t>1 200 kg=</a:t>
            </a:r>
          </a:p>
          <a:p>
            <a:endParaRPr lang="cs-CZ" dirty="0"/>
          </a:p>
          <a:p>
            <a:r>
              <a:rPr lang="cs-CZ" dirty="0"/>
              <a:t>2 t =</a:t>
            </a:r>
          </a:p>
          <a:p>
            <a:endParaRPr lang="cs-CZ" dirty="0"/>
          </a:p>
          <a:p>
            <a:r>
              <a:rPr lang="cs-CZ" dirty="0"/>
              <a:t>500 g + 200 g + 300g =</a:t>
            </a:r>
          </a:p>
          <a:p>
            <a:endParaRPr lang="cs-CZ" dirty="0"/>
          </a:p>
          <a:p>
            <a:r>
              <a:rPr lang="cs-CZ" dirty="0"/>
              <a:t>4 000 kg =</a:t>
            </a:r>
          </a:p>
          <a:p>
            <a:endParaRPr lang="cs-CZ" dirty="0"/>
          </a:p>
          <a:p>
            <a:r>
              <a:rPr lang="cs-CZ" dirty="0"/>
              <a:t>10 000 kg =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1669904" cy="457200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g</a:t>
            </a:r>
          </a:p>
          <a:p>
            <a:endParaRPr lang="cs-CZ" dirty="0"/>
          </a:p>
          <a:p>
            <a:r>
              <a:rPr lang="cs-CZ" dirty="0"/>
              <a:t>g</a:t>
            </a:r>
          </a:p>
          <a:p>
            <a:endParaRPr lang="cs-CZ" dirty="0"/>
          </a:p>
          <a:p>
            <a:r>
              <a:rPr lang="cs-CZ" dirty="0"/>
              <a:t>kg</a:t>
            </a:r>
          </a:p>
          <a:p>
            <a:endParaRPr lang="cs-CZ" dirty="0"/>
          </a:p>
          <a:p>
            <a:r>
              <a:rPr lang="cs-CZ" dirty="0"/>
              <a:t>kg</a:t>
            </a:r>
          </a:p>
          <a:p>
            <a:endParaRPr lang="cs-CZ" dirty="0"/>
          </a:p>
          <a:p>
            <a:r>
              <a:rPr lang="cs-CZ" dirty="0"/>
              <a:t>t</a:t>
            </a:r>
          </a:p>
          <a:p>
            <a:endParaRPr lang="cs-CZ" dirty="0"/>
          </a:p>
          <a:p>
            <a:r>
              <a:rPr lang="cs-CZ" dirty="0"/>
              <a:t>t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2492896"/>
            <a:ext cx="173316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 kg = 1 000 g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1t </a:t>
            </a:r>
            <a:r>
              <a:rPr lang="cs-CZ" dirty="0">
                <a:solidFill>
                  <a:srgbClr val="FF0000"/>
                </a:solidFill>
              </a:rPr>
              <a:t>= 1 000 kg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054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řešení: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257634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520 kg =</a:t>
            </a:r>
          </a:p>
          <a:p>
            <a:endParaRPr lang="cs-CZ" dirty="0"/>
          </a:p>
          <a:p>
            <a:r>
              <a:rPr lang="cs-CZ" dirty="0" smtClean="0"/>
              <a:t>1 200 kg=</a:t>
            </a:r>
          </a:p>
          <a:p>
            <a:endParaRPr lang="cs-CZ" dirty="0"/>
          </a:p>
          <a:p>
            <a:r>
              <a:rPr lang="cs-CZ" dirty="0" smtClean="0"/>
              <a:t>2 t =</a:t>
            </a:r>
          </a:p>
          <a:p>
            <a:endParaRPr lang="cs-CZ" dirty="0"/>
          </a:p>
          <a:p>
            <a:r>
              <a:rPr lang="cs-CZ" dirty="0" smtClean="0"/>
              <a:t>500 g + 200 g + 300g =</a:t>
            </a:r>
          </a:p>
          <a:p>
            <a:endParaRPr lang="cs-CZ" dirty="0"/>
          </a:p>
          <a:p>
            <a:r>
              <a:rPr lang="cs-CZ" dirty="0" smtClean="0"/>
              <a:t>4 000 kg =</a:t>
            </a:r>
          </a:p>
          <a:p>
            <a:endParaRPr lang="cs-CZ" dirty="0"/>
          </a:p>
          <a:p>
            <a:r>
              <a:rPr lang="cs-CZ" dirty="0" smtClean="0"/>
              <a:t>10 000 kg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1772816"/>
            <a:ext cx="889987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5 200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12 000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2 000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4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1772816"/>
            <a:ext cx="44435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</a:p>
          <a:p>
            <a:endParaRPr lang="cs-CZ" dirty="0" smtClean="0"/>
          </a:p>
          <a:p>
            <a:r>
              <a:rPr lang="cs-CZ" dirty="0" smtClean="0"/>
              <a:t>g</a:t>
            </a:r>
          </a:p>
          <a:p>
            <a:endParaRPr lang="cs-CZ" dirty="0" smtClean="0"/>
          </a:p>
          <a:p>
            <a:r>
              <a:rPr lang="cs-CZ" dirty="0" smtClean="0"/>
              <a:t>kg</a:t>
            </a:r>
          </a:p>
          <a:p>
            <a:endParaRPr lang="cs-CZ" dirty="0" smtClean="0"/>
          </a:p>
          <a:p>
            <a:r>
              <a:rPr lang="cs-CZ" dirty="0" smtClean="0"/>
              <a:t>kg</a:t>
            </a:r>
          </a:p>
          <a:p>
            <a:endParaRPr lang="cs-CZ" dirty="0" smtClean="0"/>
          </a:p>
          <a:p>
            <a:r>
              <a:rPr lang="cs-CZ" dirty="0" smtClean="0"/>
              <a:t>t</a:t>
            </a:r>
          </a:p>
          <a:p>
            <a:endParaRPr lang="cs-CZ" dirty="0" smtClean="0"/>
          </a:p>
          <a:p>
            <a:r>
              <a:rPr lang="cs-CZ" dirty="0" smtClean="0"/>
              <a:t>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363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2 úlohy s </a:t>
            </a:r>
            <a:r>
              <a:rPr lang="cs-CZ" dirty="0" smtClean="0"/>
              <a:t>jednotkami hmotnosti: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205064"/>
          </a:xfrm>
        </p:spPr>
        <p:txBody>
          <a:bodyPr/>
          <a:lstStyle/>
          <a:p>
            <a:r>
              <a:rPr lang="cs-CZ" dirty="0" smtClean="0"/>
              <a:t>Dědeček slaví šedesáté narozeniny. Maminka koupila </a:t>
            </a:r>
            <a:r>
              <a:rPr lang="cs-CZ" dirty="0" smtClean="0"/>
              <a:t>                na </a:t>
            </a:r>
            <a:r>
              <a:rPr lang="cs-CZ" dirty="0" smtClean="0"/>
              <a:t>oslavu 500 g šunky, 200 g salámu a 300 g sýra.</a:t>
            </a:r>
          </a:p>
          <a:p>
            <a:r>
              <a:rPr lang="cs-CZ" dirty="0" smtClean="0"/>
              <a:t>Kolik gramů potravin koupila celkem?</a:t>
            </a:r>
          </a:p>
          <a:p>
            <a:r>
              <a:rPr lang="cs-CZ" dirty="0" smtClean="0"/>
              <a:t>Vážil tento nákup více než 1 kg?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692896"/>
          </a:xfrm>
        </p:spPr>
        <p:txBody>
          <a:bodyPr/>
          <a:lstStyle/>
          <a:p>
            <a:r>
              <a:rPr lang="cs-CZ" dirty="0" smtClean="0"/>
              <a:t>Pytel brambor váží 100 kg. Pytel cementu váží 50 kg.</a:t>
            </a:r>
          </a:p>
          <a:p>
            <a:r>
              <a:rPr lang="cs-CZ" dirty="0" smtClean="0"/>
              <a:t>Kolik pytlů cementu vyváží jeden pytel brambor?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165304"/>
            <a:ext cx="4621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500 g + 200 g + 300 g = 1 000 g = 1 kg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725144"/>
            <a:ext cx="20617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pytle, protože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 . 50 kg = 100 kg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438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Procvičuj jednotky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3 h =</a:t>
            </a:r>
          </a:p>
          <a:p>
            <a:endParaRPr lang="cs-CZ" dirty="0"/>
          </a:p>
          <a:p>
            <a:r>
              <a:rPr lang="cs-CZ" dirty="0"/>
              <a:t>120 min =</a:t>
            </a:r>
          </a:p>
          <a:p>
            <a:endParaRPr lang="cs-CZ" dirty="0"/>
          </a:p>
          <a:p>
            <a:r>
              <a:rPr lang="cs-CZ" dirty="0"/>
              <a:t>180 s =</a:t>
            </a:r>
          </a:p>
          <a:p>
            <a:endParaRPr lang="cs-CZ" dirty="0"/>
          </a:p>
          <a:p>
            <a:r>
              <a:rPr lang="cs-CZ" dirty="0"/>
              <a:t>4 min =</a:t>
            </a:r>
          </a:p>
          <a:p>
            <a:endParaRPr lang="cs-CZ" dirty="0"/>
          </a:p>
          <a:p>
            <a:r>
              <a:rPr lang="cs-CZ" dirty="0"/>
              <a:t>600 s =</a:t>
            </a:r>
          </a:p>
          <a:p>
            <a:endParaRPr lang="cs-CZ" dirty="0"/>
          </a:p>
          <a:p>
            <a:r>
              <a:rPr lang="cs-CZ" dirty="0"/>
              <a:t>5 h =</a:t>
            </a:r>
          </a:p>
          <a:p>
            <a:endParaRPr lang="cs-CZ" dirty="0"/>
          </a:p>
          <a:p>
            <a:r>
              <a:rPr lang="cs-CZ" dirty="0"/>
              <a:t>5 min =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1813920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min</a:t>
            </a:r>
          </a:p>
          <a:p>
            <a:endParaRPr lang="cs-CZ" dirty="0"/>
          </a:p>
          <a:p>
            <a:r>
              <a:rPr lang="cs-CZ" dirty="0"/>
              <a:t>h</a:t>
            </a:r>
          </a:p>
          <a:p>
            <a:endParaRPr lang="cs-CZ" dirty="0"/>
          </a:p>
          <a:p>
            <a:r>
              <a:rPr lang="cs-CZ" dirty="0"/>
              <a:t>min</a:t>
            </a:r>
          </a:p>
          <a:p>
            <a:endParaRPr lang="cs-CZ" dirty="0"/>
          </a:p>
          <a:p>
            <a:r>
              <a:rPr lang="cs-CZ" dirty="0"/>
              <a:t>s</a:t>
            </a:r>
          </a:p>
          <a:p>
            <a:endParaRPr lang="cs-CZ" dirty="0"/>
          </a:p>
          <a:p>
            <a:r>
              <a:rPr lang="cs-CZ" dirty="0"/>
              <a:t>min</a:t>
            </a:r>
          </a:p>
          <a:p>
            <a:endParaRPr lang="cs-CZ" dirty="0"/>
          </a:p>
          <a:p>
            <a:r>
              <a:rPr lang="cs-CZ" dirty="0"/>
              <a:t>min</a:t>
            </a:r>
          </a:p>
          <a:p>
            <a:endParaRPr lang="cs-CZ" dirty="0"/>
          </a:p>
          <a:p>
            <a:r>
              <a:rPr lang="cs-CZ" dirty="0"/>
              <a:t>s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2852936"/>
            <a:ext cx="15888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>
                <a:solidFill>
                  <a:srgbClr val="FF0000"/>
                </a:solidFill>
              </a:rPr>
              <a:t>1 h = 60 min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1 </a:t>
            </a:r>
            <a:r>
              <a:rPr lang="cs-CZ" dirty="0">
                <a:solidFill>
                  <a:srgbClr val="FF0000"/>
                </a:solidFill>
              </a:rPr>
              <a:t>min = 60 s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553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řešení: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1255472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h =</a:t>
            </a:r>
          </a:p>
          <a:p>
            <a:endParaRPr lang="cs-CZ" dirty="0"/>
          </a:p>
          <a:p>
            <a:r>
              <a:rPr lang="cs-CZ" dirty="0" smtClean="0"/>
              <a:t>120 min =</a:t>
            </a:r>
          </a:p>
          <a:p>
            <a:endParaRPr lang="cs-CZ" dirty="0"/>
          </a:p>
          <a:p>
            <a:r>
              <a:rPr lang="cs-CZ" dirty="0" smtClean="0"/>
              <a:t>180 s =</a:t>
            </a:r>
          </a:p>
          <a:p>
            <a:endParaRPr lang="cs-CZ" dirty="0"/>
          </a:p>
          <a:p>
            <a:r>
              <a:rPr lang="cs-CZ" dirty="0" smtClean="0"/>
              <a:t>4 min =</a:t>
            </a:r>
          </a:p>
          <a:p>
            <a:endParaRPr lang="cs-CZ" dirty="0"/>
          </a:p>
          <a:p>
            <a:r>
              <a:rPr lang="cs-CZ" dirty="0" smtClean="0"/>
              <a:t>600 s =</a:t>
            </a:r>
          </a:p>
          <a:p>
            <a:endParaRPr lang="cs-CZ" dirty="0"/>
          </a:p>
          <a:p>
            <a:r>
              <a:rPr lang="cs-CZ" dirty="0" smtClean="0"/>
              <a:t>5 h =</a:t>
            </a:r>
          </a:p>
          <a:p>
            <a:endParaRPr lang="cs-CZ" dirty="0"/>
          </a:p>
          <a:p>
            <a:r>
              <a:rPr lang="cs-CZ" dirty="0" smtClean="0"/>
              <a:t>5 min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844824"/>
            <a:ext cx="61587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</a:t>
            </a:r>
          </a:p>
          <a:p>
            <a:endParaRPr lang="cs-CZ" dirty="0" smtClean="0"/>
          </a:p>
          <a:p>
            <a:r>
              <a:rPr lang="cs-CZ" dirty="0"/>
              <a:t>h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min</a:t>
            </a:r>
          </a:p>
          <a:p>
            <a:endParaRPr lang="cs-CZ" dirty="0" smtClean="0"/>
          </a:p>
          <a:p>
            <a:r>
              <a:rPr lang="cs-CZ" dirty="0" smtClean="0"/>
              <a:t>s</a:t>
            </a:r>
          </a:p>
          <a:p>
            <a:endParaRPr lang="cs-CZ" dirty="0" smtClean="0"/>
          </a:p>
          <a:p>
            <a:r>
              <a:rPr lang="cs-CZ" dirty="0" smtClean="0"/>
              <a:t>min</a:t>
            </a:r>
          </a:p>
          <a:p>
            <a:endParaRPr lang="cs-CZ" dirty="0" smtClean="0"/>
          </a:p>
          <a:p>
            <a:r>
              <a:rPr lang="cs-CZ" dirty="0" smtClean="0"/>
              <a:t>min</a:t>
            </a:r>
          </a:p>
          <a:p>
            <a:endParaRPr lang="cs-CZ" dirty="0" smtClean="0"/>
          </a:p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844824"/>
            <a:ext cx="56938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180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3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240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10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300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300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354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2 úlohy s </a:t>
            </a:r>
            <a:r>
              <a:rPr lang="cs-CZ" dirty="0" smtClean="0"/>
              <a:t>jednotkami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980928"/>
          </a:xfrm>
        </p:spPr>
        <p:txBody>
          <a:bodyPr/>
          <a:lstStyle/>
          <a:p>
            <a:r>
              <a:rPr lang="cs-CZ" dirty="0" smtClean="0"/>
              <a:t>Jeden kilometr ujdeme za 15 minut.</a:t>
            </a:r>
          </a:p>
          <a:p>
            <a:r>
              <a:rPr lang="cs-CZ" dirty="0" smtClean="0"/>
              <a:t>Jak dlouho nám bude trvat cesta do sousední vesnice, která je vzdálená 4 km?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1612776"/>
          </a:xfrm>
        </p:spPr>
        <p:txBody>
          <a:bodyPr/>
          <a:lstStyle/>
          <a:p>
            <a:r>
              <a:rPr lang="cs-CZ" dirty="0" smtClean="0"/>
              <a:t>Zjisti, jak dlouho trvá Večerníček.</a:t>
            </a:r>
          </a:p>
          <a:p>
            <a:r>
              <a:rPr lang="cs-CZ" dirty="0" smtClean="0"/>
              <a:t>Kolik je to sekund?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5301208"/>
            <a:ext cx="28520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 . 15 min = 60 min = 1 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645024"/>
            <a:ext cx="181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 min = 600 s 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11225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832</Words>
  <Application>Microsoft Office PowerPoint</Application>
  <PresentationFormat>Předvádění na obrazovce (4:3)</PresentationFormat>
  <Paragraphs>306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Anotace a citace</vt:lpstr>
      <vt:lpstr>Procvičuj jednotky délky:</vt:lpstr>
      <vt:lpstr>řešení:</vt:lpstr>
      <vt:lpstr>2 úlohy s jednotkami délky:</vt:lpstr>
      <vt:lpstr>Procvičuj jednotky objemu:</vt:lpstr>
      <vt:lpstr>řešení:</vt:lpstr>
      <vt:lpstr>2 úlohy s jednotkami objemu:</vt:lpstr>
      <vt:lpstr>Procvičuj jednotky hmotnosti:</vt:lpstr>
      <vt:lpstr>řešení:</vt:lpstr>
      <vt:lpstr>2 úlohy s jednotkami hmotnosti:</vt:lpstr>
      <vt:lpstr>Procvičuj jednotky času:</vt:lpstr>
      <vt:lpstr>řešení:</vt:lpstr>
      <vt:lpstr>2 úlohy s jednotkami času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2012-05-13T13:04:54Z</dcterms:created>
  <dcterms:modified xsi:type="dcterms:W3CDTF">2013-07-26T06:07:04Z</dcterms:modified>
</cp:coreProperties>
</file>