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57" r:id="rId2"/>
    <p:sldId id="258" r:id="rId3"/>
    <p:sldId id="259" r:id="rId4"/>
    <p:sldId id="260" r:id="rId5"/>
    <p:sldId id="263" r:id="rId6"/>
    <p:sldId id="261" r:id="rId7"/>
    <p:sldId id="264" r:id="rId8"/>
    <p:sldId id="265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</a:t>
          </a:r>
          <a:r>
            <a:rPr lang="cs-CZ" sz="1400" baseline="0" dirty="0" smtClean="0"/>
            <a:t> VY_32_INOVACE_16_MATEMATIKA 3. ROČNÍK ZŠ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Olga Sýsová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400" dirty="0" smtClean="0"/>
            <a:t>TEMA</a:t>
          </a:r>
          <a:r>
            <a:rPr lang="cs-CZ" sz="2000" dirty="0" smtClean="0"/>
            <a:t>: Zaokrouhlování čísel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528AE99-982B-4758-9459-AE018AD6ED33}">
      <dgm:prSet/>
      <dgm:spPr/>
      <dgm:t>
        <a:bodyPr/>
        <a:lstStyle/>
        <a:p>
          <a:pPr rtl="0"/>
          <a:r>
            <a:rPr lang="cs-CZ" dirty="0" smtClean="0"/>
            <a:t>CZ.1.07/1.4.00/21.0896</a:t>
          </a:r>
          <a:endParaRPr lang="cs-CZ" dirty="0"/>
        </a:p>
      </dgm:t>
    </dgm:pt>
    <dgm:pt modelId="{536A031E-D30F-4A93-AE16-651808CDFE53}" type="parTrans" cxnId="{8B1B7A11-A554-437B-955E-1259DA70DA5D}">
      <dgm:prSet/>
      <dgm:spPr/>
      <dgm:t>
        <a:bodyPr/>
        <a:lstStyle/>
        <a:p>
          <a:endParaRPr lang="cs-CZ"/>
        </a:p>
      </dgm:t>
    </dgm:pt>
    <dgm:pt modelId="{2AC36C8B-59E4-41CB-A2EB-F44C59B9B4B6}" type="sibTrans" cxnId="{8B1B7A11-A554-437B-955E-1259DA70DA5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CDAFC61C-0423-4B42-A0B6-5AD4A8673C59}" type="pres">
      <dgm:prSet presAssocID="{A528AE99-982B-4758-9459-AE018AD6ED33}" presName="vertSpace6" presStyleLbl="node1" presStyleIdx="4" presStyleCnt="6"/>
      <dgm:spPr/>
    </dgm:pt>
    <dgm:pt modelId="{6F3496AD-BFB3-4316-A25D-987A8C194B6B}" type="pres">
      <dgm:prSet presAssocID="{A528AE99-982B-4758-9459-AE018AD6ED33}" presName="circle6" presStyleLbl="node1" presStyleIdx="5" presStyleCnt="6"/>
      <dgm:spPr/>
    </dgm:pt>
    <dgm:pt modelId="{ADD15C17-EB9D-4A31-B8A8-7BA408E425EB}" type="pres">
      <dgm:prSet presAssocID="{A528AE99-982B-4758-9459-AE018AD6ED33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665320-E609-4A4A-911D-3804C5A40BC5}" type="pres">
      <dgm:prSet presAssocID="{A528AE99-982B-4758-9459-AE018AD6ED33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9635F52-A55D-4BDC-871B-FB8B3814BDB5}" type="presOf" srcId="{4C35D32F-0EAB-4CD7-82EE-45574DC2A586}" destId="{8BEBB6EC-1DAA-4CAC-8A25-BC0FCBD5DBD5}" srcOrd="0" destOrd="0" presId="urn:microsoft.com/office/officeart/2005/8/layout/target3"/>
    <dgm:cxn modelId="{8B1B7A11-A554-437B-955E-1259DA70DA5D}" srcId="{757F3AB3-0718-4624-B441-E567A8F0AB56}" destId="{A528AE99-982B-4758-9459-AE018AD6ED33}" srcOrd="5" destOrd="0" parTransId="{536A031E-D30F-4A93-AE16-651808CDFE53}" sibTransId="{2AC36C8B-59E4-41CB-A2EB-F44C59B9B4B6}"/>
    <dgm:cxn modelId="{AB679A13-32D1-4AFA-9416-6E087F934059}" type="presOf" srcId="{A528AE99-982B-4758-9459-AE018AD6ED33}" destId="{ADD15C17-EB9D-4A31-B8A8-7BA408E425EB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C0A2C92-41B6-4AEF-AC12-948412A0E1F3}" type="presOf" srcId="{A528AE99-982B-4758-9459-AE018AD6ED33}" destId="{A1665320-E609-4A4A-911D-3804C5A40BC5}" srcOrd="1" destOrd="0" presId="urn:microsoft.com/office/officeart/2005/8/layout/target3"/>
    <dgm:cxn modelId="{A8D39AEA-85AD-4545-BEF2-E192175E869A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70BA57-DBBD-4A4C-8E26-62C0237B6DA1}" type="presOf" srcId="{D8197B8C-B260-4A16-BDF4-0947B075E274}" destId="{25B08C86-7E15-44DC-BE7F-FFB55DD49D12}" srcOrd="0" destOrd="0" presId="urn:microsoft.com/office/officeart/2005/8/layout/target3"/>
    <dgm:cxn modelId="{2E571549-01CD-4220-9BF8-3E48B904F69A}" type="presOf" srcId="{B651F6E3-6281-48DB-9319-2AEAFDAE7572}" destId="{6BB5E863-4638-4E1D-BFDE-399D028AC4ED}" srcOrd="1" destOrd="0" presId="urn:microsoft.com/office/officeart/2005/8/layout/target3"/>
    <dgm:cxn modelId="{DCBF0979-D4FF-4704-B638-6BED1FF4F2F4}" type="presOf" srcId="{B651F6E3-6281-48DB-9319-2AEAFDAE7572}" destId="{619D679B-A015-4ECF-8348-D1034C574F40}" srcOrd="0" destOrd="0" presId="urn:microsoft.com/office/officeart/2005/8/layout/target3"/>
    <dgm:cxn modelId="{67ABD024-8338-4D45-AB47-705FD5E00CE1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00C5A6D-7FD6-4221-9713-55F866D3514F}" type="presOf" srcId="{D1B46980-6531-4606-95E6-44980827E919}" destId="{6140AFEC-043D-4C43-A2F9-D0F5331DF3A3}" srcOrd="0" destOrd="0" presId="urn:microsoft.com/office/officeart/2005/8/layout/target3"/>
    <dgm:cxn modelId="{24128D55-41C2-4392-A3C8-A1C73BDD3098}" type="presOf" srcId="{4C35D32F-0EAB-4CD7-82EE-45574DC2A586}" destId="{890E4F0B-2866-4A3F-A3C7-2A14B1797930}" srcOrd="1" destOrd="0" presId="urn:microsoft.com/office/officeart/2005/8/layout/target3"/>
    <dgm:cxn modelId="{A27B0EE8-7478-4BDE-8885-9292256F1295}" type="presOf" srcId="{D1D4F407-5343-4D3F-B5B9-D407B03CAEB4}" destId="{AED2198E-93D5-4001-81B4-73124B309672}" srcOrd="1" destOrd="0" presId="urn:microsoft.com/office/officeart/2005/8/layout/target3"/>
    <dgm:cxn modelId="{6F8F18FE-5ED8-4225-B8A6-F7F0B45A4829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9F52A8B-54CE-4A93-8CA2-1D96E631CDDE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A2E8DCF-5592-4698-AFA6-DFF3921126BD}" type="presParOf" srcId="{333A1088-737F-45CB-B68E-254E46348037}" destId="{F5ABB229-8D3B-4694-996A-96F23CF14429}" srcOrd="0" destOrd="0" presId="urn:microsoft.com/office/officeart/2005/8/layout/target3"/>
    <dgm:cxn modelId="{4E43CFCB-13AF-491C-8000-7F4ECE4B7DA7}" type="presParOf" srcId="{333A1088-737F-45CB-B68E-254E46348037}" destId="{F41139FD-01EE-4571-8B17-4FB00FC51163}" srcOrd="1" destOrd="0" presId="urn:microsoft.com/office/officeart/2005/8/layout/target3"/>
    <dgm:cxn modelId="{8A5A2F81-674D-4DB4-8C00-F4212C6F2BA1}" type="presParOf" srcId="{333A1088-737F-45CB-B68E-254E46348037}" destId="{D005CE8C-CC26-4C3E-AC11-E15060ECD759}" srcOrd="2" destOrd="0" presId="urn:microsoft.com/office/officeart/2005/8/layout/target3"/>
    <dgm:cxn modelId="{5350D804-51C1-436C-B4C3-669B4237D35B}" type="presParOf" srcId="{333A1088-737F-45CB-B68E-254E46348037}" destId="{2C702D82-9B77-49B7-9568-BB8EB47C3372}" srcOrd="3" destOrd="0" presId="urn:microsoft.com/office/officeart/2005/8/layout/target3"/>
    <dgm:cxn modelId="{A81311B0-0555-4F97-9114-3FB7C46D823E}" type="presParOf" srcId="{333A1088-737F-45CB-B68E-254E46348037}" destId="{A52A0455-90FF-4808-ABD0-F02540D31D5A}" srcOrd="4" destOrd="0" presId="urn:microsoft.com/office/officeart/2005/8/layout/target3"/>
    <dgm:cxn modelId="{4FC0077A-780B-4E83-949B-28001A6586BE}" type="presParOf" srcId="{333A1088-737F-45CB-B68E-254E46348037}" destId="{6140AFEC-043D-4C43-A2F9-D0F5331DF3A3}" srcOrd="5" destOrd="0" presId="urn:microsoft.com/office/officeart/2005/8/layout/target3"/>
    <dgm:cxn modelId="{43EAE502-2E9C-459E-A780-BB3403260FBD}" type="presParOf" srcId="{333A1088-737F-45CB-B68E-254E46348037}" destId="{9358AC05-5D7D-4327-9F80-1AD486AEA664}" srcOrd="6" destOrd="0" presId="urn:microsoft.com/office/officeart/2005/8/layout/target3"/>
    <dgm:cxn modelId="{AD19228E-513E-4F72-AF7B-84ACBA7B44AA}" type="presParOf" srcId="{333A1088-737F-45CB-B68E-254E46348037}" destId="{313FC574-E1CD-4FB4-B054-0B805CE0447D}" srcOrd="7" destOrd="0" presId="urn:microsoft.com/office/officeart/2005/8/layout/target3"/>
    <dgm:cxn modelId="{313C2056-DC73-4D6F-9A59-52C8F1B72C04}" type="presParOf" srcId="{333A1088-737F-45CB-B68E-254E46348037}" destId="{619D679B-A015-4ECF-8348-D1034C574F40}" srcOrd="8" destOrd="0" presId="urn:microsoft.com/office/officeart/2005/8/layout/target3"/>
    <dgm:cxn modelId="{3B7948C5-670B-4104-A054-FC1CE8BAEBE4}" type="presParOf" srcId="{333A1088-737F-45CB-B68E-254E46348037}" destId="{322283A8-4A27-4CDA-BAE3-F381106A9174}" srcOrd="9" destOrd="0" presId="urn:microsoft.com/office/officeart/2005/8/layout/target3"/>
    <dgm:cxn modelId="{59898C5C-2C4F-411E-A9AD-4A4E6D088644}" type="presParOf" srcId="{333A1088-737F-45CB-B68E-254E46348037}" destId="{FFC9F71D-1B4F-4AD9-A4A6-86ADEFC8AF5C}" srcOrd="10" destOrd="0" presId="urn:microsoft.com/office/officeart/2005/8/layout/target3"/>
    <dgm:cxn modelId="{F97D6C4B-9B01-4429-A188-200CB5AF0A12}" type="presParOf" srcId="{333A1088-737F-45CB-B68E-254E46348037}" destId="{25B08C86-7E15-44DC-BE7F-FFB55DD49D12}" srcOrd="11" destOrd="0" presId="urn:microsoft.com/office/officeart/2005/8/layout/target3"/>
    <dgm:cxn modelId="{381FB31B-626C-4F20-91C1-FA32A462A7EC}" type="presParOf" srcId="{333A1088-737F-45CB-B68E-254E46348037}" destId="{76644BE8-9D7C-4C09-B250-3D10AF48CBB7}" srcOrd="12" destOrd="0" presId="urn:microsoft.com/office/officeart/2005/8/layout/target3"/>
    <dgm:cxn modelId="{90FFA308-8A8F-4306-BBE5-01D3F0EA1CF3}" type="presParOf" srcId="{333A1088-737F-45CB-B68E-254E46348037}" destId="{EE85B701-7295-41C0-BA7A-34D3756A2AE6}" srcOrd="13" destOrd="0" presId="urn:microsoft.com/office/officeart/2005/8/layout/target3"/>
    <dgm:cxn modelId="{FEC1BCA8-820D-4DC3-B924-615C1F5AC249}" type="presParOf" srcId="{333A1088-737F-45CB-B68E-254E46348037}" destId="{8BEBB6EC-1DAA-4CAC-8A25-BC0FCBD5DBD5}" srcOrd="14" destOrd="0" presId="urn:microsoft.com/office/officeart/2005/8/layout/target3"/>
    <dgm:cxn modelId="{4E777A1D-3A10-4BD6-9CCE-D6EF48D3B32A}" type="presParOf" srcId="{333A1088-737F-45CB-B68E-254E46348037}" destId="{CDAFC61C-0423-4B42-A0B6-5AD4A8673C59}" srcOrd="15" destOrd="0" presId="urn:microsoft.com/office/officeart/2005/8/layout/target3"/>
    <dgm:cxn modelId="{27C2890A-6414-494D-9F70-6DF7EC7363D1}" type="presParOf" srcId="{333A1088-737F-45CB-B68E-254E46348037}" destId="{6F3496AD-BFB3-4316-A25D-987A8C194B6B}" srcOrd="16" destOrd="0" presId="urn:microsoft.com/office/officeart/2005/8/layout/target3"/>
    <dgm:cxn modelId="{B52F6DE2-3524-46AB-A698-86913EBB178B}" type="presParOf" srcId="{333A1088-737F-45CB-B68E-254E46348037}" destId="{ADD15C17-EB9D-4A31-B8A8-7BA408E425EB}" srcOrd="17" destOrd="0" presId="urn:microsoft.com/office/officeart/2005/8/layout/target3"/>
    <dgm:cxn modelId="{F7074EE3-17AA-49FA-B167-14D034CF3831}" type="presParOf" srcId="{333A1088-737F-45CB-B68E-254E46348037}" destId="{AED2198E-93D5-4001-81B4-73124B309672}" srcOrd="18" destOrd="0" presId="urn:microsoft.com/office/officeart/2005/8/layout/target3"/>
    <dgm:cxn modelId="{41247BFC-0C75-4715-BC83-F9746EF17D6E}" type="presParOf" srcId="{333A1088-737F-45CB-B68E-254E46348037}" destId="{2BE915AB-18AA-4053-B92C-3BFC9ED204BB}" srcOrd="19" destOrd="0" presId="urn:microsoft.com/office/officeart/2005/8/layout/target3"/>
    <dgm:cxn modelId="{30509788-3E97-4C7F-9995-190517167F1A}" type="presParOf" srcId="{333A1088-737F-45CB-B68E-254E46348037}" destId="{6BB5E863-4638-4E1D-BFDE-399D028AC4ED}" srcOrd="20" destOrd="0" presId="urn:microsoft.com/office/officeart/2005/8/layout/target3"/>
    <dgm:cxn modelId="{A0AAE09F-F027-4103-96A9-43409EADA776}" type="presParOf" srcId="{333A1088-737F-45CB-B68E-254E46348037}" destId="{5A5FFA88-C948-4069-8E93-59FA12366E83}" srcOrd="21" destOrd="0" presId="urn:microsoft.com/office/officeart/2005/8/layout/target3"/>
    <dgm:cxn modelId="{8F3AE0CA-D272-4263-8345-E644541CA85D}" type="presParOf" srcId="{333A1088-737F-45CB-B68E-254E46348037}" destId="{890E4F0B-2866-4A3F-A3C7-2A14B1797930}" srcOrd="22" destOrd="0" presId="urn:microsoft.com/office/officeart/2005/8/layout/target3"/>
    <dgm:cxn modelId="{509101E3-BDFE-439D-B707-6C99EEDAA6F0}" type="presParOf" srcId="{333A1088-737F-45CB-B68E-254E46348037}" destId="{A1665320-E609-4A4A-911D-3804C5A40BC5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Olga Sýsová</a:t>
          </a:r>
          <a:endParaRPr lang="cs-CZ" sz="14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</a:t>
          </a:r>
          <a:r>
            <a:rPr lang="cs-CZ" sz="1400" kern="1200" baseline="0" dirty="0" smtClean="0"/>
            <a:t> VY_32_INOVACE_16_MATEMATIKA 3. ROČNÍK ZŠ</a:t>
          </a:r>
          <a:endParaRPr lang="cs-CZ" sz="14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TEMA</a:t>
          </a:r>
          <a:r>
            <a:rPr lang="cs-CZ" sz="2000" kern="1200" dirty="0" smtClean="0"/>
            <a:t>: Zaokrouhlování čísel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6F3496AD-BFB3-4316-A25D-987A8C194B6B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DD15C17-EB9D-4A31-B8A8-7BA408E425EB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CZ.1.07/1.4.00/21.0896</a:t>
          </a:r>
          <a:endParaRPr lang="cs-CZ" sz="15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499A57-39CF-415E-8A89-C0F51191E7E9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F928F1-2EDA-4AA3-8C97-CE9F478599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871424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20497525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89580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</a:t>
            </a:r>
            <a:r>
              <a:rPr lang="cs-CZ" dirty="0" smtClean="0"/>
              <a:t>slouží                       </a:t>
            </a:r>
            <a:r>
              <a:rPr lang="cs-CZ" dirty="0" smtClean="0"/>
              <a:t>k zopakování pravidel zaokrouhlování trojciferných </a:t>
            </a:r>
            <a:r>
              <a:rPr lang="cs-CZ" dirty="0" smtClean="0"/>
              <a:t>čísel                           </a:t>
            </a:r>
            <a:r>
              <a:rPr lang="cs-CZ" dirty="0" smtClean="0"/>
              <a:t>a k jeho procvičování</a:t>
            </a:r>
          </a:p>
          <a:p>
            <a:r>
              <a:rPr lang="cs-CZ" dirty="0" smtClean="0"/>
              <a:t>stránky 6 -10 lze vytisknout jako pracovní listy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cs-CZ" sz="1800" dirty="0"/>
              <a:t>Učebnice </a:t>
            </a:r>
            <a:r>
              <a:rPr lang="cs-CZ" sz="1800" dirty="0" smtClean="0"/>
              <a:t>Matematiky                        </a:t>
            </a:r>
            <a:r>
              <a:rPr lang="cs-CZ" sz="1800" dirty="0"/>
              <a:t>pro 3. ročník, 2. díl</a:t>
            </a:r>
          </a:p>
          <a:p>
            <a:pPr marL="0" indent="0">
              <a:buNone/>
            </a:pPr>
            <a:r>
              <a:rPr lang="cs-CZ" sz="1800" dirty="0"/>
              <a:t>Autoři: RNDr. Růžena Blažková, </a:t>
            </a:r>
            <a:r>
              <a:rPr lang="cs-CZ" sz="1800" dirty="0" err="1"/>
              <a:t>Csc.</a:t>
            </a:r>
            <a:r>
              <a:rPr lang="cs-CZ" sz="1800" dirty="0"/>
              <a:t>; RNDr. Milena Vaňurová, </a:t>
            </a:r>
            <a:r>
              <a:rPr lang="cs-CZ" sz="1800" dirty="0" err="1"/>
              <a:t>Csc.</a:t>
            </a:r>
            <a:r>
              <a:rPr lang="cs-CZ" sz="1800" dirty="0"/>
              <a:t>; </a:t>
            </a:r>
            <a:r>
              <a:rPr lang="cs-CZ" sz="1800" dirty="0" smtClean="0"/>
              <a:t>RNDr</a:t>
            </a:r>
            <a:r>
              <a:rPr lang="cs-CZ" sz="1800" dirty="0"/>
              <a:t>. Květoslava Matoušková, </a:t>
            </a:r>
            <a:r>
              <a:rPr lang="cs-CZ" sz="1800" dirty="0" err="1"/>
              <a:t>Csc.</a:t>
            </a:r>
            <a:r>
              <a:rPr lang="cs-CZ" sz="1800" dirty="0"/>
              <a:t>; Hana Staudková</a:t>
            </a:r>
          </a:p>
          <a:p>
            <a:pPr marL="0" indent="0">
              <a:buNone/>
            </a:pPr>
            <a:r>
              <a:rPr lang="cs-CZ" sz="1800" dirty="0"/>
              <a:t>Vydáno v nakladatelství Alter </a:t>
            </a:r>
            <a:r>
              <a:rPr lang="cs-CZ" sz="1800" dirty="0" smtClean="0"/>
              <a:t>                v </a:t>
            </a:r>
            <a:r>
              <a:rPr lang="cs-CZ" sz="1800" dirty="0"/>
              <a:t>roce </a:t>
            </a:r>
            <a:r>
              <a:rPr lang="cs-CZ" sz="1800" dirty="0" smtClean="0"/>
              <a:t>2006</a:t>
            </a:r>
          </a:p>
          <a:p>
            <a:r>
              <a:rPr lang="cs-CZ" sz="1800" dirty="0" smtClean="0"/>
              <a:t>Pracovní sešit z matematiky 3, Sbírka úloh</a:t>
            </a:r>
          </a:p>
          <a:p>
            <a:pPr marL="0" indent="0">
              <a:buNone/>
            </a:pPr>
            <a:r>
              <a:rPr lang="cs-CZ" sz="1800" dirty="0" smtClean="0"/>
              <a:t>Autor: Ladislav Horník</a:t>
            </a:r>
          </a:p>
          <a:p>
            <a:pPr marL="0" indent="0">
              <a:buNone/>
            </a:pPr>
            <a:r>
              <a:rPr lang="cs-CZ" sz="1800" dirty="0" smtClean="0"/>
              <a:t>Nakladatelství </a:t>
            </a:r>
            <a:r>
              <a:rPr lang="cs-CZ" sz="1800" dirty="0" err="1" smtClean="0"/>
              <a:t>Pansofia</a:t>
            </a:r>
            <a:r>
              <a:rPr lang="cs-CZ" sz="1800" dirty="0" smtClean="0"/>
              <a:t>, Praha, 1995</a:t>
            </a:r>
          </a:p>
          <a:p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73316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30026"/>
          </a:xfrm>
        </p:spPr>
        <p:txBody>
          <a:bodyPr>
            <a:normAutofit fontScale="90000"/>
          </a:bodyPr>
          <a:lstStyle/>
          <a:p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5" y="1628800"/>
            <a:ext cx="72728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Zaokrouhlujeme-li číslo na desítky, je rozhodující číslice na místě jednotek</a:t>
            </a:r>
            <a:r>
              <a:rPr lang="cs-CZ" dirty="0" smtClean="0">
                <a:solidFill>
                  <a:srgbClr val="0070C0"/>
                </a:solidFill>
              </a:rPr>
              <a:t>.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27584" y="3204555"/>
            <a:ext cx="620588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dirty="0" smtClean="0">
                <a:latin typeface="+mj-lt"/>
              </a:rPr>
              <a:t>Zaokrouhlování na stovky:</a:t>
            </a:r>
            <a:endParaRPr lang="cs-CZ" sz="3200" dirty="0">
              <a:latin typeface="+mj-lt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19253" y="4307753"/>
            <a:ext cx="746739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Zaokrouhlujeme-li číslo na stovky, je rozhodující číslice na místě desítek.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53082" y="801578"/>
            <a:ext cx="6400463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200" dirty="0"/>
              <a:t>Zaokrouhlování na </a:t>
            </a:r>
            <a:r>
              <a:rPr lang="cs-CZ" sz="3200" dirty="0" smtClean="0"/>
              <a:t>desítky:</a:t>
            </a:r>
            <a:endParaRPr lang="cs-CZ" sz="32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11325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aokrouhlování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DOLŮ</a:t>
            </a:r>
          </a:p>
          <a:p>
            <a:r>
              <a:rPr lang="cs-CZ" dirty="0" smtClean="0"/>
              <a:t>Následuje-li </a:t>
            </a:r>
            <a:r>
              <a:rPr lang="cs-CZ" dirty="0" smtClean="0"/>
              <a:t>                          po </a:t>
            </a:r>
            <a:r>
              <a:rPr lang="cs-CZ" dirty="0" smtClean="0"/>
              <a:t>zaokrouhlované číslici číslice menší </a:t>
            </a:r>
            <a:r>
              <a:rPr lang="cs-CZ" dirty="0" smtClean="0"/>
              <a:t>  než </a:t>
            </a:r>
            <a:r>
              <a:rPr lang="cs-CZ" dirty="0" smtClean="0"/>
              <a:t>5</a:t>
            </a:r>
          </a:p>
          <a:p>
            <a:r>
              <a:rPr lang="cs-CZ" dirty="0" smtClean="0"/>
              <a:t>Zaokrouhlovaná číslice se nezmění</a:t>
            </a:r>
          </a:p>
          <a:p>
            <a:r>
              <a:rPr lang="cs-CZ" dirty="0" smtClean="0"/>
              <a:t>Příklad: 6</a:t>
            </a:r>
            <a:r>
              <a:rPr lang="cs-CZ" b="1" dirty="0" smtClean="0"/>
              <a:t>7</a:t>
            </a:r>
            <a:r>
              <a:rPr lang="cs-CZ" dirty="0" smtClean="0"/>
              <a:t>4=6</a:t>
            </a:r>
            <a:r>
              <a:rPr lang="cs-CZ" b="1" dirty="0" smtClean="0"/>
              <a:t>7</a:t>
            </a:r>
            <a:r>
              <a:rPr lang="cs-CZ" dirty="0" smtClean="0"/>
              <a:t>0</a:t>
            </a:r>
          </a:p>
          <a:p>
            <a:pPr marL="0" indent="0">
              <a:buNone/>
            </a:pPr>
            <a:r>
              <a:rPr lang="cs-CZ" dirty="0" smtClean="0"/>
              <a:t>            </a:t>
            </a:r>
            <a:r>
              <a:rPr lang="cs-CZ" dirty="0"/>
              <a:t>n</a:t>
            </a:r>
            <a:r>
              <a:rPr lang="cs-CZ" dirty="0" smtClean="0"/>
              <a:t>eboť  4 ‹ 5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NAHORU</a:t>
            </a:r>
          </a:p>
          <a:p>
            <a:r>
              <a:rPr lang="cs-CZ" dirty="0"/>
              <a:t>Následuje-li </a:t>
            </a:r>
            <a:r>
              <a:rPr lang="cs-CZ" dirty="0" smtClean="0"/>
              <a:t>                         po </a:t>
            </a:r>
            <a:r>
              <a:rPr lang="cs-CZ" dirty="0"/>
              <a:t>zaokrouhlované číslici číslice </a:t>
            </a:r>
            <a:r>
              <a:rPr lang="cs-CZ" dirty="0" smtClean="0"/>
              <a:t>větší nebo rovna 5</a:t>
            </a:r>
            <a:endParaRPr lang="cs-CZ" dirty="0"/>
          </a:p>
          <a:p>
            <a:r>
              <a:rPr lang="cs-CZ" dirty="0" smtClean="0"/>
              <a:t>Zaokrouhlovaná číslice se o 1 zvětší</a:t>
            </a:r>
          </a:p>
          <a:p>
            <a:r>
              <a:rPr lang="cs-CZ" dirty="0" smtClean="0"/>
              <a:t>Příklad: 6</a:t>
            </a:r>
            <a:r>
              <a:rPr lang="cs-CZ" b="1" dirty="0" smtClean="0"/>
              <a:t>7</a:t>
            </a:r>
            <a:r>
              <a:rPr lang="cs-CZ" dirty="0" smtClean="0"/>
              <a:t>6=6</a:t>
            </a:r>
            <a:r>
              <a:rPr lang="cs-CZ" b="1" dirty="0" smtClean="0"/>
              <a:t>8</a:t>
            </a:r>
            <a:r>
              <a:rPr lang="cs-CZ" dirty="0" smtClean="0"/>
              <a:t>0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neboť 6 › 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1737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Zaokrouhlování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DOLŮ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b="1" dirty="0" smtClean="0"/>
              <a:t>1           2        3            4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NAHORU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b="1" dirty="0" smtClean="0"/>
              <a:t>     5      6      7      8      9</a:t>
            </a:r>
            <a:endParaRPr lang="cs-CZ" b="1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611560" y="3284984"/>
            <a:ext cx="0" cy="1152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1691680" y="3140968"/>
            <a:ext cx="0" cy="12961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2483768" y="3284984"/>
            <a:ext cx="0" cy="1152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3779912" y="3284984"/>
            <a:ext cx="0" cy="1080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5220072" y="2420888"/>
            <a:ext cx="0" cy="21602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5868144" y="2420888"/>
            <a:ext cx="0" cy="21602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6588224" y="2420888"/>
            <a:ext cx="0" cy="21602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7236296" y="2492896"/>
            <a:ext cx="0" cy="20882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7956376" y="2492896"/>
            <a:ext cx="0" cy="20882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59769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Soutěž se spolužákem, kdo rychleji zaokrouhlí  daná čísla na desítky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125</a:t>
            </a:r>
          </a:p>
          <a:p>
            <a:r>
              <a:rPr lang="cs-CZ" dirty="0" smtClean="0"/>
              <a:t>328</a:t>
            </a:r>
          </a:p>
          <a:p>
            <a:r>
              <a:rPr lang="cs-CZ" dirty="0" smtClean="0"/>
              <a:t>651</a:t>
            </a:r>
          </a:p>
          <a:p>
            <a:r>
              <a:rPr lang="cs-CZ" dirty="0" smtClean="0"/>
              <a:t>859</a:t>
            </a:r>
          </a:p>
          <a:p>
            <a:r>
              <a:rPr lang="cs-CZ" dirty="0" smtClean="0"/>
              <a:t>223</a:t>
            </a:r>
          </a:p>
          <a:p>
            <a:r>
              <a:rPr lang="cs-CZ" dirty="0" smtClean="0"/>
              <a:t>192</a:t>
            </a:r>
          </a:p>
          <a:p>
            <a:r>
              <a:rPr lang="cs-CZ" dirty="0" smtClean="0"/>
              <a:t>298</a:t>
            </a:r>
          </a:p>
          <a:p>
            <a:r>
              <a:rPr lang="cs-CZ" dirty="0" smtClean="0"/>
              <a:t>23</a:t>
            </a:r>
          </a:p>
          <a:p>
            <a:r>
              <a:rPr lang="cs-CZ" dirty="0" smtClean="0"/>
              <a:t>78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326</a:t>
            </a:r>
          </a:p>
          <a:p>
            <a:r>
              <a:rPr lang="cs-CZ" dirty="0" smtClean="0"/>
              <a:t>185</a:t>
            </a:r>
          </a:p>
          <a:p>
            <a:r>
              <a:rPr lang="cs-CZ" dirty="0" smtClean="0"/>
              <a:t>452</a:t>
            </a:r>
          </a:p>
          <a:p>
            <a:r>
              <a:rPr lang="cs-CZ" dirty="0" smtClean="0"/>
              <a:t>769</a:t>
            </a:r>
          </a:p>
          <a:p>
            <a:r>
              <a:rPr lang="cs-CZ" dirty="0" smtClean="0"/>
              <a:t>362</a:t>
            </a:r>
          </a:p>
          <a:p>
            <a:r>
              <a:rPr lang="cs-CZ" dirty="0" smtClean="0"/>
              <a:t>297</a:t>
            </a:r>
          </a:p>
          <a:p>
            <a:r>
              <a:rPr lang="cs-CZ" dirty="0" smtClean="0"/>
              <a:t>691</a:t>
            </a:r>
          </a:p>
          <a:p>
            <a:r>
              <a:rPr lang="cs-CZ" dirty="0" smtClean="0"/>
              <a:t>56</a:t>
            </a:r>
          </a:p>
          <a:p>
            <a:r>
              <a:rPr lang="cs-CZ" dirty="0" smtClean="0"/>
              <a:t>69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0361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Soutěž se spolužákem, kdo rychleji zaokrouhlí </a:t>
            </a:r>
            <a:r>
              <a:rPr lang="cs-CZ" dirty="0" smtClean="0"/>
              <a:t> daná </a:t>
            </a:r>
            <a:r>
              <a:rPr lang="cs-CZ" dirty="0"/>
              <a:t>čísla </a:t>
            </a:r>
            <a:r>
              <a:rPr lang="cs-CZ" dirty="0" smtClean="0"/>
              <a:t>na stovky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128</a:t>
            </a:r>
          </a:p>
          <a:p>
            <a:r>
              <a:rPr lang="cs-CZ" dirty="0" smtClean="0"/>
              <a:t>325</a:t>
            </a:r>
          </a:p>
          <a:p>
            <a:r>
              <a:rPr lang="cs-CZ" dirty="0" smtClean="0"/>
              <a:t>260</a:t>
            </a:r>
          </a:p>
          <a:p>
            <a:r>
              <a:rPr lang="cs-CZ" dirty="0" smtClean="0"/>
              <a:t>375</a:t>
            </a:r>
          </a:p>
          <a:p>
            <a:r>
              <a:rPr lang="cs-CZ" dirty="0" smtClean="0"/>
              <a:t>178</a:t>
            </a:r>
          </a:p>
          <a:p>
            <a:r>
              <a:rPr lang="cs-CZ" dirty="0" smtClean="0"/>
              <a:t>605</a:t>
            </a:r>
          </a:p>
          <a:p>
            <a:r>
              <a:rPr lang="cs-CZ" dirty="0" smtClean="0"/>
              <a:t>921</a:t>
            </a:r>
          </a:p>
          <a:p>
            <a:r>
              <a:rPr lang="cs-CZ" dirty="0" smtClean="0"/>
              <a:t>981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338</a:t>
            </a:r>
          </a:p>
          <a:p>
            <a:r>
              <a:rPr lang="cs-CZ" dirty="0" smtClean="0"/>
              <a:t>615</a:t>
            </a:r>
          </a:p>
          <a:p>
            <a:r>
              <a:rPr lang="cs-CZ" dirty="0" smtClean="0"/>
              <a:t>330</a:t>
            </a:r>
          </a:p>
          <a:p>
            <a:r>
              <a:rPr lang="cs-CZ" dirty="0" smtClean="0"/>
              <a:t>485</a:t>
            </a:r>
          </a:p>
          <a:p>
            <a:r>
              <a:rPr lang="cs-CZ" dirty="0" smtClean="0"/>
              <a:t>987</a:t>
            </a:r>
          </a:p>
          <a:p>
            <a:r>
              <a:rPr lang="cs-CZ" dirty="0" smtClean="0"/>
              <a:t>205</a:t>
            </a:r>
          </a:p>
          <a:p>
            <a:r>
              <a:rPr lang="cs-CZ" dirty="0" smtClean="0"/>
              <a:t>861</a:t>
            </a:r>
          </a:p>
          <a:p>
            <a:r>
              <a:rPr lang="cs-CZ" dirty="0" smtClean="0"/>
              <a:t>713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84102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000" dirty="0" smtClean="0"/>
              <a:t>Zaokrouhluj na celé desítky.</a:t>
            </a:r>
            <a:br>
              <a:rPr lang="cs-CZ" sz="2000" dirty="0" smtClean="0"/>
            </a:br>
            <a:r>
              <a:rPr lang="cs-CZ" sz="2000" dirty="0" smtClean="0"/>
              <a:t>Od čísla v rámečku </a:t>
            </a:r>
            <a:r>
              <a:rPr lang="cs-CZ" sz="2000" dirty="0"/>
              <a:t>n</a:t>
            </a:r>
            <a:r>
              <a:rPr lang="cs-CZ" sz="2000" dirty="0" smtClean="0"/>
              <a:t>akresli šipku buď k hornímu nebo k dolnímu číslu podle toho, jak zaokrouhlíš. Písmeno za číslem, které jsi vybral, napiš do mřížky.</a:t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060848"/>
            <a:ext cx="76562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270 </a:t>
            </a:r>
            <a:r>
              <a:rPr lang="cs-CZ" b="1" dirty="0" smtClean="0"/>
              <a:t>B    </a:t>
            </a:r>
            <a:r>
              <a:rPr lang="cs-CZ" dirty="0" smtClean="0"/>
              <a:t>               380 </a:t>
            </a:r>
            <a:r>
              <a:rPr lang="cs-CZ" b="1" dirty="0" smtClean="0"/>
              <a:t> E                 </a:t>
            </a:r>
            <a:r>
              <a:rPr lang="cs-CZ" dirty="0" smtClean="0"/>
              <a:t>740 </a:t>
            </a:r>
            <a:r>
              <a:rPr lang="cs-CZ" b="1" dirty="0" smtClean="0"/>
              <a:t>P            </a:t>
            </a:r>
            <a:r>
              <a:rPr lang="cs-CZ" dirty="0" smtClean="0"/>
              <a:t>570 </a:t>
            </a:r>
            <a:r>
              <a:rPr lang="cs-CZ" b="1" dirty="0" smtClean="0"/>
              <a:t> O              </a:t>
            </a:r>
            <a:r>
              <a:rPr lang="cs-CZ" dirty="0" smtClean="0"/>
              <a:t>830 </a:t>
            </a:r>
            <a:r>
              <a:rPr lang="cs-CZ" b="1" dirty="0" smtClean="0"/>
              <a:t>D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467544" y="2525396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261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411760" y="2525396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376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4139952" y="2525396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733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5644618" y="2525396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565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6993173" y="2525396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829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1560" y="3645024"/>
            <a:ext cx="74366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260 </a:t>
            </a:r>
            <a:r>
              <a:rPr lang="cs-CZ" b="1" dirty="0" smtClean="0"/>
              <a:t>J                 </a:t>
            </a:r>
            <a:r>
              <a:rPr lang="cs-CZ" dirty="0" smtClean="0"/>
              <a:t>370 </a:t>
            </a:r>
            <a:r>
              <a:rPr lang="cs-CZ" b="1" dirty="0" smtClean="0"/>
              <a:t>O                    </a:t>
            </a:r>
            <a:r>
              <a:rPr lang="cs-CZ" dirty="0" smtClean="0"/>
              <a:t>730 </a:t>
            </a:r>
            <a:r>
              <a:rPr lang="cs-CZ" b="1" dirty="0" smtClean="0"/>
              <a:t>T             </a:t>
            </a:r>
            <a:r>
              <a:rPr lang="cs-CZ" dirty="0" smtClean="0"/>
              <a:t>560 </a:t>
            </a:r>
            <a:r>
              <a:rPr lang="cs-CZ" b="1" dirty="0" smtClean="0"/>
              <a:t>U             </a:t>
            </a:r>
            <a:r>
              <a:rPr lang="cs-CZ" dirty="0" smtClean="0"/>
              <a:t>820 </a:t>
            </a:r>
            <a:r>
              <a:rPr lang="cs-CZ" b="1" dirty="0" smtClean="0"/>
              <a:t>F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381944" y="4149080"/>
            <a:ext cx="62520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170 </a:t>
            </a:r>
            <a:r>
              <a:rPr lang="cs-CZ" b="1" dirty="0" smtClean="0"/>
              <a:t>I                   </a:t>
            </a:r>
            <a:r>
              <a:rPr lang="cs-CZ" dirty="0" smtClean="0"/>
              <a:t>540 </a:t>
            </a:r>
            <a:r>
              <a:rPr lang="cs-CZ" b="1" dirty="0" smtClean="0"/>
              <a:t>D                   </a:t>
            </a:r>
            <a:r>
              <a:rPr lang="cs-CZ" dirty="0" smtClean="0"/>
              <a:t>360 </a:t>
            </a:r>
            <a:r>
              <a:rPr lang="cs-CZ" b="1" dirty="0" smtClean="0"/>
              <a:t>Ř            </a:t>
            </a:r>
            <a:r>
              <a:rPr lang="cs-CZ" dirty="0" smtClean="0"/>
              <a:t>220 </a:t>
            </a:r>
            <a:r>
              <a:rPr lang="cs-CZ" b="1" dirty="0" smtClean="0"/>
              <a:t>E  </a:t>
            </a:r>
            <a:endParaRPr lang="cs-CZ" dirty="0"/>
          </a:p>
        </p:txBody>
      </p:sp>
      <p:sp>
        <p:nvSpPr>
          <p:cNvPr id="13" name="Zaoblený obdélník 12"/>
          <p:cNvSpPr/>
          <p:nvPr/>
        </p:nvSpPr>
        <p:spPr>
          <a:xfrm>
            <a:off x="1162472" y="4530824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162</a:t>
            </a:r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3106688" y="4518412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534</a:t>
            </a:r>
            <a:endParaRPr lang="cs-CZ" dirty="0"/>
          </a:p>
        </p:txBody>
      </p:sp>
      <p:sp>
        <p:nvSpPr>
          <p:cNvPr id="15" name="Zaoblený obdélník 14"/>
          <p:cNvSpPr/>
          <p:nvPr/>
        </p:nvSpPr>
        <p:spPr>
          <a:xfrm>
            <a:off x="4932040" y="4497123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358</a:t>
            </a:r>
            <a:endParaRPr lang="cs-CZ" dirty="0"/>
          </a:p>
        </p:txBody>
      </p:sp>
      <p:sp>
        <p:nvSpPr>
          <p:cNvPr id="16" name="Zaoblený obdélník 15"/>
          <p:cNvSpPr/>
          <p:nvPr/>
        </p:nvSpPr>
        <p:spPr>
          <a:xfrm>
            <a:off x="6366916" y="4518412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217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162472" y="5661248"/>
            <a:ext cx="63802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160 </a:t>
            </a:r>
            <a:r>
              <a:rPr lang="cs-CZ" b="1" dirty="0" smtClean="0"/>
              <a:t>O                 </a:t>
            </a:r>
            <a:r>
              <a:rPr lang="cs-CZ" dirty="0" smtClean="0"/>
              <a:t>530 </a:t>
            </a:r>
            <a:r>
              <a:rPr lang="cs-CZ" b="1" dirty="0" smtClean="0"/>
              <a:t>B                   </a:t>
            </a:r>
            <a:r>
              <a:rPr lang="cs-CZ" dirty="0" smtClean="0"/>
              <a:t>350 </a:t>
            </a:r>
            <a:r>
              <a:rPr lang="cs-CZ" b="1" dirty="0" smtClean="0"/>
              <a:t>Á             </a:t>
            </a:r>
            <a:r>
              <a:rPr lang="cs-CZ" dirty="0" smtClean="0"/>
              <a:t>210 </a:t>
            </a:r>
            <a:r>
              <a:rPr lang="cs-CZ" b="1" dirty="0" smtClean="0"/>
              <a:t>C</a:t>
            </a:r>
            <a:endParaRPr lang="cs-CZ" dirty="0"/>
          </a:p>
        </p:txBody>
      </p:sp>
      <p:graphicFrame>
        <p:nvGraphicFramePr>
          <p:cNvPr id="18" name="Tabulka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15237270"/>
              </p:ext>
            </p:extLst>
          </p:nvPr>
        </p:nvGraphicFramePr>
        <p:xfrm>
          <a:off x="1524000" y="1397000"/>
          <a:ext cx="6095997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603827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latin typeface="+mn-lt"/>
              </a:rPr>
              <a:t>Nyní zaokrouhluj na celé stovky. Postupuj stejně jako v minulém cvičení</a:t>
            </a:r>
            <a:endParaRPr lang="cs-CZ" sz="1800" dirty="0">
              <a:latin typeface="+mn-lt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99360150"/>
              </p:ext>
            </p:extLst>
          </p:nvPr>
        </p:nvGraphicFramePr>
        <p:xfrm>
          <a:off x="1524000" y="1397000"/>
          <a:ext cx="6095997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611560" y="2060848"/>
            <a:ext cx="72891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400 </a:t>
            </a:r>
            <a:r>
              <a:rPr lang="cs-CZ" b="1" dirty="0"/>
              <a:t>D</a:t>
            </a:r>
            <a:r>
              <a:rPr lang="cs-CZ" b="1" dirty="0" smtClean="0"/>
              <a:t>    </a:t>
            </a:r>
            <a:r>
              <a:rPr lang="cs-CZ" dirty="0" smtClean="0"/>
              <a:t>              600 </a:t>
            </a:r>
            <a:r>
              <a:rPr lang="cs-CZ" b="1" dirty="0" smtClean="0"/>
              <a:t> Á                </a:t>
            </a:r>
            <a:r>
              <a:rPr lang="cs-CZ" dirty="0" smtClean="0"/>
              <a:t>500 </a:t>
            </a:r>
            <a:r>
              <a:rPr lang="cs-CZ" b="1" dirty="0"/>
              <a:t>Š</a:t>
            </a:r>
            <a:r>
              <a:rPr lang="cs-CZ" b="1" dirty="0" smtClean="0"/>
              <a:t>               </a:t>
            </a:r>
            <a:r>
              <a:rPr lang="cs-CZ" dirty="0" smtClean="0"/>
              <a:t>900 </a:t>
            </a:r>
            <a:r>
              <a:rPr lang="cs-CZ" b="1" dirty="0" smtClean="0"/>
              <a:t> M        </a:t>
            </a:r>
            <a:r>
              <a:rPr lang="cs-CZ" dirty="0" smtClean="0"/>
              <a:t>200 </a:t>
            </a:r>
            <a:r>
              <a:rPr lang="cs-CZ" b="1" dirty="0"/>
              <a:t>O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514400" y="2442592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320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2411760" y="2414650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563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4139952" y="2442592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419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5652120" y="2442592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838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7000537" y="2414650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152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3568" y="3645024"/>
            <a:ext cx="76113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300 </a:t>
            </a:r>
            <a:r>
              <a:rPr lang="cs-CZ" b="1" dirty="0" smtClean="0"/>
              <a:t>M                </a:t>
            </a:r>
            <a:r>
              <a:rPr lang="cs-CZ" dirty="0" smtClean="0"/>
              <a:t>500 </a:t>
            </a:r>
            <a:r>
              <a:rPr lang="cs-CZ" b="1" dirty="0" smtClean="0"/>
              <a:t>J                   </a:t>
            </a:r>
            <a:r>
              <a:rPr lang="cs-CZ" dirty="0" smtClean="0"/>
              <a:t>400 </a:t>
            </a:r>
            <a:r>
              <a:rPr lang="cs-CZ" b="1" dirty="0" smtClean="0"/>
              <a:t>M               </a:t>
            </a:r>
            <a:r>
              <a:rPr lang="cs-CZ" dirty="0" smtClean="0"/>
              <a:t>800 </a:t>
            </a:r>
            <a:r>
              <a:rPr lang="cs-CZ" b="1" dirty="0" smtClean="0"/>
              <a:t>H          </a:t>
            </a:r>
            <a:r>
              <a:rPr lang="cs-CZ" dirty="0" smtClean="0"/>
              <a:t>100 </a:t>
            </a:r>
            <a:r>
              <a:rPr lang="cs-CZ" b="1" dirty="0" smtClean="0"/>
              <a:t>P</a:t>
            </a:r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1438044" y="4622453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270</a:t>
            </a:r>
            <a:endParaRPr lang="cs-CZ" dirty="0"/>
          </a:p>
        </p:txBody>
      </p:sp>
      <p:sp>
        <p:nvSpPr>
          <p:cNvPr id="15" name="Zaoblený obdélník 14"/>
          <p:cNvSpPr/>
          <p:nvPr/>
        </p:nvSpPr>
        <p:spPr>
          <a:xfrm>
            <a:off x="3131840" y="4609798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358</a:t>
            </a:r>
            <a:endParaRPr lang="cs-CZ" dirty="0"/>
          </a:p>
        </p:txBody>
      </p:sp>
      <p:sp>
        <p:nvSpPr>
          <p:cNvPr id="16" name="Zaoblený obdélník 15"/>
          <p:cNvSpPr/>
          <p:nvPr/>
        </p:nvSpPr>
        <p:spPr>
          <a:xfrm>
            <a:off x="4932040" y="4629913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849</a:t>
            </a:r>
            <a:endParaRPr lang="cs-CZ" dirty="0"/>
          </a:p>
        </p:txBody>
      </p:sp>
      <p:sp>
        <p:nvSpPr>
          <p:cNvPr id="17" name="Zaoblený obdélník 16"/>
          <p:cNvSpPr/>
          <p:nvPr/>
        </p:nvSpPr>
        <p:spPr>
          <a:xfrm>
            <a:off x="6525721" y="4629913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187624" y="4221088"/>
            <a:ext cx="64572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300 </a:t>
            </a:r>
            <a:r>
              <a:rPr lang="cs-CZ" b="1" dirty="0" smtClean="0"/>
              <a:t>T                 </a:t>
            </a:r>
            <a:r>
              <a:rPr lang="cs-CZ" dirty="0" smtClean="0"/>
              <a:t>400 </a:t>
            </a:r>
            <a:r>
              <a:rPr lang="cs-CZ" b="1" dirty="0" smtClean="0"/>
              <a:t>O                  </a:t>
            </a:r>
            <a:r>
              <a:rPr lang="cs-CZ" dirty="0" smtClean="0"/>
              <a:t>900 </a:t>
            </a:r>
            <a:r>
              <a:rPr lang="cs-CZ" b="1" dirty="0" smtClean="0"/>
              <a:t>K               </a:t>
            </a:r>
            <a:r>
              <a:rPr lang="cs-CZ" dirty="0" smtClean="0"/>
              <a:t>200 </a:t>
            </a:r>
            <a:r>
              <a:rPr lang="cs-CZ" b="1" dirty="0" smtClean="0"/>
              <a:t>O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547664" y="5805264"/>
            <a:ext cx="61013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200 </a:t>
            </a:r>
            <a:r>
              <a:rPr lang="cs-CZ" b="1" dirty="0" smtClean="0"/>
              <a:t>U                </a:t>
            </a:r>
            <a:r>
              <a:rPr lang="cs-CZ" dirty="0" smtClean="0"/>
              <a:t>300 </a:t>
            </a:r>
            <a:r>
              <a:rPr lang="cs-CZ" b="1" dirty="0" smtClean="0"/>
              <a:t>S                   </a:t>
            </a:r>
            <a:r>
              <a:rPr lang="cs-CZ" dirty="0" smtClean="0"/>
              <a:t>800 </a:t>
            </a:r>
            <a:r>
              <a:rPr lang="cs-CZ" b="1" dirty="0" smtClean="0"/>
              <a:t>V            </a:t>
            </a:r>
            <a:r>
              <a:rPr lang="cs-CZ" dirty="0" smtClean="0"/>
              <a:t>   100 </a:t>
            </a:r>
            <a:r>
              <a:rPr lang="cs-CZ" b="1" dirty="0" smtClean="0"/>
              <a:t>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94079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1760" y="1052736"/>
            <a:ext cx="21266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 OBOU ÚLOH: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817406485"/>
              </p:ext>
            </p:extLst>
          </p:nvPr>
        </p:nvGraphicFramePr>
        <p:xfrm>
          <a:off x="1524000" y="3933056"/>
          <a:ext cx="6095997" cy="9361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</a:tblGrid>
              <a:tr h="936104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mtClean="0"/>
                        <a:t>O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89326349"/>
              </p:ext>
            </p:extLst>
          </p:nvPr>
        </p:nvGraphicFramePr>
        <p:xfrm>
          <a:off x="1524000" y="1916832"/>
          <a:ext cx="6095997" cy="8640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</a:tblGrid>
              <a:tr h="864096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22596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53</TotalTime>
  <Words>398</Words>
  <Application>Microsoft Office PowerPoint</Application>
  <PresentationFormat>Předvádění na obrazovce (4:3)</PresentationFormat>
  <Paragraphs>145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Snímek 1</vt:lpstr>
      <vt:lpstr>Anotace a citace</vt:lpstr>
      <vt:lpstr>Snímek 3</vt:lpstr>
      <vt:lpstr>Zaokrouhlování</vt:lpstr>
      <vt:lpstr>Zaokrouhlování</vt:lpstr>
      <vt:lpstr>Soutěž se spolužákem, kdo rychleji zaokrouhlí  daná čísla na desítky </vt:lpstr>
      <vt:lpstr>Soutěž se spolužákem, kdo rychleji zaokrouhlí  daná čísla na stovky</vt:lpstr>
      <vt:lpstr>Zaokrouhluj na celé desítky. Od čísla v rámečku nakresli šipku buď k hornímu nebo k dolnímu číslu podle toho, jak zaokrouhlíš. Písmeno za číslem, které jsi vybral, napiš do mřížky. </vt:lpstr>
      <vt:lpstr>Nyní zaokrouhluj na celé stovky. Postupuj stejně jako v minulém cvičení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Dum</cp:lastModifiedBy>
  <cp:revision>11</cp:revision>
  <dcterms:created xsi:type="dcterms:W3CDTF">2012-05-08T11:22:39Z</dcterms:created>
  <dcterms:modified xsi:type="dcterms:W3CDTF">2013-07-26T06:08:52Z</dcterms:modified>
</cp:coreProperties>
</file>