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</a:t>
          </a:r>
          <a:r>
            <a:rPr lang="cs-CZ" sz="1400" baseline="0" dirty="0" smtClean="0"/>
            <a:t> VY_32_INOVACE_17_MATEMATIKA 3. ROČNÍK ZŠ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Olga Sýsová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400" dirty="0" smtClean="0"/>
            <a:t>TÉMA</a:t>
          </a:r>
          <a:r>
            <a:rPr lang="cs-CZ" sz="2000" dirty="0" smtClean="0"/>
            <a:t>: Procvičování písemného sčítání a odčítání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528AE99-982B-4758-9459-AE018AD6ED33}">
      <dgm:prSet/>
      <dgm:spPr/>
      <dgm:t>
        <a:bodyPr/>
        <a:lstStyle/>
        <a:p>
          <a:pPr rtl="0"/>
          <a:r>
            <a:rPr lang="cs-CZ" dirty="0" smtClean="0"/>
            <a:t>CZ.1.07/1.4.00/21.0896</a:t>
          </a:r>
          <a:endParaRPr lang="cs-CZ" dirty="0"/>
        </a:p>
      </dgm:t>
    </dgm:pt>
    <dgm:pt modelId="{536A031E-D30F-4A93-AE16-651808CDFE53}" type="parTrans" cxnId="{8B1B7A11-A554-437B-955E-1259DA70DA5D}">
      <dgm:prSet/>
      <dgm:spPr/>
      <dgm:t>
        <a:bodyPr/>
        <a:lstStyle/>
        <a:p>
          <a:endParaRPr lang="cs-CZ"/>
        </a:p>
      </dgm:t>
    </dgm:pt>
    <dgm:pt modelId="{2AC36C8B-59E4-41CB-A2EB-F44C59B9B4B6}" type="sibTrans" cxnId="{8B1B7A11-A554-437B-955E-1259DA70DA5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CDAFC61C-0423-4B42-A0B6-5AD4A8673C59}" type="pres">
      <dgm:prSet presAssocID="{A528AE99-982B-4758-9459-AE018AD6ED33}" presName="vertSpace6" presStyleLbl="node1" presStyleIdx="4" presStyleCnt="6"/>
      <dgm:spPr/>
    </dgm:pt>
    <dgm:pt modelId="{6F3496AD-BFB3-4316-A25D-987A8C194B6B}" type="pres">
      <dgm:prSet presAssocID="{A528AE99-982B-4758-9459-AE018AD6ED33}" presName="circle6" presStyleLbl="node1" presStyleIdx="5" presStyleCnt="6"/>
      <dgm:spPr/>
    </dgm:pt>
    <dgm:pt modelId="{ADD15C17-EB9D-4A31-B8A8-7BA408E425EB}" type="pres">
      <dgm:prSet presAssocID="{A528AE99-982B-4758-9459-AE018AD6ED33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1665320-E609-4A4A-911D-3804C5A40BC5}" type="pres">
      <dgm:prSet presAssocID="{A528AE99-982B-4758-9459-AE018AD6ED33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4B8D964-F6C2-40CB-A374-7A6597D8EE72}" type="presOf" srcId="{A528AE99-982B-4758-9459-AE018AD6ED33}" destId="{ADD15C17-EB9D-4A31-B8A8-7BA408E425EB}" srcOrd="0" destOrd="0" presId="urn:microsoft.com/office/officeart/2005/8/layout/target3"/>
    <dgm:cxn modelId="{0DF9E13C-5FD8-4D2C-89A6-96C07AE3971B}" type="presOf" srcId="{A528AE99-982B-4758-9459-AE018AD6ED33}" destId="{A1665320-E609-4A4A-911D-3804C5A40BC5}" srcOrd="1" destOrd="0" presId="urn:microsoft.com/office/officeart/2005/8/layout/target3"/>
    <dgm:cxn modelId="{8B1B7A11-A554-437B-955E-1259DA70DA5D}" srcId="{757F3AB3-0718-4624-B441-E567A8F0AB56}" destId="{A528AE99-982B-4758-9459-AE018AD6ED33}" srcOrd="5" destOrd="0" parTransId="{536A031E-D30F-4A93-AE16-651808CDFE53}" sibTransId="{2AC36C8B-59E4-41CB-A2EB-F44C59B9B4B6}"/>
    <dgm:cxn modelId="{4E04AE32-B1E5-45FE-84BE-0E4BB561F03E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188CA68-0935-4360-AF33-605B4904F62C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115F1C6-B2AE-40B4-B243-8F0857D4AEC5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127438D-108E-4ED1-94E3-7B02211058BE}" type="presOf" srcId="{D8197B8C-B260-4A16-BDF4-0947B075E274}" destId="{5A5FFA88-C948-4069-8E93-59FA12366E83}" srcOrd="1" destOrd="0" presId="urn:microsoft.com/office/officeart/2005/8/layout/target3"/>
    <dgm:cxn modelId="{4ED9D838-94D2-4C1E-9E11-25929D597B67}" type="presOf" srcId="{D1D4F407-5343-4D3F-B5B9-D407B03CAEB4}" destId="{D005CE8C-CC26-4C3E-AC11-E15060ECD759}" srcOrd="0" destOrd="0" presId="urn:microsoft.com/office/officeart/2005/8/layout/target3"/>
    <dgm:cxn modelId="{B6ACB515-053C-4567-B9CB-2DEF7DE25024}" type="presOf" srcId="{B651F6E3-6281-48DB-9319-2AEAFDAE7572}" destId="{6BB5E863-4638-4E1D-BFDE-399D028AC4ED}" srcOrd="1" destOrd="0" presId="urn:microsoft.com/office/officeart/2005/8/layout/target3"/>
    <dgm:cxn modelId="{A6BED579-09B1-4F3A-9925-74BD2FF5D707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300C09B-D4CA-4AF3-BF89-8ABCAF46100E}" type="presOf" srcId="{D1D4F407-5343-4D3F-B5B9-D407B03CAEB4}" destId="{AED2198E-93D5-4001-81B4-73124B309672}" srcOrd="1" destOrd="0" presId="urn:microsoft.com/office/officeart/2005/8/layout/target3"/>
    <dgm:cxn modelId="{EBBDE947-AA32-4EE1-B2BA-527C4842EBA3}" type="presOf" srcId="{757F3AB3-0718-4624-B441-E567A8F0AB56}" destId="{333A1088-737F-45CB-B68E-254E46348037}" srcOrd="0" destOrd="0" presId="urn:microsoft.com/office/officeart/2005/8/layout/target3"/>
    <dgm:cxn modelId="{359AA76D-C01C-47DE-BFF8-1EF9C87AB5D7}" type="presOf" srcId="{B651F6E3-6281-48DB-9319-2AEAFDAE7572}" destId="{619D679B-A015-4ECF-8348-D1034C574F40}" srcOrd="0" destOrd="0" presId="urn:microsoft.com/office/officeart/2005/8/layout/target3"/>
    <dgm:cxn modelId="{A8E28E75-FCAA-4B91-89ED-BFEE4BF48BBC}" type="presOf" srcId="{D8197B8C-B260-4A16-BDF4-0947B075E274}" destId="{25B08C86-7E15-44DC-BE7F-FFB55DD49D12}" srcOrd="0" destOrd="0" presId="urn:microsoft.com/office/officeart/2005/8/layout/target3"/>
    <dgm:cxn modelId="{A1F62938-E0B3-4C27-8777-2A189805B75B}" type="presParOf" srcId="{333A1088-737F-45CB-B68E-254E46348037}" destId="{F5ABB229-8D3B-4694-996A-96F23CF14429}" srcOrd="0" destOrd="0" presId="urn:microsoft.com/office/officeart/2005/8/layout/target3"/>
    <dgm:cxn modelId="{F733C783-B310-4970-9B1F-DECDDA0A5D8F}" type="presParOf" srcId="{333A1088-737F-45CB-B68E-254E46348037}" destId="{F41139FD-01EE-4571-8B17-4FB00FC51163}" srcOrd="1" destOrd="0" presId="urn:microsoft.com/office/officeart/2005/8/layout/target3"/>
    <dgm:cxn modelId="{2A929349-71C4-4D70-8DF9-91EE176C9192}" type="presParOf" srcId="{333A1088-737F-45CB-B68E-254E46348037}" destId="{D005CE8C-CC26-4C3E-AC11-E15060ECD759}" srcOrd="2" destOrd="0" presId="urn:microsoft.com/office/officeart/2005/8/layout/target3"/>
    <dgm:cxn modelId="{4FB6A315-19CB-4ADB-BBEB-83EED654D6C2}" type="presParOf" srcId="{333A1088-737F-45CB-B68E-254E46348037}" destId="{2C702D82-9B77-49B7-9568-BB8EB47C3372}" srcOrd="3" destOrd="0" presId="urn:microsoft.com/office/officeart/2005/8/layout/target3"/>
    <dgm:cxn modelId="{CA8E9050-FF5E-4649-8142-91F7BA848353}" type="presParOf" srcId="{333A1088-737F-45CB-B68E-254E46348037}" destId="{A52A0455-90FF-4808-ABD0-F02540D31D5A}" srcOrd="4" destOrd="0" presId="urn:microsoft.com/office/officeart/2005/8/layout/target3"/>
    <dgm:cxn modelId="{3ED191C0-F545-4CA4-8EDF-0E7FD37FAED7}" type="presParOf" srcId="{333A1088-737F-45CB-B68E-254E46348037}" destId="{6140AFEC-043D-4C43-A2F9-D0F5331DF3A3}" srcOrd="5" destOrd="0" presId="urn:microsoft.com/office/officeart/2005/8/layout/target3"/>
    <dgm:cxn modelId="{7588F13D-5541-409A-8B10-13D08E78B19E}" type="presParOf" srcId="{333A1088-737F-45CB-B68E-254E46348037}" destId="{9358AC05-5D7D-4327-9F80-1AD486AEA664}" srcOrd="6" destOrd="0" presId="urn:microsoft.com/office/officeart/2005/8/layout/target3"/>
    <dgm:cxn modelId="{04B37312-DB49-4EFB-81DC-6FBCFA901A2D}" type="presParOf" srcId="{333A1088-737F-45CB-B68E-254E46348037}" destId="{313FC574-E1CD-4FB4-B054-0B805CE0447D}" srcOrd="7" destOrd="0" presId="urn:microsoft.com/office/officeart/2005/8/layout/target3"/>
    <dgm:cxn modelId="{1F8122AD-255F-42FB-82E8-29D958C59ABC}" type="presParOf" srcId="{333A1088-737F-45CB-B68E-254E46348037}" destId="{619D679B-A015-4ECF-8348-D1034C574F40}" srcOrd="8" destOrd="0" presId="urn:microsoft.com/office/officeart/2005/8/layout/target3"/>
    <dgm:cxn modelId="{F5955E25-30D3-4AB6-8C12-AE1D4678E987}" type="presParOf" srcId="{333A1088-737F-45CB-B68E-254E46348037}" destId="{322283A8-4A27-4CDA-BAE3-F381106A9174}" srcOrd="9" destOrd="0" presId="urn:microsoft.com/office/officeart/2005/8/layout/target3"/>
    <dgm:cxn modelId="{D5DB0F3D-DBE2-4AE2-8E88-4B6849BEDC71}" type="presParOf" srcId="{333A1088-737F-45CB-B68E-254E46348037}" destId="{FFC9F71D-1B4F-4AD9-A4A6-86ADEFC8AF5C}" srcOrd="10" destOrd="0" presId="urn:microsoft.com/office/officeart/2005/8/layout/target3"/>
    <dgm:cxn modelId="{0188E9F2-AC71-448D-92FF-25AAE9C51BCD}" type="presParOf" srcId="{333A1088-737F-45CB-B68E-254E46348037}" destId="{25B08C86-7E15-44DC-BE7F-FFB55DD49D12}" srcOrd="11" destOrd="0" presId="urn:microsoft.com/office/officeart/2005/8/layout/target3"/>
    <dgm:cxn modelId="{1D8F529B-E22F-4605-AB1E-E15FF67C41B9}" type="presParOf" srcId="{333A1088-737F-45CB-B68E-254E46348037}" destId="{76644BE8-9D7C-4C09-B250-3D10AF48CBB7}" srcOrd="12" destOrd="0" presId="urn:microsoft.com/office/officeart/2005/8/layout/target3"/>
    <dgm:cxn modelId="{C1D518F3-CD86-4EBC-9487-2C36D6EEED03}" type="presParOf" srcId="{333A1088-737F-45CB-B68E-254E46348037}" destId="{EE85B701-7295-41C0-BA7A-34D3756A2AE6}" srcOrd="13" destOrd="0" presId="urn:microsoft.com/office/officeart/2005/8/layout/target3"/>
    <dgm:cxn modelId="{6077B4C5-3FA0-4532-9E51-AC73BD9A1ECF}" type="presParOf" srcId="{333A1088-737F-45CB-B68E-254E46348037}" destId="{8BEBB6EC-1DAA-4CAC-8A25-BC0FCBD5DBD5}" srcOrd="14" destOrd="0" presId="urn:microsoft.com/office/officeart/2005/8/layout/target3"/>
    <dgm:cxn modelId="{EE23EFC3-3731-4210-B1E8-2E96246BA4F2}" type="presParOf" srcId="{333A1088-737F-45CB-B68E-254E46348037}" destId="{CDAFC61C-0423-4B42-A0B6-5AD4A8673C59}" srcOrd="15" destOrd="0" presId="urn:microsoft.com/office/officeart/2005/8/layout/target3"/>
    <dgm:cxn modelId="{1BAD0BD2-B70E-46A1-9F68-661621B14CAB}" type="presParOf" srcId="{333A1088-737F-45CB-B68E-254E46348037}" destId="{6F3496AD-BFB3-4316-A25D-987A8C194B6B}" srcOrd="16" destOrd="0" presId="urn:microsoft.com/office/officeart/2005/8/layout/target3"/>
    <dgm:cxn modelId="{63028045-5A35-4948-9079-F419682246A1}" type="presParOf" srcId="{333A1088-737F-45CB-B68E-254E46348037}" destId="{ADD15C17-EB9D-4A31-B8A8-7BA408E425EB}" srcOrd="17" destOrd="0" presId="urn:microsoft.com/office/officeart/2005/8/layout/target3"/>
    <dgm:cxn modelId="{070C3A35-17EE-4B1E-81F0-2F6133AF13EE}" type="presParOf" srcId="{333A1088-737F-45CB-B68E-254E46348037}" destId="{AED2198E-93D5-4001-81B4-73124B309672}" srcOrd="18" destOrd="0" presId="urn:microsoft.com/office/officeart/2005/8/layout/target3"/>
    <dgm:cxn modelId="{400C0A57-27D8-469E-99DF-AB66E26ECDF0}" type="presParOf" srcId="{333A1088-737F-45CB-B68E-254E46348037}" destId="{2BE915AB-18AA-4053-B92C-3BFC9ED204BB}" srcOrd="19" destOrd="0" presId="urn:microsoft.com/office/officeart/2005/8/layout/target3"/>
    <dgm:cxn modelId="{EDF875C6-12DA-47C4-8ED6-E73F2A1225D1}" type="presParOf" srcId="{333A1088-737F-45CB-B68E-254E46348037}" destId="{6BB5E863-4638-4E1D-BFDE-399D028AC4ED}" srcOrd="20" destOrd="0" presId="urn:microsoft.com/office/officeart/2005/8/layout/target3"/>
    <dgm:cxn modelId="{479EA9F6-CFF3-4733-8203-E64B117A86BC}" type="presParOf" srcId="{333A1088-737F-45CB-B68E-254E46348037}" destId="{5A5FFA88-C948-4069-8E93-59FA12366E83}" srcOrd="21" destOrd="0" presId="urn:microsoft.com/office/officeart/2005/8/layout/target3"/>
    <dgm:cxn modelId="{7ABB5984-DE96-47B2-8BB5-43A8BD331808}" type="presParOf" srcId="{333A1088-737F-45CB-B68E-254E46348037}" destId="{890E4F0B-2866-4A3F-A3C7-2A14B1797930}" srcOrd="22" destOrd="0" presId="urn:microsoft.com/office/officeart/2005/8/layout/target3"/>
    <dgm:cxn modelId="{1D95507C-A304-4A7C-8D46-E5FED4644100}" type="presParOf" srcId="{333A1088-737F-45CB-B68E-254E46348037}" destId="{A1665320-E609-4A4A-911D-3804C5A40BC5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6498543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Olga Sýsová</a:t>
          </a:r>
          <a:endParaRPr lang="cs-CZ" sz="1400" kern="1200" dirty="0"/>
        </a:p>
      </dsp:txBody>
      <dsp:txXfrm>
        <a:off x="1273857" y="318465"/>
        <a:ext cx="6498543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6498543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</a:t>
          </a:r>
          <a:r>
            <a:rPr lang="cs-CZ" sz="1400" kern="1200" baseline="0" dirty="0" smtClean="0"/>
            <a:t> VY_32_INOVACE_17_MATEMATIKA 3. ROČNÍK ZŠ</a:t>
          </a:r>
          <a:endParaRPr lang="cs-CZ" sz="1400" kern="1200" dirty="0"/>
        </a:p>
      </dsp:txBody>
      <dsp:txXfrm>
        <a:off x="1273857" y="636930"/>
        <a:ext cx="6498543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Procvičování písemného sčítání a odčítání</a:t>
          </a:r>
          <a:endParaRPr lang="cs-CZ" sz="2000" kern="1200" dirty="0"/>
        </a:p>
      </dsp:txBody>
      <dsp:txXfrm>
        <a:off x="1273857" y="955392"/>
        <a:ext cx="6498543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6498543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</a:t>
          </a:r>
          <a:endParaRPr lang="cs-CZ" sz="2000" kern="1200" dirty="0"/>
        </a:p>
      </dsp:txBody>
      <dsp:txXfrm>
        <a:off x="1273857" y="1273857"/>
        <a:ext cx="6498543" cy="318465"/>
      </dsp:txXfrm>
    </dsp:sp>
    <dsp:sp modelId="{6F3496AD-BFB3-4316-A25D-987A8C194B6B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DD15C17-EB9D-4A31-B8A8-7BA408E425EB}">
      <dsp:nvSpPr>
        <dsp:cNvPr id="0" name=""/>
        <dsp:cNvSpPr/>
      </dsp:nvSpPr>
      <dsp:spPr>
        <a:xfrm>
          <a:off x="1273857" y="1592322"/>
          <a:ext cx="6498543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CZ.1.07/1.4.00/21.0896</a:t>
          </a:r>
          <a:endParaRPr lang="cs-CZ" sz="1500" kern="1200" dirty="0"/>
        </a:p>
      </dsp:txBody>
      <dsp:txXfrm>
        <a:off x="1273857" y="1592322"/>
        <a:ext cx="6498543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E80342C-18AF-417C-82D7-B99FE8BE823C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993913-6F50-46C1-AEA5-7AA0419A17A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488359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26.7.2013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639980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26.7.2013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293993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26.7.2013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072606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26.7.2013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40345972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26.7.2013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26517247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26.7.2013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13563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26.7.2013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430814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26.7.2013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6626533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26.7.2013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596924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26.7.2013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125794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26.7.2013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594223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26.7.2013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164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21866816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681284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Materiál se zajímavými úlohami z různých oblastí učiva </a:t>
            </a:r>
            <a:r>
              <a:rPr lang="cs-CZ" dirty="0" smtClean="0"/>
              <a:t>                         3</a:t>
            </a:r>
            <a:r>
              <a:rPr lang="cs-CZ" dirty="0" smtClean="0"/>
              <a:t>. ročníku.</a:t>
            </a:r>
          </a:p>
          <a:p>
            <a:r>
              <a:rPr lang="cs-CZ" dirty="0" smtClean="0"/>
              <a:t>Lze zařadit na začátku 2. pololetí</a:t>
            </a:r>
          </a:p>
          <a:p>
            <a:r>
              <a:rPr lang="cs-CZ" dirty="0" smtClean="0"/>
              <a:t>Určeno pro skupinovou práci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/>
              <a:t>Sbírka úloh z matematiky pro 2. a 3. ročník základní školy</a:t>
            </a:r>
          </a:p>
          <a:p>
            <a:pPr marL="0" indent="0">
              <a:buNone/>
            </a:pPr>
            <a:r>
              <a:rPr lang="cs-CZ" dirty="0"/>
              <a:t>Doc. PhDr. Jiří Divíšek, </a:t>
            </a:r>
            <a:r>
              <a:rPr lang="cs-CZ" dirty="0" err="1"/>
              <a:t>Csc.</a:t>
            </a:r>
            <a:r>
              <a:rPr lang="cs-CZ" dirty="0"/>
              <a:t>, PhDr. </a:t>
            </a:r>
            <a:r>
              <a:rPr lang="cs-CZ" dirty="0" err="1"/>
              <a:t>Ĺudovít</a:t>
            </a:r>
            <a:r>
              <a:rPr lang="cs-CZ" dirty="0"/>
              <a:t> </a:t>
            </a:r>
            <a:r>
              <a:rPr lang="cs-CZ" dirty="0" err="1"/>
              <a:t>Bálint</a:t>
            </a:r>
            <a:r>
              <a:rPr lang="cs-CZ" dirty="0"/>
              <a:t>, </a:t>
            </a:r>
            <a:r>
              <a:rPr lang="cs-CZ" dirty="0" err="1"/>
              <a:t>Csc.</a:t>
            </a:r>
            <a:r>
              <a:rPr lang="cs-CZ" dirty="0"/>
              <a:t>, Marie Jarošová</a:t>
            </a:r>
          </a:p>
          <a:p>
            <a:pPr marL="0" indent="0">
              <a:buNone/>
            </a:pPr>
            <a:r>
              <a:rPr lang="cs-CZ" dirty="0"/>
              <a:t>Prometheus, Praha, 1995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6611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úloha a její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Pavel a Milan rozřezali dřevěnou tyč </a:t>
            </a:r>
            <a:r>
              <a:rPr lang="cs-CZ" dirty="0" smtClean="0"/>
              <a:t>                           na </a:t>
            </a:r>
            <a:r>
              <a:rPr lang="cs-CZ" dirty="0" smtClean="0"/>
              <a:t>4 části.</a:t>
            </a:r>
          </a:p>
          <a:p>
            <a:r>
              <a:rPr lang="cs-CZ" dirty="0" smtClean="0"/>
              <a:t>Kolikrát museli řezat?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  </a:t>
            </a:r>
            <a:r>
              <a:rPr lang="cs-CZ" sz="1100" dirty="0" smtClean="0"/>
              <a:t>1.část      2.část      3.část          4.část</a:t>
            </a:r>
          </a:p>
          <a:p>
            <a:endParaRPr lang="cs-CZ" sz="1100" dirty="0"/>
          </a:p>
          <a:p>
            <a:r>
              <a:rPr lang="cs-CZ" sz="1100" dirty="0" smtClean="0"/>
              <a:t>               1.řez       2.řez           3.řez</a:t>
            </a:r>
          </a:p>
          <a:p>
            <a:endParaRPr lang="cs-CZ" sz="1100" dirty="0"/>
          </a:p>
          <a:p>
            <a:r>
              <a:rPr lang="cs-CZ" sz="2000" dirty="0" smtClean="0"/>
              <a:t>Řezali třikrát.</a:t>
            </a:r>
          </a:p>
          <a:p>
            <a:endParaRPr lang="cs-CZ" dirty="0"/>
          </a:p>
        </p:txBody>
      </p:sp>
      <p:pic>
        <p:nvPicPr>
          <p:cNvPr id="1026" name="Picture 2" descr="C:\Users\08G8\AppData\Local\Microsoft\Windows\Temporary Internet Files\Content.IE5\J3S0PTLQ\MC90043225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436917"/>
            <a:ext cx="1244600" cy="1860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 rot="5400000">
            <a:off x="5832140" y="1376772"/>
            <a:ext cx="648072" cy="27363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>
            <a:off x="5292080" y="2204864"/>
            <a:ext cx="0" cy="123205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5868144" y="2204864"/>
            <a:ext cx="0" cy="123205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6588224" y="2204864"/>
            <a:ext cx="0" cy="10081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4294884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</a:t>
            </a:r>
            <a:r>
              <a:rPr lang="cs-CZ" dirty="0"/>
              <a:t>úloha a její řešení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Hynek a Petr chtějí rozřezat čtvercovou desku na 4 stejné části.</a:t>
            </a:r>
          </a:p>
          <a:p>
            <a:r>
              <a:rPr lang="cs-CZ" dirty="0" smtClean="0"/>
              <a:t>Kolikrát musí řezat?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        1.řez</a:t>
            </a:r>
          </a:p>
          <a:p>
            <a:r>
              <a:rPr lang="cs-CZ" sz="1400" dirty="0" smtClean="0"/>
              <a:t>1.část              2. část</a:t>
            </a:r>
          </a:p>
          <a:p>
            <a:endParaRPr lang="cs-CZ" sz="1400" dirty="0"/>
          </a:p>
          <a:p>
            <a:endParaRPr lang="cs-CZ" sz="1400" dirty="0" smtClean="0"/>
          </a:p>
          <a:p>
            <a:r>
              <a:rPr lang="cs-CZ" sz="1400" dirty="0" smtClean="0"/>
              <a:t>                                   </a:t>
            </a:r>
            <a:r>
              <a:rPr lang="cs-CZ" dirty="0" smtClean="0"/>
              <a:t>2.řez</a:t>
            </a:r>
            <a:endParaRPr lang="cs-CZ" dirty="0"/>
          </a:p>
          <a:p>
            <a:endParaRPr lang="cs-CZ" sz="1400" dirty="0" smtClean="0"/>
          </a:p>
          <a:p>
            <a:r>
              <a:rPr lang="cs-CZ" sz="1400" dirty="0" smtClean="0"/>
              <a:t>3.část               4.část</a:t>
            </a:r>
          </a:p>
          <a:p>
            <a:endParaRPr lang="cs-CZ" sz="1400" dirty="0"/>
          </a:p>
          <a:p>
            <a:r>
              <a:rPr lang="cs-CZ" dirty="0" smtClean="0"/>
              <a:t>Stačí 2 řezy.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076056" y="2492896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>
            <a:off x="5533256" y="2276872"/>
            <a:ext cx="0" cy="14401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4788024" y="2950096"/>
            <a:ext cx="14401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91427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</a:t>
            </a:r>
            <a:r>
              <a:rPr lang="cs-CZ" dirty="0"/>
              <a:t>úloha a její řešení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Jaký tvar umístíte </a:t>
            </a:r>
            <a:r>
              <a:rPr lang="cs-CZ" dirty="0" smtClean="0"/>
              <a:t>                na </a:t>
            </a:r>
            <a:r>
              <a:rPr lang="cs-CZ" dirty="0" smtClean="0"/>
              <a:t>správná místa, aby se neporušilo uspořádání?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520827992"/>
              </p:ext>
            </p:extLst>
          </p:nvPr>
        </p:nvGraphicFramePr>
        <p:xfrm>
          <a:off x="5364088" y="2728110"/>
          <a:ext cx="2232249" cy="21242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44083"/>
                <a:gridCol w="744083"/>
                <a:gridCol w="744083"/>
              </a:tblGrid>
              <a:tr h="708078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*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X</a:t>
                      </a:r>
                      <a:endParaRPr lang="cs-CZ" dirty="0"/>
                    </a:p>
                  </a:txBody>
                  <a:tcPr/>
                </a:tc>
              </a:tr>
              <a:tr h="708078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*</a:t>
                      </a:r>
                      <a:endParaRPr lang="cs-CZ" dirty="0"/>
                    </a:p>
                  </a:txBody>
                  <a:tcPr/>
                </a:tc>
              </a:tr>
              <a:tr h="708078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*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5" name="Tabulka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16876453"/>
              </p:ext>
            </p:extLst>
          </p:nvPr>
        </p:nvGraphicFramePr>
        <p:xfrm>
          <a:off x="1187623" y="3645024"/>
          <a:ext cx="2399928" cy="1920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99976"/>
                <a:gridCol w="799976"/>
                <a:gridCol w="799976"/>
              </a:tblGrid>
              <a:tr h="600066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*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x</a:t>
                      </a:r>
                      <a:endParaRPr lang="cs-CZ" dirty="0"/>
                    </a:p>
                  </a:txBody>
                  <a:tcPr/>
                </a:tc>
              </a:tr>
              <a:tr h="600066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*</a:t>
                      </a:r>
                      <a:endParaRPr lang="cs-CZ" dirty="0"/>
                    </a:p>
                  </a:txBody>
                  <a:tcPr/>
                </a:tc>
              </a:tr>
              <a:tr h="600066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3291415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 </a:t>
            </a:r>
            <a:r>
              <a:rPr lang="cs-CZ" dirty="0"/>
              <a:t>úloha a její řešení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Sestra je o čtyři roky starší než bratr. O kolik let bude starší </a:t>
            </a:r>
            <a:r>
              <a:rPr lang="cs-CZ" dirty="0" smtClean="0"/>
              <a:t>                   než </a:t>
            </a:r>
            <a:r>
              <a:rPr lang="cs-CZ" dirty="0" smtClean="0"/>
              <a:t>bratr za 6 let?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Stále bude starší </a:t>
            </a:r>
            <a:r>
              <a:rPr lang="cs-CZ" dirty="0" smtClean="0">
                <a:solidFill>
                  <a:srgbClr val="FF0000"/>
                </a:solidFill>
              </a:rPr>
              <a:t>                  o </a:t>
            </a:r>
            <a:r>
              <a:rPr lang="cs-CZ" dirty="0" smtClean="0">
                <a:solidFill>
                  <a:srgbClr val="FF0000"/>
                </a:solidFill>
              </a:rPr>
              <a:t>4 roky!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09707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5. </a:t>
            </a:r>
            <a:r>
              <a:rPr lang="cs-CZ" dirty="0"/>
              <a:t>úloha a její řešení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Mirek je o 4 roky starší než </a:t>
            </a:r>
            <a:r>
              <a:rPr lang="cs-CZ" dirty="0"/>
              <a:t>R</a:t>
            </a:r>
            <a:r>
              <a:rPr lang="cs-CZ" dirty="0" smtClean="0"/>
              <a:t>adim. Zuzka je </a:t>
            </a:r>
            <a:r>
              <a:rPr lang="cs-CZ" dirty="0" smtClean="0"/>
              <a:t>             o </a:t>
            </a:r>
            <a:r>
              <a:rPr lang="cs-CZ" dirty="0" smtClean="0"/>
              <a:t>6 let starší než Mirek.</a:t>
            </a:r>
          </a:p>
          <a:p>
            <a:r>
              <a:rPr lang="cs-CZ" dirty="0" smtClean="0"/>
              <a:t>O kolik let je Zuzka starší než </a:t>
            </a:r>
            <a:r>
              <a:rPr lang="cs-CZ" dirty="0"/>
              <a:t>R</a:t>
            </a:r>
            <a:r>
              <a:rPr lang="cs-CZ" dirty="0" smtClean="0"/>
              <a:t>adim?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M= R + 4</a:t>
            </a:r>
          </a:p>
          <a:p>
            <a:endParaRPr lang="cs-CZ" dirty="0" smtClean="0"/>
          </a:p>
          <a:p>
            <a:r>
              <a:rPr lang="cs-CZ" dirty="0" smtClean="0"/>
              <a:t>Z = M + 6</a:t>
            </a:r>
          </a:p>
          <a:p>
            <a:pPr marL="0" indent="0">
              <a:buNone/>
            </a:pPr>
            <a:r>
              <a:rPr lang="cs-CZ" dirty="0" smtClean="0"/>
              <a:t>-----------------------------</a:t>
            </a:r>
            <a:endParaRPr lang="cs-CZ" dirty="0"/>
          </a:p>
          <a:p>
            <a:r>
              <a:rPr lang="cs-CZ" dirty="0" smtClean="0"/>
              <a:t>Z = R + 4 + 6 = R + </a:t>
            </a:r>
            <a:r>
              <a:rPr lang="cs-CZ" dirty="0" smtClean="0">
                <a:solidFill>
                  <a:srgbClr val="FF0000"/>
                </a:solidFill>
              </a:rPr>
              <a:t>10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Zuzka je o 10 let starší než Radim.</a:t>
            </a:r>
            <a:endParaRPr lang="cs-CZ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4788024" y="1988840"/>
            <a:ext cx="432048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867255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6. </a:t>
            </a:r>
            <a:r>
              <a:rPr lang="cs-CZ" dirty="0"/>
              <a:t>úloha a její řešení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Jitka má v tašce </a:t>
            </a:r>
            <a:r>
              <a:rPr lang="cs-CZ" dirty="0" smtClean="0"/>
              <a:t>                    2 </a:t>
            </a:r>
            <a:r>
              <a:rPr lang="cs-CZ" dirty="0" smtClean="0"/>
              <a:t>sešity </a:t>
            </a:r>
            <a:r>
              <a:rPr lang="cs-CZ" dirty="0" smtClean="0"/>
              <a:t>linkované                   </a:t>
            </a:r>
            <a:r>
              <a:rPr lang="cs-CZ" dirty="0" smtClean="0"/>
              <a:t>a 2 sešity čtverečkované.</a:t>
            </a:r>
          </a:p>
          <a:p>
            <a:r>
              <a:rPr lang="cs-CZ" dirty="0" smtClean="0"/>
              <a:t>Kolik sešitů nejméně musí vytáhnout, aby měla 2 stejné?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Musí vytáhnout nejméně dva sešity.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106000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7.</a:t>
            </a:r>
            <a:r>
              <a:rPr lang="cs-CZ" dirty="0"/>
              <a:t> úloha a její řešení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Jirka je vyšší než Petr a Ivan je menší než Petr.</a:t>
            </a:r>
          </a:p>
          <a:p>
            <a:r>
              <a:rPr lang="cs-CZ" dirty="0" smtClean="0"/>
              <a:t>Kdo je vyšší- Ivan nebo Jirka?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J…Jirka</a:t>
            </a:r>
          </a:p>
          <a:p>
            <a:pPr marL="0" indent="0">
              <a:buNone/>
            </a:pPr>
            <a:r>
              <a:rPr lang="cs-CZ" dirty="0" smtClean="0"/>
              <a:t>   P…Petr</a:t>
            </a:r>
          </a:p>
          <a:p>
            <a:pPr marL="0" indent="0">
              <a:buNone/>
            </a:pPr>
            <a:r>
              <a:rPr lang="cs-CZ" dirty="0" smtClean="0"/>
              <a:t>   I…Ivan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J › P</a:t>
            </a:r>
          </a:p>
          <a:p>
            <a:pPr marL="0" indent="0">
              <a:buNone/>
            </a:pPr>
            <a:r>
              <a:rPr lang="cs-CZ" dirty="0" smtClean="0"/>
              <a:t>   I ‹ P    tedy   </a:t>
            </a:r>
            <a:r>
              <a:rPr lang="cs-CZ" dirty="0" smtClean="0">
                <a:solidFill>
                  <a:srgbClr val="FF0000"/>
                </a:solidFill>
              </a:rPr>
              <a:t>P › I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J › P › I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Jirka je vyšší než Ivan.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7147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8. </a:t>
            </a:r>
            <a:r>
              <a:rPr lang="cs-CZ" dirty="0"/>
              <a:t>úloha a její řešení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Martin a Karel bydlí </a:t>
            </a:r>
            <a:r>
              <a:rPr lang="cs-CZ" dirty="0" smtClean="0"/>
              <a:t>              v </a:t>
            </a:r>
            <a:r>
              <a:rPr lang="cs-CZ" dirty="0" smtClean="0"/>
              <a:t>různých vesnicích, ale u stejné řeky. Když šel Martin na návštěvu ke Karlovi, musel přejít dvakrát přes řeku </a:t>
            </a:r>
            <a:r>
              <a:rPr lang="cs-CZ" dirty="0" smtClean="0"/>
              <a:t>                 na </a:t>
            </a:r>
            <a:r>
              <a:rPr lang="cs-CZ" dirty="0" smtClean="0"/>
              <a:t>dvou různých místech.</a:t>
            </a:r>
          </a:p>
          <a:p>
            <a:r>
              <a:rPr lang="cs-CZ" dirty="0" smtClean="0"/>
              <a:t>Bydlí Martin i Karel na témže břehu řeky?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cs-CZ" dirty="0"/>
              <a:t>v</a:t>
            </a:r>
            <a:r>
              <a:rPr lang="cs-CZ" dirty="0" smtClean="0"/>
              <a:t>esnice M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vesnice K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Bydlí na témže břehu řeky.</a:t>
            </a:r>
            <a:endParaRPr lang="cs-CZ" dirty="0">
              <a:solidFill>
                <a:srgbClr val="FF0000"/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513591146"/>
              </p:ext>
            </p:extLst>
          </p:nvPr>
        </p:nvGraphicFramePr>
        <p:xfrm>
          <a:off x="6516216" y="1397000"/>
          <a:ext cx="648072" cy="3832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48072"/>
              </a:tblGrid>
              <a:tr h="38322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6372200" y="2276872"/>
            <a:ext cx="1152128" cy="8640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H="1">
            <a:off x="6372200" y="3284984"/>
            <a:ext cx="1152128" cy="13681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3063362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9. </a:t>
            </a:r>
            <a:r>
              <a:rPr lang="cs-CZ" dirty="0"/>
              <a:t>úloha a její řešení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Poštovní schránku </a:t>
            </a:r>
            <a:r>
              <a:rPr lang="cs-CZ" dirty="0" smtClean="0"/>
              <a:t>                    na </a:t>
            </a:r>
            <a:r>
              <a:rPr lang="cs-CZ" dirty="0" smtClean="0"/>
              <a:t>hlavní poště vybírají pravidelně 5krát denně. Poprvé ji </a:t>
            </a:r>
            <a:r>
              <a:rPr lang="cs-CZ" smtClean="0"/>
              <a:t>vybírají </a:t>
            </a:r>
            <a:r>
              <a:rPr lang="cs-CZ" smtClean="0"/>
              <a:t>                               v </a:t>
            </a:r>
            <a:r>
              <a:rPr lang="cs-CZ" dirty="0" smtClean="0"/>
              <a:t>7 hodin, </a:t>
            </a:r>
            <a:r>
              <a:rPr lang="cs-CZ" smtClean="0"/>
              <a:t>naposledy </a:t>
            </a:r>
            <a:r>
              <a:rPr lang="cs-CZ" smtClean="0"/>
              <a:t>            v </a:t>
            </a:r>
            <a:r>
              <a:rPr lang="cs-CZ" dirty="0" smtClean="0"/>
              <a:t>19 hodin.</a:t>
            </a:r>
          </a:p>
          <a:p>
            <a:r>
              <a:rPr lang="cs-CZ" dirty="0" smtClean="0"/>
              <a:t>Určete hodiny, kdy vybírají schránku během dne.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1. výběr … v 7 hodin</a:t>
            </a:r>
          </a:p>
          <a:p>
            <a:r>
              <a:rPr lang="cs-CZ" dirty="0" smtClean="0"/>
              <a:t>5. výběr … v 19 hodin</a:t>
            </a:r>
          </a:p>
          <a:p>
            <a:endParaRPr lang="cs-CZ" dirty="0"/>
          </a:p>
          <a:p>
            <a:r>
              <a:rPr lang="cs-CZ" dirty="0" smtClean="0"/>
              <a:t>Mezitím 19 – 7 = 12 hodin a 4 intervaly, tedy 12 : 4 = 3 hodiny</a:t>
            </a:r>
          </a:p>
          <a:p>
            <a:endParaRPr lang="cs-CZ" dirty="0"/>
          </a:p>
          <a:p>
            <a:r>
              <a:rPr lang="cs-CZ" dirty="0" smtClean="0"/>
              <a:t>Výběry: </a:t>
            </a:r>
            <a:r>
              <a:rPr lang="cs-CZ" dirty="0" smtClean="0">
                <a:solidFill>
                  <a:srgbClr val="FF0000"/>
                </a:solidFill>
              </a:rPr>
              <a:t>7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7 + 3 =</a:t>
            </a:r>
            <a:r>
              <a:rPr lang="cs-CZ" dirty="0" smtClean="0">
                <a:solidFill>
                  <a:srgbClr val="FF0000"/>
                </a:solidFill>
              </a:rPr>
              <a:t>10</a:t>
            </a:r>
          </a:p>
          <a:p>
            <a:pPr marL="0" indent="0">
              <a:buNone/>
            </a:pPr>
            <a:r>
              <a:rPr lang="cs-CZ" dirty="0" smtClean="0"/>
              <a:t>   10 + 3 = </a:t>
            </a:r>
            <a:r>
              <a:rPr lang="cs-CZ" dirty="0" smtClean="0">
                <a:solidFill>
                  <a:srgbClr val="FF0000"/>
                </a:solidFill>
              </a:rPr>
              <a:t>13</a:t>
            </a:r>
          </a:p>
          <a:p>
            <a:pPr marL="0" indent="0">
              <a:buNone/>
            </a:pPr>
            <a:r>
              <a:rPr lang="cs-CZ" dirty="0" smtClean="0"/>
              <a:t>   13 + 3 = </a:t>
            </a:r>
            <a:r>
              <a:rPr lang="cs-CZ" dirty="0" smtClean="0">
                <a:solidFill>
                  <a:srgbClr val="FF0000"/>
                </a:solidFill>
              </a:rPr>
              <a:t>16</a:t>
            </a:r>
          </a:p>
          <a:p>
            <a:pPr marL="0" indent="0">
              <a:buNone/>
            </a:pPr>
            <a:r>
              <a:rPr lang="cs-CZ" dirty="0" smtClean="0"/>
              <a:t>                  </a:t>
            </a:r>
            <a:r>
              <a:rPr lang="cs-CZ" dirty="0" smtClean="0">
                <a:solidFill>
                  <a:srgbClr val="FF0000"/>
                </a:solidFill>
              </a:rPr>
              <a:t>19 hodin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062791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552</Words>
  <Application>Microsoft Office PowerPoint</Application>
  <PresentationFormat>Předvádění na obrazovce (4:3)</PresentationFormat>
  <Paragraphs>137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Snímek 1</vt:lpstr>
      <vt:lpstr>Anotace a citace</vt:lpstr>
      <vt:lpstr>1. úloha a její řešení</vt:lpstr>
      <vt:lpstr>2. úloha a její řešení</vt:lpstr>
      <vt:lpstr>3. úloha a její řešení</vt:lpstr>
      <vt:lpstr>4. úloha a její řešení </vt:lpstr>
      <vt:lpstr>5. úloha a její řešení</vt:lpstr>
      <vt:lpstr>6. úloha a její řešení</vt:lpstr>
      <vt:lpstr>7. úloha a její řešení</vt:lpstr>
      <vt:lpstr>8. úloha a její řešení</vt:lpstr>
      <vt:lpstr>9. úloha a její řešení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08G8</dc:creator>
  <cp:lastModifiedBy>Dum</cp:lastModifiedBy>
  <cp:revision>8</cp:revision>
  <dcterms:created xsi:type="dcterms:W3CDTF">2012-05-12T15:12:25Z</dcterms:created>
  <dcterms:modified xsi:type="dcterms:W3CDTF">2013-07-26T06:10:32Z</dcterms:modified>
</cp:coreProperties>
</file>