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1"/>
  </p:notesMasterIdLst>
  <p:sldIdLst>
    <p:sldId id="258" r:id="rId3"/>
    <p:sldId id="259" r:id="rId4"/>
    <p:sldId id="257" r:id="rId5"/>
    <p:sldId id="261" r:id="rId6"/>
    <p:sldId id="260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VY_32_INOVACE_18_MATEMATIKA 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TEMA</a:t>
          </a:r>
          <a:r>
            <a:rPr lang="cs-CZ" sz="2000" dirty="0" smtClean="0"/>
            <a:t>: Magické čtverce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33AD65-F1F9-4611-9FD3-BC0E53D24807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059DA05-F4DD-4831-B767-18943F5EADF5}" type="presOf" srcId="{D1B46980-6531-4606-95E6-44980827E919}" destId="{6140AFEC-043D-4C43-A2F9-D0F5331DF3A3}" srcOrd="0" destOrd="0" presId="urn:microsoft.com/office/officeart/2005/8/layout/target3"/>
    <dgm:cxn modelId="{42757A86-56CB-4F8A-9C35-0611E02F8EAB}" type="presOf" srcId="{D1B46980-6531-4606-95E6-44980827E919}" destId="{2BE915AB-18AA-4053-B92C-3BFC9ED204BB}" srcOrd="1" destOrd="0" presId="urn:microsoft.com/office/officeart/2005/8/layout/target3"/>
    <dgm:cxn modelId="{A63211B0-04C8-4011-8779-68BDCD0145C2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C9AE26FF-A12B-4C5E-97F4-B433FF11E3FE}" type="presOf" srcId="{A528AE99-982B-4758-9459-AE018AD6ED33}" destId="{ADD15C17-EB9D-4A31-B8A8-7BA408E425EB}" srcOrd="0" destOrd="0" presId="urn:microsoft.com/office/officeart/2005/8/layout/target3"/>
    <dgm:cxn modelId="{C925AB7B-6A15-406D-B8EE-8F8E99767B65}" type="presOf" srcId="{B651F6E3-6281-48DB-9319-2AEAFDAE7572}" destId="{619D679B-A015-4ECF-8348-D1034C574F40}" srcOrd="0" destOrd="0" presId="urn:microsoft.com/office/officeart/2005/8/layout/target3"/>
    <dgm:cxn modelId="{B670D0B7-07FF-4016-BC29-E8F95CDBECE5}" type="presOf" srcId="{4C35D32F-0EAB-4CD7-82EE-45574DC2A586}" destId="{890E4F0B-2866-4A3F-A3C7-2A14B1797930}" srcOrd="1" destOrd="0" presId="urn:microsoft.com/office/officeart/2005/8/layout/target3"/>
    <dgm:cxn modelId="{B2F47DB1-7B95-4B22-B169-F00540D607F5}" type="presOf" srcId="{B651F6E3-6281-48DB-9319-2AEAFDAE7572}" destId="{6BB5E863-4638-4E1D-BFDE-399D028AC4ED}" srcOrd="1" destOrd="0" presId="urn:microsoft.com/office/officeart/2005/8/layout/target3"/>
    <dgm:cxn modelId="{A413C33F-9459-4E5D-9820-E9FA95E956BA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4756C4F-6256-4716-9625-B50909C9ACD8}" type="presOf" srcId="{D1D4F407-5343-4D3F-B5B9-D407B03CAEB4}" destId="{AED2198E-93D5-4001-81B4-73124B309672}" srcOrd="1" destOrd="0" presId="urn:microsoft.com/office/officeart/2005/8/layout/target3"/>
    <dgm:cxn modelId="{630669C8-CB97-4CD1-A96C-F0D0863990A4}" type="presOf" srcId="{A528AE99-982B-4758-9459-AE018AD6ED33}" destId="{A1665320-E609-4A4A-911D-3804C5A40BC5}" srcOrd="1" destOrd="0" presId="urn:microsoft.com/office/officeart/2005/8/layout/target3"/>
    <dgm:cxn modelId="{8B45EE0E-7466-4809-ACEE-7AE6CC8B5000}" type="presOf" srcId="{D8197B8C-B260-4A16-BDF4-0947B075E274}" destId="{5A5FFA88-C948-4069-8E93-59FA12366E83}" srcOrd="1" destOrd="0" presId="urn:microsoft.com/office/officeart/2005/8/layout/target3"/>
    <dgm:cxn modelId="{C47B9677-E347-4C34-8095-194CB4D22DAA}" type="presOf" srcId="{D8197B8C-B260-4A16-BDF4-0947B075E274}" destId="{25B08C86-7E15-44DC-BE7F-FFB55DD49D12}" srcOrd="0" destOrd="0" presId="urn:microsoft.com/office/officeart/2005/8/layout/target3"/>
    <dgm:cxn modelId="{DD02EEDF-8394-407E-A999-D8A575F3E43D}" type="presParOf" srcId="{333A1088-737F-45CB-B68E-254E46348037}" destId="{F5ABB229-8D3B-4694-996A-96F23CF14429}" srcOrd="0" destOrd="0" presId="urn:microsoft.com/office/officeart/2005/8/layout/target3"/>
    <dgm:cxn modelId="{007B14F4-9884-49A3-A7D5-FF10585799CC}" type="presParOf" srcId="{333A1088-737F-45CB-B68E-254E46348037}" destId="{F41139FD-01EE-4571-8B17-4FB00FC51163}" srcOrd="1" destOrd="0" presId="urn:microsoft.com/office/officeart/2005/8/layout/target3"/>
    <dgm:cxn modelId="{AAD00744-1A3A-4BE6-B12E-A6CF0A78582D}" type="presParOf" srcId="{333A1088-737F-45CB-B68E-254E46348037}" destId="{D005CE8C-CC26-4C3E-AC11-E15060ECD759}" srcOrd="2" destOrd="0" presId="urn:microsoft.com/office/officeart/2005/8/layout/target3"/>
    <dgm:cxn modelId="{AD4CA1DA-DFB4-467B-8B86-341384453189}" type="presParOf" srcId="{333A1088-737F-45CB-B68E-254E46348037}" destId="{2C702D82-9B77-49B7-9568-BB8EB47C3372}" srcOrd="3" destOrd="0" presId="urn:microsoft.com/office/officeart/2005/8/layout/target3"/>
    <dgm:cxn modelId="{04936CEE-DFB0-4ABD-BC9C-C25ADED7810E}" type="presParOf" srcId="{333A1088-737F-45CB-B68E-254E46348037}" destId="{A52A0455-90FF-4808-ABD0-F02540D31D5A}" srcOrd="4" destOrd="0" presId="urn:microsoft.com/office/officeart/2005/8/layout/target3"/>
    <dgm:cxn modelId="{79FBF6D7-F823-441B-890A-729C502AE1E6}" type="presParOf" srcId="{333A1088-737F-45CB-B68E-254E46348037}" destId="{6140AFEC-043D-4C43-A2F9-D0F5331DF3A3}" srcOrd="5" destOrd="0" presId="urn:microsoft.com/office/officeart/2005/8/layout/target3"/>
    <dgm:cxn modelId="{E504BD16-631D-4AA3-B93E-776E7E7A1BD6}" type="presParOf" srcId="{333A1088-737F-45CB-B68E-254E46348037}" destId="{9358AC05-5D7D-4327-9F80-1AD486AEA664}" srcOrd="6" destOrd="0" presId="urn:microsoft.com/office/officeart/2005/8/layout/target3"/>
    <dgm:cxn modelId="{BA875558-5D56-439C-A84F-7F74D524BA91}" type="presParOf" srcId="{333A1088-737F-45CB-B68E-254E46348037}" destId="{313FC574-E1CD-4FB4-B054-0B805CE0447D}" srcOrd="7" destOrd="0" presId="urn:microsoft.com/office/officeart/2005/8/layout/target3"/>
    <dgm:cxn modelId="{EEEBE5B8-3DC0-4457-ABA9-C860F4741EB6}" type="presParOf" srcId="{333A1088-737F-45CB-B68E-254E46348037}" destId="{619D679B-A015-4ECF-8348-D1034C574F40}" srcOrd="8" destOrd="0" presId="urn:microsoft.com/office/officeart/2005/8/layout/target3"/>
    <dgm:cxn modelId="{C498B4FD-B3FA-42CA-8FF6-8A9BC6E1A656}" type="presParOf" srcId="{333A1088-737F-45CB-B68E-254E46348037}" destId="{322283A8-4A27-4CDA-BAE3-F381106A9174}" srcOrd="9" destOrd="0" presId="urn:microsoft.com/office/officeart/2005/8/layout/target3"/>
    <dgm:cxn modelId="{7A77E427-8538-4D4B-9B55-B34CFE69F383}" type="presParOf" srcId="{333A1088-737F-45CB-B68E-254E46348037}" destId="{FFC9F71D-1B4F-4AD9-A4A6-86ADEFC8AF5C}" srcOrd="10" destOrd="0" presId="urn:microsoft.com/office/officeart/2005/8/layout/target3"/>
    <dgm:cxn modelId="{695E0252-8741-4E85-BA84-1650C2DD83D0}" type="presParOf" srcId="{333A1088-737F-45CB-B68E-254E46348037}" destId="{25B08C86-7E15-44DC-BE7F-FFB55DD49D12}" srcOrd="11" destOrd="0" presId="urn:microsoft.com/office/officeart/2005/8/layout/target3"/>
    <dgm:cxn modelId="{8D5EC2FB-3E44-47F2-B9A6-BEBEB79C5220}" type="presParOf" srcId="{333A1088-737F-45CB-B68E-254E46348037}" destId="{76644BE8-9D7C-4C09-B250-3D10AF48CBB7}" srcOrd="12" destOrd="0" presId="urn:microsoft.com/office/officeart/2005/8/layout/target3"/>
    <dgm:cxn modelId="{4550BAB9-FFD8-4B88-A2A6-D2B8A2E78970}" type="presParOf" srcId="{333A1088-737F-45CB-B68E-254E46348037}" destId="{EE85B701-7295-41C0-BA7A-34D3756A2AE6}" srcOrd="13" destOrd="0" presId="urn:microsoft.com/office/officeart/2005/8/layout/target3"/>
    <dgm:cxn modelId="{86AE7C17-17A0-4DB6-B090-E1385737DC2F}" type="presParOf" srcId="{333A1088-737F-45CB-B68E-254E46348037}" destId="{8BEBB6EC-1DAA-4CAC-8A25-BC0FCBD5DBD5}" srcOrd="14" destOrd="0" presId="urn:microsoft.com/office/officeart/2005/8/layout/target3"/>
    <dgm:cxn modelId="{F78E5D64-4C6E-499A-B3FE-8B60D2B3F241}" type="presParOf" srcId="{333A1088-737F-45CB-B68E-254E46348037}" destId="{CDAFC61C-0423-4B42-A0B6-5AD4A8673C59}" srcOrd="15" destOrd="0" presId="urn:microsoft.com/office/officeart/2005/8/layout/target3"/>
    <dgm:cxn modelId="{1AACE848-735B-4F2E-A2DC-742F8556D9A6}" type="presParOf" srcId="{333A1088-737F-45CB-B68E-254E46348037}" destId="{6F3496AD-BFB3-4316-A25D-987A8C194B6B}" srcOrd="16" destOrd="0" presId="urn:microsoft.com/office/officeart/2005/8/layout/target3"/>
    <dgm:cxn modelId="{EEEF9EEB-C8EC-40FE-B53B-742021D13C2F}" type="presParOf" srcId="{333A1088-737F-45CB-B68E-254E46348037}" destId="{ADD15C17-EB9D-4A31-B8A8-7BA408E425EB}" srcOrd="17" destOrd="0" presId="urn:microsoft.com/office/officeart/2005/8/layout/target3"/>
    <dgm:cxn modelId="{6F99DAED-D14C-4DDD-873F-528C5CC0FA23}" type="presParOf" srcId="{333A1088-737F-45CB-B68E-254E46348037}" destId="{AED2198E-93D5-4001-81B4-73124B309672}" srcOrd="18" destOrd="0" presId="urn:microsoft.com/office/officeart/2005/8/layout/target3"/>
    <dgm:cxn modelId="{4B29F51D-3C08-4C01-9072-17F2128322A1}" type="presParOf" srcId="{333A1088-737F-45CB-B68E-254E46348037}" destId="{2BE915AB-18AA-4053-B92C-3BFC9ED204BB}" srcOrd="19" destOrd="0" presId="urn:microsoft.com/office/officeart/2005/8/layout/target3"/>
    <dgm:cxn modelId="{D8BDAA92-4889-48CE-82CF-0B3343AD3EFA}" type="presParOf" srcId="{333A1088-737F-45CB-B68E-254E46348037}" destId="{6BB5E863-4638-4E1D-BFDE-399D028AC4ED}" srcOrd="20" destOrd="0" presId="urn:microsoft.com/office/officeart/2005/8/layout/target3"/>
    <dgm:cxn modelId="{FA75E07B-3CCC-4DFC-B931-ADE80C5C4B5D}" type="presParOf" srcId="{333A1088-737F-45CB-B68E-254E46348037}" destId="{5A5FFA88-C948-4069-8E93-59FA12366E83}" srcOrd="21" destOrd="0" presId="urn:microsoft.com/office/officeart/2005/8/layout/target3"/>
    <dgm:cxn modelId="{ACEB67D8-8E83-4BC9-8132-7EA121A673FA}" type="presParOf" srcId="{333A1088-737F-45CB-B68E-254E46348037}" destId="{890E4F0B-2866-4A3F-A3C7-2A14B1797930}" srcOrd="22" destOrd="0" presId="urn:microsoft.com/office/officeart/2005/8/layout/target3"/>
    <dgm:cxn modelId="{C3E5A835-3729-41A2-AE27-D67C26B79544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VY_32_INOVACE_18_MATEMATIKA 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TEMA</a:t>
          </a:r>
          <a:r>
            <a:rPr lang="cs-CZ" sz="2000" kern="1200" dirty="0" smtClean="0"/>
            <a:t>: Magické čtverce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CZ.1.07/1.4.00/21.0896</a:t>
          </a:r>
          <a:endParaRPr lang="cs-CZ" sz="15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5714F1-B27F-447B-A013-2DDBA8D7747A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2FD7F7-9522-4191-8696-2F261C1666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15400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4704613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8433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Materiál k procvičování pamětného sčítání </a:t>
            </a:r>
            <a:r>
              <a:rPr lang="cs-CZ" dirty="0" smtClean="0"/>
              <a:t>                   a </a:t>
            </a:r>
            <a:r>
              <a:rPr lang="cs-CZ" dirty="0" smtClean="0"/>
              <a:t>odčítání </a:t>
            </a:r>
          </a:p>
          <a:p>
            <a:r>
              <a:rPr lang="cs-CZ" dirty="0" smtClean="0"/>
              <a:t>Některé stránky lze vytisknout jako pracovní listy, nebo se mohou promítnout </a:t>
            </a:r>
            <a:r>
              <a:rPr lang="cs-CZ" dirty="0" smtClean="0"/>
              <a:t>               na </a:t>
            </a:r>
            <a:r>
              <a:rPr lang="cs-CZ" dirty="0" smtClean="0"/>
              <a:t>tabuli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dirty="0"/>
              <a:t>Učebnice Matematiky pro 3. ročník, 2. díl</a:t>
            </a:r>
          </a:p>
          <a:p>
            <a:r>
              <a:rPr lang="cs-CZ" dirty="0"/>
              <a:t>Autoři: RNDr. Růžena Blažková, </a:t>
            </a:r>
            <a:r>
              <a:rPr lang="cs-CZ" dirty="0" err="1"/>
              <a:t>Csc.</a:t>
            </a:r>
            <a:r>
              <a:rPr lang="cs-CZ" dirty="0"/>
              <a:t>; RNDr. Milena Vaňurová, </a:t>
            </a:r>
            <a:r>
              <a:rPr lang="cs-CZ" dirty="0" err="1"/>
              <a:t>Csc.</a:t>
            </a:r>
            <a:r>
              <a:rPr lang="cs-CZ" dirty="0"/>
              <a:t>; </a:t>
            </a:r>
            <a:r>
              <a:rPr lang="cs-CZ" dirty="0" smtClean="0"/>
              <a:t>RNDr</a:t>
            </a:r>
            <a:r>
              <a:rPr lang="cs-CZ" dirty="0"/>
              <a:t>. Květoslava Matoušková, </a:t>
            </a:r>
            <a:r>
              <a:rPr lang="cs-CZ" dirty="0" err="1"/>
              <a:t>Csc.</a:t>
            </a:r>
            <a:r>
              <a:rPr lang="cs-CZ" dirty="0"/>
              <a:t>; Hana Staudková</a:t>
            </a:r>
          </a:p>
          <a:p>
            <a:r>
              <a:rPr lang="cs-CZ" dirty="0"/>
              <a:t>Vydáno v nakladatelství </a:t>
            </a:r>
            <a:r>
              <a:rPr lang="cs-CZ" dirty="0" smtClean="0"/>
              <a:t>Alter                 </a:t>
            </a:r>
            <a:r>
              <a:rPr lang="cs-CZ" dirty="0"/>
              <a:t>v roce </a:t>
            </a:r>
            <a:r>
              <a:rPr lang="cs-CZ" dirty="0" smtClean="0"/>
              <a:t>2006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1813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124744"/>
            <a:ext cx="6552727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 smtClean="0"/>
          </a:p>
          <a:p>
            <a:r>
              <a:rPr lang="cs-CZ" sz="4000" dirty="0" smtClean="0"/>
              <a:t>Doplň čísla ve čtvercích tak, aby se součty v řadách </a:t>
            </a:r>
            <a:r>
              <a:rPr lang="cs-CZ" sz="4000" dirty="0" smtClean="0"/>
              <a:t>                        i </a:t>
            </a:r>
            <a:r>
              <a:rPr lang="cs-CZ" sz="4000" dirty="0" smtClean="0"/>
              <a:t>ve sloupcích rovnaly číslu zapsanému nad čtvercem: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378646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500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16340545"/>
              </p:ext>
            </p:extLst>
          </p:nvPr>
        </p:nvGraphicFramePr>
        <p:xfrm>
          <a:off x="971600" y="1556792"/>
          <a:ext cx="5112568" cy="3774796"/>
        </p:xfrm>
        <a:graphic>
          <a:graphicData uri="http://schemas.openxmlformats.org/drawingml/2006/table">
            <a:tbl>
              <a:tblPr/>
              <a:tblGrid>
                <a:gridCol w="1700011"/>
                <a:gridCol w="1846376"/>
                <a:gridCol w="1566181"/>
              </a:tblGrid>
              <a:tr h="115909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91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265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88366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600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6074595"/>
              </p:ext>
            </p:extLst>
          </p:nvPr>
        </p:nvGraphicFramePr>
        <p:xfrm>
          <a:off x="1455313" y="1403797"/>
          <a:ext cx="5550795" cy="3593206"/>
        </p:xfrm>
        <a:graphic>
          <a:graphicData uri="http://schemas.openxmlformats.org/drawingml/2006/table">
            <a:tbl>
              <a:tblPr/>
              <a:tblGrid>
                <a:gridCol w="1584101"/>
                <a:gridCol w="1983347"/>
                <a:gridCol w="1983347"/>
              </a:tblGrid>
              <a:tr h="11462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234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234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60769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5225070"/>
              </p:ext>
            </p:extLst>
          </p:nvPr>
        </p:nvGraphicFramePr>
        <p:xfrm>
          <a:off x="457200" y="1600200"/>
          <a:ext cx="5112568" cy="3774796"/>
        </p:xfrm>
        <a:graphic>
          <a:graphicData uri="http://schemas.openxmlformats.org/drawingml/2006/table">
            <a:tbl>
              <a:tblPr/>
              <a:tblGrid>
                <a:gridCol w="1700011"/>
                <a:gridCol w="1846376"/>
                <a:gridCol w="1566181"/>
              </a:tblGrid>
              <a:tr h="1159098">
                <a:tc>
                  <a:txBody>
                    <a:bodyPr/>
                    <a:lstStyle/>
                    <a:p>
                      <a:r>
                        <a:rPr lang="cs-CZ" dirty="0" smtClean="0"/>
                        <a:t>320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91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26524">
                <a:tc>
                  <a:txBody>
                    <a:bodyPr/>
                    <a:lstStyle/>
                    <a:p>
                      <a:r>
                        <a:rPr lang="cs-CZ" dirty="0" smtClean="0"/>
                        <a:t>230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203848" y="620688"/>
            <a:ext cx="11224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700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17019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62755359"/>
              </p:ext>
            </p:extLst>
          </p:nvPr>
        </p:nvGraphicFramePr>
        <p:xfrm>
          <a:off x="457200" y="1600200"/>
          <a:ext cx="5112568" cy="3774796"/>
        </p:xfrm>
        <a:graphic>
          <a:graphicData uri="http://schemas.openxmlformats.org/drawingml/2006/table">
            <a:tbl>
              <a:tblPr/>
              <a:tblGrid>
                <a:gridCol w="1700011"/>
                <a:gridCol w="1846376"/>
                <a:gridCol w="1566181"/>
              </a:tblGrid>
              <a:tr h="1159098">
                <a:tc>
                  <a:txBody>
                    <a:bodyPr/>
                    <a:lstStyle/>
                    <a:p>
                      <a:r>
                        <a:rPr lang="cs-CZ" dirty="0" smtClean="0"/>
                        <a:t>192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89174">
                <a:tc>
                  <a:txBody>
                    <a:bodyPr/>
                    <a:lstStyle/>
                    <a:p>
                      <a:r>
                        <a:rPr lang="cs-CZ" dirty="0" smtClean="0"/>
                        <a:t>407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2652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771800" y="764704"/>
            <a:ext cx="15744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1 000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866355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15973175"/>
              </p:ext>
            </p:extLst>
          </p:nvPr>
        </p:nvGraphicFramePr>
        <p:xfrm>
          <a:off x="515155" y="1493949"/>
          <a:ext cx="2228045" cy="1944710"/>
        </p:xfrm>
        <a:graphic>
          <a:graphicData uri="http://schemas.openxmlformats.org/drawingml/2006/table">
            <a:tbl>
              <a:tblPr/>
              <a:tblGrid>
                <a:gridCol w="721217"/>
                <a:gridCol w="753414"/>
                <a:gridCol w="753414"/>
              </a:tblGrid>
              <a:tr h="59242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220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614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100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340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60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614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180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40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10458780"/>
              </p:ext>
            </p:extLst>
          </p:nvPr>
        </p:nvGraphicFramePr>
        <p:xfrm>
          <a:off x="3966693" y="1519707"/>
          <a:ext cx="2472744" cy="1970469"/>
        </p:xfrm>
        <a:graphic>
          <a:graphicData uri="http://schemas.openxmlformats.org/drawingml/2006/table">
            <a:tbl>
              <a:tblPr/>
              <a:tblGrid>
                <a:gridCol w="772732"/>
                <a:gridCol w="850006"/>
                <a:gridCol w="850006"/>
              </a:tblGrid>
              <a:tr h="57954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300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220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546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60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420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546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240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1446349"/>
              </p:ext>
            </p:extLst>
          </p:nvPr>
        </p:nvGraphicFramePr>
        <p:xfrm>
          <a:off x="489397" y="4134118"/>
          <a:ext cx="2614412" cy="2112137"/>
        </p:xfrm>
        <a:graphic>
          <a:graphicData uri="http://schemas.openxmlformats.org/drawingml/2006/table">
            <a:tbl>
              <a:tblPr/>
              <a:tblGrid>
                <a:gridCol w="888642"/>
                <a:gridCol w="862885"/>
                <a:gridCol w="862885"/>
              </a:tblGrid>
              <a:tr h="605307">
                <a:tc>
                  <a:txBody>
                    <a:bodyPr/>
                    <a:lstStyle/>
                    <a:p>
                      <a:r>
                        <a:rPr lang="cs-CZ" dirty="0" smtClean="0"/>
                        <a:t>320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170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210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3415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150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440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110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3415">
                <a:tc>
                  <a:txBody>
                    <a:bodyPr/>
                    <a:lstStyle/>
                    <a:p>
                      <a:r>
                        <a:rPr lang="cs-CZ" dirty="0" smtClean="0"/>
                        <a:t>230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380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869379647"/>
              </p:ext>
            </p:extLst>
          </p:nvPr>
        </p:nvGraphicFramePr>
        <p:xfrm>
          <a:off x="3940935" y="4121239"/>
          <a:ext cx="2485623" cy="2163652"/>
        </p:xfrm>
        <a:graphic>
          <a:graphicData uri="http://schemas.openxmlformats.org/drawingml/2006/table">
            <a:tbl>
              <a:tblPr/>
              <a:tblGrid>
                <a:gridCol w="862885"/>
                <a:gridCol w="811369"/>
                <a:gridCol w="811369"/>
              </a:tblGrid>
              <a:tr h="643944">
                <a:tc>
                  <a:txBody>
                    <a:bodyPr/>
                    <a:lstStyle/>
                    <a:p>
                      <a:r>
                        <a:rPr lang="cs-CZ" dirty="0" smtClean="0"/>
                        <a:t>192</a:t>
                      </a:r>
                      <a:endParaRPr lang="cs-CZ" dirty="0"/>
                    </a:p>
                  </a:txBody>
                  <a:tcPr>
                    <a:lnL w="12700" cmpd="sng">
                      <a:solidFill>
                        <a:schemeClr val="tx1"/>
                      </a:solidFill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chemeClr val="tx1"/>
                      </a:solidFill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538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270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chemeClr val="tx1"/>
                      </a:solidFill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9854">
                <a:tc>
                  <a:txBody>
                    <a:bodyPr/>
                    <a:lstStyle/>
                    <a:p>
                      <a:r>
                        <a:rPr lang="cs-CZ" dirty="0" smtClean="0"/>
                        <a:t>407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136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457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985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401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solidFill>
                        <a:schemeClr val="tx1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00B0F0"/>
                          </a:solidFill>
                        </a:rPr>
                        <a:t>273</a:t>
                      </a:r>
                      <a:endParaRPr lang="cs-CZ" dirty="0">
                        <a:solidFill>
                          <a:srgbClr val="00B0F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53681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181</Words>
  <Application>Microsoft Office PowerPoint</Application>
  <PresentationFormat>Předvádění na obrazovce (4:3)</PresentationFormat>
  <Paragraphs>72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Arkýř</vt:lpstr>
      <vt:lpstr>1_Arkýř</vt:lpstr>
      <vt:lpstr>Snímek 1</vt:lpstr>
      <vt:lpstr>Anotace a citace</vt:lpstr>
      <vt:lpstr>Snímek 3</vt:lpstr>
      <vt:lpstr>500</vt:lpstr>
      <vt:lpstr>600</vt:lpstr>
      <vt:lpstr>Snímek 6</vt:lpstr>
      <vt:lpstr>Snímek 7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6</cp:revision>
  <dcterms:created xsi:type="dcterms:W3CDTF">2012-05-07T15:11:12Z</dcterms:created>
  <dcterms:modified xsi:type="dcterms:W3CDTF">2013-07-26T06:11:33Z</dcterms:modified>
</cp:coreProperties>
</file>