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1"/>
  </p:notesMasterIdLst>
  <p:sldIdLst>
    <p:sldId id="263" r:id="rId3"/>
    <p:sldId id="256" r:id="rId4"/>
    <p:sldId id="257" r:id="rId5"/>
    <p:sldId id="258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baseline="0" dirty="0" smtClean="0"/>
            <a:t>VY_32_INOVACE_03_ČJ_SPISOVATELÉ </a:t>
          </a:r>
          <a:r>
            <a:rPr lang="cs-CZ" sz="2000" baseline="0" dirty="0" smtClean="0"/>
            <a:t>A ILUSTRÁTOŘI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Halže,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CZ.1.07/1.4.00/21.3551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Světlana Havránková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/>
            <a:t>Jiří žáček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2558" custLinFactNeighborY="1213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2095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10741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Ang="0" custFlipVert="0" custScaleX="100000" custScaleY="54132" custLinFactNeighborY="-2879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Ang="0" custScaleY="73186" custLinFactNeighborY="-7907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904000D-8CC7-4748-BE7F-9373F5CE79A7}" type="presOf" srcId="{4C35D32F-0EAB-4CD7-82EE-45574DC2A586}" destId="{8BEBB6EC-1DAA-4CAC-8A25-BC0FCBD5DBD5}" srcOrd="0" destOrd="0" presId="urn:microsoft.com/office/officeart/2005/8/layout/target3"/>
    <dgm:cxn modelId="{A19889C9-D8EA-4504-B92A-ED19CB525F06}" type="presOf" srcId="{D1B46980-6531-4606-95E6-44980827E919}" destId="{2BE915AB-18AA-4053-B92C-3BFC9ED204BB}" srcOrd="1" destOrd="0" presId="urn:microsoft.com/office/officeart/2005/8/layout/target3"/>
    <dgm:cxn modelId="{BA9800B8-6EA0-402D-947E-B75B8B39F68C}" type="presOf" srcId="{D1D4F407-5343-4D3F-B5B9-D407B03CAEB4}" destId="{AED2198E-93D5-4001-81B4-73124B309672}" srcOrd="1" destOrd="0" presId="urn:microsoft.com/office/officeart/2005/8/layout/target3"/>
    <dgm:cxn modelId="{A564F16E-775D-4344-9220-3C2951559D8D}" type="presOf" srcId="{757F3AB3-0718-4624-B441-E567A8F0AB56}" destId="{333A1088-737F-45CB-B68E-254E46348037}" srcOrd="0" destOrd="0" presId="urn:microsoft.com/office/officeart/2005/8/layout/target3"/>
    <dgm:cxn modelId="{2D54282D-284F-4F7A-A748-2C7ADB289AB3}" type="presOf" srcId="{B651F6E3-6281-48DB-9319-2AEAFDAE7572}" destId="{6BB5E863-4638-4E1D-BFDE-399D028AC4ED}" srcOrd="1" destOrd="0" presId="urn:microsoft.com/office/officeart/2005/8/layout/target3"/>
    <dgm:cxn modelId="{62FCB8BD-7CF4-4C64-9D58-CC6019380D5B}" type="presOf" srcId="{4C35D32F-0EAB-4CD7-82EE-45574DC2A586}" destId="{890E4F0B-2866-4A3F-A3C7-2A14B1797930}" srcOrd="1" destOrd="0" presId="urn:microsoft.com/office/officeart/2005/8/layout/target3"/>
    <dgm:cxn modelId="{F3415717-33E7-434D-B8AA-2418EB451D01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4B78254-2414-4FC1-B40F-08D42973F273}" type="presOf" srcId="{B651F6E3-6281-48DB-9319-2AEAFDAE7572}" destId="{619D679B-A015-4ECF-8348-D1034C574F40}" srcOrd="0" destOrd="0" presId="urn:microsoft.com/office/officeart/2005/8/layout/target3"/>
    <dgm:cxn modelId="{264E626B-E3B9-48E5-A10E-CF034F53E4D9}" type="presOf" srcId="{D1B46980-6531-4606-95E6-44980827E919}" destId="{6140AFEC-043D-4C43-A2F9-D0F5331DF3A3}" srcOrd="0" destOrd="0" presId="urn:microsoft.com/office/officeart/2005/8/layout/target3"/>
    <dgm:cxn modelId="{B41FEC84-5563-4BA0-AF14-B2B6DBD5D7EC}" type="presOf" srcId="{D1D4F407-5343-4D3F-B5B9-D407B03CAEB4}" destId="{D005CE8C-CC26-4C3E-AC11-E15060ECD759}" srcOrd="0" destOrd="0" presId="urn:microsoft.com/office/officeart/2005/8/layout/target3"/>
    <dgm:cxn modelId="{DD080F6D-F003-4F92-8F7B-1203D7A56985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D0E2EE7-0B04-4AAC-9721-CE25DA777C26}" type="presParOf" srcId="{333A1088-737F-45CB-B68E-254E46348037}" destId="{F5ABB229-8D3B-4694-996A-96F23CF14429}" srcOrd="0" destOrd="0" presId="urn:microsoft.com/office/officeart/2005/8/layout/target3"/>
    <dgm:cxn modelId="{384E8195-DEB1-491B-A5DD-86643C83A708}" type="presParOf" srcId="{333A1088-737F-45CB-B68E-254E46348037}" destId="{F41139FD-01EE-4571-8B17-4FB00FC51163}" srcOrd="1" destOrd="0" presId="urn:microsoft.com/office/officeart/2005/8/layout/target3"/>
    <dgm:cxn modelId="{6FF00861-7A03-48DD-A67D-E589FC81426E}" type="presParOf" srcId="{333A1088-737F-45CB-B68E-254E46348037}" destId="{D005CE8C-CC26-4C3E-AC11-E15060ECD759}" srcOrd="2" destOrd="0" presId="urn:microsoft.com/office/officeart/2005/8/layout/target3"/>
    <dgm:cxn modelId="{0A604546-92CF-487B-B311-2C03E65690BE}" type="presParOf" srcId="{333A1088-737F-45CB-B68E-254E46348037}" destId="{2C702D82-9B77-49B7-9568-BB8EB47C3372}" srcOrd="3" destOrd="0" presId="urn:microsoft.com/office/officeart/2005/8/layout/target3"/>
    <dgm:cxn modelId="{BF4A90CD-97D0-4929-BC6C-9A46922A5F0E}" type="presParOf" srcId="{333A1088-737F-45CB-B68E-254E46348037}" destId="{A52A0455-90FF-4808-ABD0-F02540D31D5A}" srcOrd="4" destOrd="0" presId="urn:microsoft.com/office/officeart/2005/8/layout/target3"/>
    <dgm:cxn modelId="{551CE685-E754-4BB7-AEDD-8D7E679570D4}" type="presParOf" srcId="{333A1088-737F-45CB-B68E-254E46348037}" destId="{6140AFEC-043D-4C43-A2F9-D0F5331DF3A3}" srcOrd="5" destOrd="0" presId="urn:microsoft.com/office/officeart/2005/8/layout/target3"/>
    <dgm:cxn modelId="{36C3929E-B621-4335-BD13-AEA63E3FAD9B}" type="presParOf" srcId="{333A1088-737F-45CB-B68E-254E46348037}" destId="{9358AC05-5D7D-4327-9F80-1AD486AEA664}" srcOrd="6" destOrd="0" presId="urn:microsoft.com/office/officeart/2005/8/layout/target3"/>
    <dgm:cxn modelId="{38487DD5-3AAE-4D30-9B66-3183497D82C1}" type="presParOf" srcId="{333A1088-737F-45CB-B68E-254E46348037}" destId="{313FC574-E1CD-4FB4-B054-0B805CE0447D}" srcOrd="7" destOrd="0" presId="urn:microsoft.com/office/officeart/2005/8/layout/target3"/>
    <dgm:cxn modelId="{936CA484-2160-48C1-816E-0F3AD962C17C}" type="presParOf" srcId="{333A1088-737F-45CB-B68E-254E46348037}" destId="{619D679B-A015-4ECF-8348-D1034C574F40}" srcOrd="8" destOrd="0" presId="urn:microsoft.com/office/officeart/2005/8/layout/target3"/>
    <dgm:cxn modelId="{FEF3E607-FC8E-401C-A1A1-2A1FBDE5899D}" type="presParOf" srcId="{333A1088-737F-45CB-B68E-254E46348037}" destId="{322283A8-4A27-4CDA-BAE3-F381106A9174}" srcOrd="9" destOrd="0" presId="urn:microsoft.com/office/officeart/2005/8/layout/target3"/>
    <dgm:cxn modelId="{2CAC375C-4275-4499-A31C-2CB682222953}" type="presParOf" srcId="{333A1088-737F-45CB-B68E-254E46348037}" destId="{FFC9F71D-1B4F-4AD9-A4A6-86ADEFC8AF5C}" srcOrd="10" destOrd="0" presId="urn:microsoft.com/office/officeart/2005/8/layout/target3"/>
    <dgm:cxn modelId="{039CB8BA-1185-4B54-B6E1-CC478B5EC763}" type="presParOf" srcId="{333A1088-737F-45CB-B68E-254E46348037}" destId="{25B08C86-7E15-44DC-BE7F-FFB55DD49D12}" srcOrd="11" destOrd="0" presId="urn:microsoft.com/office/officeart/2005/8/layout/target3"/>
    <dgm:cxn modelId="{47E4CD82-6E0B-48E0-B307-EBE2712FC90D}" type="presParOf" srcId="{333A1088-737F-45CB-B68E-254E46348037}" destId="{76644BE8-9D7C-4C09-B250-3D10AF48CBB7}" srcOrd="12" destOrd="0" presId="urn:microsoft.com/office/officeart/2005/8/layout/target3"/>
    <dgm:cxn modelId="{196B6E54-236E-4770-A736-5D35605E00BE}" type="presParOf" srcId="{333A1088-737F-45CB-B68E-254E46348037}" destId="{EE85B701-7295-41C0-BA7A-34D3756A2AE6}" srcOrd="13" destOrd="0" presId="urn:microsoft.com/office/officeart/2005/8/layout/target3"/>
    <dgm:cxn modelId="{7211EB5D-9768-436B-ACBD-1924A779E0DD}" type="presParOf" srcId="{333A1088-737F-45CB-B68E-254E46348037}" destId="{8BEBB6EC-1DAA-4CAC-8A25-BC0FCBD5DBD5}" srcOrd="14" destOrd="0" presId="urn:microsoft.com/office/officeart/2005/8/layout/target3"/>
    <dgm:cxn modelId="{1C8A62CB-34B7-4F81-8F5C-8ED78E8DBBB6}" type="presParOf" srcId="{333A1088-737F-45CB-B68E-254E46348037}" destId="{AED2198E-93D5-4001-81B4-73124B309672}" srcOrd="15" destOrd="0" presId="urn:microsoft.com/office/officeart/2005/8/layout/target3"/>
    <dgm:cxn modelId="{5331C1B4-332C-4333-A6DE-E432006E36E9}" type="presParOf" srcId="{333A1088-737F-45CB-B68E-254E46348037}" destId="{2BE915AB-18AA-4053-B92C-3BFC9ED204BB}" srcOrd="16" destOrd="0" presId="urn:microsoft.com/office/officeart/2005/8/layout/target3"/>
    <dgm:cxn modelId="{3B15DE07-103F-4D13-B797-2B0145B472B3}" type="presParOf" srcId="{333A1088-737F-45CB-B68E-254E46348037}" destId="{6BB5E863-4638-4E1D-BFDE-399D028AC4ED}" srcOrd="17" destOrd="0" presId="urn:microsoft.com/office/officeart/2005/8/layout/target3"/>
    <dgm:cxn modelId="{60949054-102F-4F0C-8DB6-9AD532E86D8E}" type="presParOf" srcId="{333A1088-737F-45CB-B68E-254E46348037}" destId="{5A5FFA88-C948-4069-8E93-59FA12366E83}" srcOrd="18" destOrd="0" presId="urn:microsoft.com/office/officeart/2005/8/layout/target3"/>
    <dgm:cxn modelId="{ACA10A12-D282-41B9-AB01-AB83AB75025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4" cy="34563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3257" y="0"/>
          <a:ext cx="6120680" cy="34563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Halže, příspěvková organizace</a:t>
          </a:r>
          <a:endParaRPr lang="cs-CZ" sz="2000" kern="1200" dirty="0"/>
        </a:p>
      </dsp:txBody>
      <dsp:txXfrm>
        <a:off x="1713257" y="0"/>
        <a:ext cx="6120680" cy="553021"/>
      </dsp:txXfrm>
    </dsp:sp>
    <dsp:sp modelId="{A52A0455-90FF-4808-ABD0-F02540D31D5A}">
      <dsp:nvSpPr>
        <dsp:cNvPr id="0" name=""/>
        <dsp:cNvSpPr/>
      </dsp:nvSpPr>
      <dsp:spPr>
        <a:xfrm>
          <a:off x="293073" y="586142"/>
          <a:ext cx="2730543" cy="27305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2" y="553021"/>
          <a:ext cx="6120680" cy="27305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Světlana Havránková</a:t>
          </a:r>
          <a:endParaRPr lang="cs-CZ" sz="2000" kern="1200" dirty="0"/>
        </a:p>
      </dsp:txBody>
      <dsp:txXfrm>
        <a:off x="1728192" y="553021"/>
        <a:ext cx="6120680" cy="553021"/>
      </dsp:txXfrm>
    </dsp:sp>
    <dsp:sp modelId="{313FC574-E1CD-4FB4-B054-0B805CE0447D}">
      <dsp:nvSpPr>
        <dsp:cNvPr id="0" name=""/>
        <dsp:cNvSpPr/>
      </dsp:nvSpPr>
      <dsp:spPr>
        <a:xfrm>
          <a:off x="683842" y="1074589"/>
          <a:ext cx="2004702" cy="200470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28192" y="998380"/>
          <a:ext cx="6120680" cy="22200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baseline="0" dirty="0" smtClean="0"/>
            <a:t>VY_32_INOVACE_03_ČJ_SPISOVATELÉ </a:t>
          </a:r>
          <a:r>
            <a:rPr lang="cs-CZ" sz="2000" kern="1200" baseline="0" dirty="0" smtClean="0"/>
            <a:t>A ILUSTRÁTOŘI</a:t>
          </a:r>
          <a:endParaRPr lang="cs-CZ" sz="2000" kern="1200" dirty="0"/>
        </a:p>
      </dsp:txBody>
      <dsp:txXfrm>
        <a:off x="1728192" y="998380"/>
        <a:ext cx="6120680" cy="612421"/>
      </dsp:txXfrm>
    </dsp:sp>
    <dsp:sp modelId="{FFC9F71D-1B4F-4AD9-A4A6-86ADEFC8AF5C}">
      <dsp:nvSpPr>
        <dsp:cNvPr id="0" name=""/>
        <dsp:cNvSpPr/>
      </dsp:nvSpPr>
      <dsp:spPr>
        <a:xfrm>
          <a:off x="1088760" y="1659064"/>
          <a:ext cx="1278862" cy="12788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28192" y="1584174"/>
          <a:ext cx="6120680" cy="6922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/>
            <a:t>Jiří žáček</a:t>
          </a:r>
          <a:endParaRPr lang="cs-CZ" sz="2000" kern="1200" dirty="0"/>
        </a:p>
      </dsp:txBody>
      <dsp:txXfrm>
        <a:off x="1728192" y="1584174"/>
        <a:ext cx="6120680" cy="299361"/>
      </dsp:txXfrm>
    </dsp:sp>
    <dsp:sp modelId="{EE85B701-7295-41C0-BA7A-34D3756A2AE6}">
      <dsp:nvSpPr>
        <dsp:cNvPr id="0" name=""/>
        <dsp:cNvSpPr/>
      </dsp:nvSpPr>
      <dsp:spPr>
        <a:xfrm>
          <a:off x="1451681" y="2212085"/>
          <a:ext cx="553021" cy="55302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28192" y="1848933"/>
          <a:ext cx="6120680" cy="4047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CZ.1.07/1.4.00/21.3551</a:t>
          </a:r>
          <a:endParaRPr lang="cs-CZ" sz="2000" kern="1200" dirty="0"/>
        </a:p>
      </dsp:txBody>
      <dsp:txXfrm>
        <a:off x="1728192" y="1848933"/>
        <a:ext cx="6120680" cy="4047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3D28E2-4B8C-4401-B168-1EF829ACE80B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88AD1A-2CFD-4F8A-94A0-33C9A8E475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671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66F7A-BEF1-4263-A6B1-34427C550810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B8C8340-C254-46B7-B428-FEBD6E5168B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4066F7A-BEF1-4263-A6B1-34427C550810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6B8C8340-C254-46B7-B428-FEBD6E5168BB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66F7A-BEF1-4263-A6B1-34427C550810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C8340-C254-46B7-B428-FEBD6E5168B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66F7A-BEF1-4263-A6B1-34427C550810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C8340-C254-46B7-B428-FEBD6E5168B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C8340-C254-46B7-B428-FEBD6E5168B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66F7A-BEF1-4263-A6B1-34427C550810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66F7A-BEF1-4263-A6B1-34427C550810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C8340-C254-46B7-B428-FEBD6E5168B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66F7A-BEF1-4263-A6B1-34427C550810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C8340-C254-46B7-B428-FEBD6E5168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4066F7A-BEF1-4263-A6B1-34427C550810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B8C8340-C254-46B7-B428-FEBD6E5168B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66F7A-BEF1-4263-A6B1-34427C550810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B8C8340-C254-46B7-B428-FEBD6E5168B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66F7A-BEF1-4263-A6B1-34427C550810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C8340-C254-46B7-B428-FEBD6E5168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66F7A-BEF1-4263-A6B1-34427C550810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C8340-C254-46B7-B428-FEBD6E5168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DD6C7-7202-4F39-816D-CF88890516C1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54E15-8E26-418E-8709-ADB44BF24E6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23348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DD6C7-7202-4F39-816D-CF88890516C1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54E15-8E26-418E-8709-ADB44BF24E6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73186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DD6C7-7202-4F39-816D-CF88890516C1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54E15-8E26-418E-8709-ADB44BF24E6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1919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DD6C7-7202-4F39-816D-CF88890516C1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54E15-8E26-418E-8709-ADB44BF24E6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1644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DD6C7-7202-4F39-816D-CF88890516C1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54E15-8E26-418E-8709-ADB44BF24E6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73962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DD6C7-7202-4F39-816D-CF88890516C1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54E15-8E26-418E-8709-ADB44BF24E6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46276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DD6C7-7202-4F39-816D-CF88890516C1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54E15-8E26-418E-8709-ADB44BF24E6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42807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DD6C7-7202-4F39-816D-CF88890516C1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54E15-8E26-418E-8709-ADB44BF24E6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3169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DD6C7-7202-4F39-816D-CF88890516C1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54E15-8E26-418E-8709-ADB44BF24E6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51277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DD6C7-7202-4F39-816D-CF88890516C1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54E15-8E26-418E-8709-ADB44BF24E6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30369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DDD6C7-7202-4F39-816D-CF88890516C1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54E15-8E26-418E-8709-ADB44BF24E6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441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4066F7A-BEF1-4263-A6B1-34427C550810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6B8C8340-C254-46B7-B428-FEBD6E5168BB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8DDD6C7-7202-4F39-816D-CF88890516C1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8C54E15-8E26-418E-8709-ADB44BF24E6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32517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L3LzZLUqiOg" TargetMode="External"/><Relationship Id="rId2" Type="http://schemas.openxmlformats.org/officeDocument/2006/relationships/hyperlink" Target="http://www.youtube.com/watch?v=TqKEKnI39wA&amp;feature=player_detailpage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krabice.cz/pool/vzor/upload/krabice/krabice2.jpg" TargetMode="External"/><Relationship Id="rId13" Type="http://schemas.openxmlformats.org/officeDocument/2006/relationships/hyperlink" Target="http://www.antiknarynku.cz/covers/24967.jpg" TargetMode="External"/><Relationship Id="rId3" Type="http://schemas.openxmlformats.org/officeDocument/2006/relationships/hyperlink" Target="http://obalky.kosmas.cz/ArticleCovers/137702_big.jpg" TargetMode="External"/><Relationship Id="rId7" Type="http://schemas.openxmlformats.org/officeDocument/2006/relationships/hyperlink" Target="http://www.obrazkova-razitka.cz/img/p/468-557-home.jpg" TargetMode="External"/><Relationship Id="rId12" Type="http://schemas.openxmlformats.org/officeDocument/2006/relationships/hyperlink" Target="http://www.bookfan-static.eu/images/cover/book/8/7/2/7/2/Pro-slepici-kvoc-aneb-aprilova-skola-pro-pokrocile-Jiri-Zacek---w-406-h-500.jpg" TargetMode="External"/><Relationship Id="rId2" Type="http://schemas.openxmlformats.org/officeDocument/2006/relationships/hyperlink" Target="http://upload.wikimedia.org/wikipedia/commons/thumb/6/63/Ji%C5%99%C3%AD_%C5%BD%C3%A1%C4%8Dek_2011.jpg/220px-Ji%C5%99%C3%AD_%C5%BD%C3%A1%C4%8Dek_201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otka.pixmac.cz/4/borovicova-siska-brown-pixmac-fotka-42119395.jpg" TargetMode="External"/><Relationship Id="rId11" Type="http://schemas.openxmlformats.org/officeDocument/2006/relationships/hyperlink" Target="http://obalky.kosmas.cz/ArticleCovers/165005_big.jpg" TargetMode="External"/><Relationship Id="rId5" Type="http://schemas.openxmlformats.org/officeDocument/2006/relationships/hyperlink" Target="http://www.databazeknih.cz/images/61_/612/jak-je-bose-noze-v-rose-43969.jpg" TargetMode="External"/><Relationship Id="rId10" Type="http://schemas.openxmlformats.org/officeDocument/2006/relationships/hyperlink" Target="http://www.jirizacek.cz/ukazky-tvorba-pro-deti.html" TargetMode="External"/><Relationship Id="rId4" Type="http://schemas.openxmlformats.org/officeDocument/2006/relationships/hyperlink" Target="http://im9.cz/iR/importprodukt-orig/154/154891e90770672afb4048062accda4d--mmf250x250.jpg" TargetMode="External"/><Relationship Id="rId9" Type="http://schemas.openxmlformats.org/officeDocument/2006/relationships/hyperlink" Target="http://data.bux.cz/book/011/083/0110835/larg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34089058"/>
              </p:ext>
            </p:extLst>
          </p:nvPr>
        </p:nvGraphicFramePr>
        <p:xfrm>
          <a:off x="467544" y="332656"/>
          <a:ext cx="7848872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5632921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4" y="4404270"/>
            <a:ext cx="77768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Prezentace je určena pro žáky </a:t>
            </a:r>
            <a:r>
              <a:rPr lang="cs-CZ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2. - 3</a:t>
            </a:r>
            <a:r>
              <a:rPr lang="cs-CZ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cs-CZ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ročníku.</a:t>
            </a:r>
          </a:p>
          <a:p>
            <a:r>
              <a:rPr lang="cs-CZ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Žáci se seznamují se životem a dílem </a:t>
            </a:r>
            <a:r>
              <a:rPr lang="cs-CZ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Jiřího Žáčka.</a:t>
            </a:r>
          </a:p>
          <a:p>
            <a:r>
              <a:rPr lang="cs-CZ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Pracují s rýmem.</a:t>
            </a:r>
            <a:endParaRPr lang="cs-CZ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886607" y="4013672"/>
            <a:ext cx="1944216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      </a:t>
            </a:r>
            <a:r>
              <a:rPr lang="cs-CZ" b="1" dirty="0">
                <a:solidFill>
                  <a:prstClr val="black"/>
                </a:solidFill>
              </a:rPr>
              <a:t>ANOTACE</a:t>
            </a:r>
          </a:p>
        </p:txBody>
      </p:sp>
    </p:spTree>
    <p:extLst>
      <p:ext uri="{BB962C8B-B14F-4D97-AF65-F5344CB8AC3E}">
        <p14:creationId xmlns:p14="http://schemas.microsoft.com/office/powerpoint/2010/main" val="15798797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-315416"/>
            <a:ext cx="9144000" cy="7344816"/>
          </a:xfrm>
        </p:spPr>
        <p:txBody>
          <a:bodyPr/>
          <a:lstStyle/>
          <a:p>
            <a:pPr marL="0" indent="0" algn="ctr">
              <a:buNone/>
            </a:pP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40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Jiří Žáček</a:t>
            </a:r>
          </a:p>
          <a:p>
            <a:pPr marL="0" indent="0">
              <a:buNone/>
            </a:pPr>
            <a:r>
              <a:rPr lang="cs-CZ" sz="3600" dirty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sz="24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</a:rPr>
              <a:t>Básník, tvůrce dětské poezie a učebnic pro děti.</a:t>
            </a:r>
          </a:p>
          <a:p>
            <a:pPr marL="0" indent="0">
              <a:buNone/>
            </a:pPr>
            <a:endParaRPr lang="cs-CZ" sz="240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cs-CZ" sz="2400" dirty="0" smtClean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cs-CZ" sz="240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cs-CZ" sz="2400" dirty="0" smtClean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cs-CZ" sz="240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cs-CZ" sz="2400" dirty="0" smtClean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cs-CZ" sz="240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</a:rPr>
              <a:t>  Autor  poezie je označován za básníka (básnířku).</a:t>
            </a:r>
          </a:p>
          <a:p>
            <a:pPr marL="0" indent="0">
              <a:buNone/>
            </a:pPr>
            <a:endParaRPr lang="cs-CZ" sz="320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457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2771800" y="1606999"/>
            <a:ext cx="2304256" cy="936104"/>
          </a:xfrm>
          <a:prstGeom prst="wedgeEllipseCallout">
            <a:avLst>
              <a:gd name="adj1" fmla="val -45485"/>
              <a:gd name="adj2" fmla="val 50660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Co je to poezie?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937965" y="2996952"/>
            <a:ext cx="1944216" cy="72008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Básnictví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596777"/>
            <a:ext cx="2095500" cy="2800350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4891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0"/>
            <a:ext cx="8856984" cy="674136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28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Mezi známé české tvůrce poezie patří:</a:t>
            </a:r>
          </a:p>
          <a:p>
            <a:pPr marL="0" indent="0">
              <a:buNone/>
            </a:pPr>
            <a:endParaRPr lang="cs-CZ" sz="2800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  <a:p>
            <a:pPr marL="0" indent="0">
              <a:buNone/>
            </a:pPr>
            <a:r>
              <a:rPr lang="cs-CZ" sz="2400" b="1" u="sng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František Hrubín</a:t>
            </a:r>
            <a:r>
              <a:rPr lang="cs-CZ" sz="2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       </a:t>
            </a:r>
            <a:r>
              <a:rPr lang="cs-CZ" sz="2400" b="1" u="sng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Michal Černík</a:t>
            </a:r>
            <a:r>
              <a:rPr lang="cs-CZ" sz="24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       </a:t>
            </a:r>
            <a:r>
              <a:rPr lang="cs-CZ" sz="2400" b="1" u="sng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Milena Lukešová </a:t>
            </a:r>
          </a:p>
          <a:p>
            <a:pPr marL="0" indent="0">
              <a:buNone/>
            </a:pPr>
            <a:endParaRPr lang="cs-CZ" sz="2400" b="1" u="sng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802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132856"/>
            <a:ext cx="2381250" cy="3162300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256598"/>
            <a:ext cx="2381250" cy="2702793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256599"/>
            <a:ext cx="2160240" cy="3045938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458367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16632"/>
            <a:ext cx="8784976" cy="6552728"/>
          </a:xfrm>
        </p:spPr>
        <p:txBody>
          <a:bodyPr/>
          <a:lstStyle/>
          <a:p>
            <a:pPr marL="0" indent="0">
              <a:buNone/>
            </a:pPr>
            <a:r>
              <a:rPr lang="cs-CZ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V básních se využívá rým. Umíš rýmovat? Zkusíme si to. </a:t>
            </a:r>
          </a:p>
          <a:p>
            <a:pPr marL="0" indent="0">
              <a:buNone/>
            </a:pPr>
            <a:endParaRPr lang="cs-CZ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  <a:p>
            <a:pPr marL="0" indent="0">
              <a:buNone/>
            </a:pPr>
            <a:r>
              <a:rPr lang="cs-CZ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                                                 </a:t>
            </a:r>
            <a:r>
              <a:rPr lang="cs-CZ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sym typeface="Wingdings" pitchFamily="2" charset="2"/>
              </a:rPr>
              <a:t>   </a:t>
            </a:r>
          </a:p>
          <a:p>
            <a:pPr marL="0" indent="0">
              <a:buNone/>
            </a:pPr>
            <a:endParaRPr lang="cs-CZ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  <a:sym typeface="Wingdings" pitchFamily="2" charset="2"/>
            </a:endParaRPr>
          </a:p>
          <a:p>
            <a:pPr marL="0" indent="0">
              <a:buNone/>
            </a:pPr>
            <a:endParaRPr lang="cs-CZ" b="1" spc="50" dirty="0" smtClean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  <a:sym typeface="Wingdings" pitchFamily="2" charset="2"/>
            </a:endParaRPr>
          </a:p>
          <a:p>
            <a:pPr marL="0" indent="0">
              <a:buNone/>
            </a:pPr>
            <a:r>
              <a:rPr lang="cs-CZ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sym typeface="Wingdings" pitchFamily="2" charset="2"/>
              </a:rPr>
              <a:t>A teď ty. Přiřazuj správné obrázky ke slovům.</a:t>
            </a:r>
            <a:endParaRPr lang="cs-CZ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  <a:sym typeface="Wingdings" pitchFamily="2" charset="2"/>
            </a:endParaRPr>
          </a:p>
          <a:p>
            <a:pPr marL="0" indent="0">
              <a:buNone/>
            </a:pPr>
            <a:r>
              <a:rPr lang="cs-CZ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sym typeface="Wingdings" pitchFamily="2" charset="2"/>
              </a:rPr>
              <a:t>     </a:t>
            </a:r>
            <a:endParaRPr lang="cs-CZ" b="1" spc="50" dirty="0" smtClean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  <a:p>
            <a:pPr marL="0" indent="0">
              <a:buNone/>
            </a:pPr>
            <a:r>
              <a:rPr lang="cs-CZ" b="1" spc="50" dirty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 </a:t>
            </a:r>
            <a:r>
              <a:rPr lang="cs-CZ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                                </a:t>
            </a:r>
            <a:r>
              <a:rPr lang="cs-CZ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sym typeface="Wingdings" pitchFamily="2" charset="2"/>
              </a:rPr>
              <a:t>   </a:t>
            </a:r>
            <a:endParaRPr lang="cs-CZ" b="1" spc="50" dirty="0" smtClean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  <a:p>
            <a:pPr marL="0" indent="0">
              <a:buNone/>
            </a:pPr>
            <a:endParaRPr lang="cs-CZ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2522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9184" y="980728"/>
            <a:ext cx="1730190" cy="1918363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3" y="967974"/>
            <a:ext cx="1628653" cy="1931117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308082"/>
            <a:ext cx="2134700" cy="2134700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279629"/>
            <a:ext cx="1800200" cy="1800200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7428" y="4466276"/>
            <a:ext cx="1808277" cy="1356208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785" y="4379416"/>
            <a:ext cx="2286888" cy="1529928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39552" y="3561506"/>
            <a:ext cx="1798061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tužka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659301" y="3561506"/>
            <a:ext cx="1552484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drak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44008" y="3607562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host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660232" y="3600635"/>
            <a:ext cx="1494509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střevíce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594004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90442"/>
            <a:ext cx="8784976" cy="6552728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Jiří Žáček napsal plno vtipných básní a říkadel pro děti.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u="sng" dirty="0" smtClean="0"/>
              <a:t>Aprílová škola </a:t>
            </a:r>
            <a:r>
              <a:rPr lang="cs-CZ" dirty="0" smtClean="0"/>
              <a:t>                       </a:t>
            </a:r>
            <a:r>
              <a:rPr lang="cs-CZ" b="1" dirty="0" smtClean="0"/>
              <a:t>Eskymácká </a:t>
            </a:r>
            <a:r>
              <a:rPr lang="cs-CZ" b="1" dirty="0"/>
              <a:t>abeceda</a:t>
            </a:r>
          </a:p>
          <a:p>
            <a:r>
              <a:rPr lang="cs-CZ" sz="2400" dirty="0" smtClean="0"/>
              <a:t>                                                    Eskymácké </a:t>
            </a:r>
            <a:r>
              <a:rPr lang="cs-CZ" sz="2400" dirty="0"/>
              <a:t>děti</a:t>
            </a:r>
            <a:br>
              <a:rPr lang="cs-CZ" sz="2400" dirty="0"/>
            </a:br>
            <a:r>
              <a:rPr lang="cs-CZ" sz="2400" dirty="0" smtClean="0"/>
              <a:t>                                                    mají </a:t>
            </a:r>
            <a:r>
              <a:rPr lang="cs-CZ" sz="2400" dirty="0"/>
              <a:t>školu z </a:t>
            </a:r>
            <a:br>
              <a:rPr lang="cs-CZ" sz="2400" dirty="0"/>
            </a:br>
            <a:r>
              <a:rPr lang="cs-CZ" sz="2400" dirty="0" smtClean="0"/>
              <a:t>                                                    učí </a:t>
            </a:r>
            <a:r>
              <a:rPr lang="cs-CZ" sz="2400" dirty="0"/>
              <a:t>se tam</a:t>
            </a:r>
            <a:br>
              <a:rPr lang="cs-CZ" sz="2400" dirty="0"/>
            </a:br>
            <a:r>
              <a:rPr lang="cs-CZ" sz="2400" dirty="0" smtClean="0"/>
              <a:t>                                                    eskymáckou </a:t>
            </a:r>
            <a:endParaRPr lang="cs-CZ" sz="2400" dirty="0"/>
          </a:p>
          <a:p>
            <a:r>
              <a:rPr lang="cs-CZ" sz="2400" dirty="0" smtClean="0"/>
              <a:t>                                                    Eskymácká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                                                    to </a:t>
            </a:r>
            <a:r>
              <a:rPr lang="cs-CZ" sz="2400" dirty="0"/>
              <a:t>je krásná </a:t>
            </a:r>
            <a:br>
              <a:rPr lang="cs-CZ" sz="2400" dirty="0"/>
            </a:br>
            <a:r>
              <a:rPr lang="cs-CZ" sz="2400" dirty="0" smtClean="0"/>
              <a:t>                                                    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                                                    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                                                    a </a:t>
            </a:r>
            <a:r>
              <a:rPr lang="cs-CZ" sz="2400" dirty="0"/>
              <a:t>lov </a:t>
            </a:r>
            <a:r>
              <a:rPr lang="cs-CZ" sz="2400" dirty="0" smtClean="0"/>
              <a:t>na </a:t>
            </a:r>
          </a:p>
          <a:p>
            <a:pPr marL="0" indent="0">
              <a:buNone/>
            </a:pPr>
            <a:r>
              <a:rPr lang="cs-CZ" dirty="0" smtClean="0"/>
              <a:t>Zkus v básni označit rýmy.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u="sng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457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04864"/>
            <a:ext cx="2471446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56176" y="2564904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ledu,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56176" y="3229816"/>
            <a:ext cx="1708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400" dirty="0" smtClean="0"/>
              <a:t>abecedu.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77881" y="3697868"/>
            <a:ext cx="18868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400" dirty="0" smtClean="0"/>
              <a:t>abeceda,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26193" y="4011262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400" dirty="0" smtClean="0"/>
              <a:t>věda: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27984" y="4399206"/>
            <a:ext cx="17965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400" dirty="0" smtClean="0"/>
              <a:t>sáňkování,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63364" y="4810749"/>
            <a:ext cx="16649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400" dirty="0" smtClean="0"/>
              <a:t>koulování,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53204" y="4763699"/>
            <a:ext cx="145722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400" dirty="0" smtClean="0"/>
              <a:t>medvěda.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430483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60648"/>
            <a:ext cx="8712968" cy="6408712"/>
          </a:xfrm>
        </p:spPr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Další knihy s básněmi.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Pro slepičí </a:t>
            </a:r>
            <a:r>
              <a:rPr lang="cs-CZ" b="1" dirty="0" err="1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kvoč</a:t>
            </a:r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                  Kolik má Praha věží</a:t>
            </a:r>
          </a:p>
          <a:p>
            <a:pPr marL="0" indent="0">
              <a:buNone/>
            </a:pPr>
            <a:endParaRPr lang="cs-CZ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b="1" dirty="0" smtClean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b="1" dirty="0" smtClean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Také píše pro děti pohádky.</a:t>
            </a:r>
          </a:p>
          <a:p>
            <a:pPr marL="0" indent="0">
              <a:buNone/>
            </a:pPr>
            <a:endParaRPr lang="cs-CZ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Hrůzostrašné pohádky pro malé </a:t>
            </a:r>
            <a:r>
              <a:rPr lang="cs-CZ" b="1" dirty="0" err="1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strašpytlíky</a:t>
            </a:r>
            <a:endParaRPr lang="cs-CZ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Pohádky na dobrý večer</a:t>
            </a:r>
            <a:endParaRPr lang="cs-CZ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437112"/>
            <a:ext cx="1584176" cy="2072102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1086" y="2299825"/>
            <a:ext cx="1407340" cy="1733178"/>
          </a:xfrm>
          <a:prstGeom prst="rect">
            <a:avLst/>
          </a:prstGeom>
          <a:noFill/>
          <a:ln>
            <a:noFill/>
          </a:ln>
          <a:effectLst>
            <a:softEdge rad="3175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239857"/>
            <a:ext cx="1584176" cy="2329671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624945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60648"/>
            <a:ext cx="8640960" cy="6336704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Za odměnu si poslechni písničky se slovy Jiřího </a:t>
            </a:r>
            <a:r>
              <a:rPr lang="cs-CZ" dirty="0" smtClean="0"/>
              <a:t>Žáčka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www.youtube.com/watch?v=TqKEKnI39wA&amp;feature=player_detailpage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hlinkClick r:id="rId3"/>
              </a:rPr>
              <a:t>http://www.youtube.com/watch?v=L3LzZLUqiOg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1772816"/>
            <a:ext cx="81369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60621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16632"/>
            <a:ext cx="8784976" cy="655272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Citace:</a:t>
            </a:r>
          </a:p>
          <a:p>
            <a:r>
              <a:rPr lang="cs-CZ" u="sng" dirty="0" smtClean="0">
                <a:hlinkClick r:id="rId2"/>
              </a:rPr>
              <a:t>http</a:t>
            </a:r>
            <a:r>
              <a:rPr lang="cs-CZ" u="sng" dirty="0">
                <a:hlinkClick r:id="rId2"/>
              </a:rPr>
              <a:t>://upload.wikimedia.org/wikipedia/commons/thumb/6/63/Ji%C5%99%C3%AD_%C5%BD%C3%A1%C4%8Dek_2011.jpg/220px-Ji%C5%99%C3%AD_%C5%BD%C3%A1%C4%8Dek_2011.jpg</a:t>
            </a:r>
            <a:endParaRPr lang="cs-CZ" dirty="0"/>
          </a:p>
          <a:p>
            <a:r>
              <a:rPr lang="cs-CZ" u="sng" dirty="0">
                <a:hlinkClick r:id="rId3"/>
              </a:rPr>
              <a:t>http://obalky.kosmas.cz/ArticleCovers/137702_big.jpg</a:t>
            </a:r>
            <a:endParaRPr lang="cs-CZ" dirty="0"/>
          </a:p>
          <a:p>
            <a:r>
              <a:rPr lang="cs-CZ" u="sng" dirty="0">
                <a:hlinkClick r:id="rId4"/>
              </a:rPr>
              <a:t>http://im9.cz/iR/importprodukt-orig/154/154891e90770672afb4048062accda4d--mmf250x250.jpg</a:t>
            </a:r>
            <a:endParaRPr lang="cs-CZ" dirty="0"/>
          </a:p>
          <a:p>
            <a:r>
              <a:rPr lang="cs-CZ" u="sng" dirty="0">
                <a:hlinkClick r:id="rId5"/>
              </a:rPr>
              <a:t>http://www.databazeknih.cz/images/61_/612/jak-je-bose-noze-v-rose-43969.jpg</a:t>
            </a:r>
            <a:endParaRPr lang="cs-CZ" dirty="0"/>
          </a:p>
          <a:p>
            <a:r>
              <a:rPr lang="cs-CZ" u="sng" dirty="0">
                <a:hlinkClick r:id="rId6"/>
              </a:rPr>
              <a:t>http://fotka.pixmac.cz/4/borovicova-siska-brown-pixmac-fotka-42119395.jpg</a:t>
            </a:r>
            <a:endParaRPr lang="cs-CZ" dirty="0"/>
          </a:p>
          <a:p>
            <a:r>
              <a:rPr lang="cs-CZ" u="sng" dirty="0">
                <a:hlinkClick r:id="rId7"/>
              </a:rPr>
              <a:t>http://www.obrazkova-razitka.cz/img/p/468-557-home.jpg</a:t>
            </a:r>
            <a:endParaRPr lang="cs-CZ" dirty="0"/>
          </a:p>
          <a:p>
            <a:r>
              <a:rPr lang="cs-CZ" u="sng" dirty="0">
                <a:hlinkClick r:id="rId8"/>
              </a:rPr>
              <a:t>http://www.krabice.cz/pool/vzor/upload/krabice/krabice2.jpg</a:t>
            </a:r>
            <a:endParaRPr lang="cs-CZ" dirty="0"/>
          </a:p>
          <a:p>
            <a:r>
              <a:rPr lang="cs-CZ" u="sng" dirty="0">
                <a:hlinkClick r:id="rId9"/>
              </a:rPr>
              <a:t>http://data.bux.cz/book/011/083/0110835/large.jpg</a:t>
            </a:r>
            <a:endParaRPr lang="cs-CZ" dirty="0"/>
          </a:p>
          <a:p>
            <a:r>
              <a:rPr lang="cs-CZ" u="sng" dirty="0">
                <a:hlinkClick r:id="rId10"/>
              </a:rPr>
              <a:t>http://www.jirizacek.cz/ukazky-tvorba-pro-deti.html</a:t>
            </a:r>
            <a:endParaRPr lang="cs-CZ" dirty="0"/>
          </a:p>
          <a:p>
            <a:r>
              <a:rPr lang="cs-CZ" u="sng" dirty="0">
                <a:hlinkClick r:id="rId11"/>
              </a:rPr>
              <a:t>http://obalky.kosmas.cz/ArticleCovers/165005_big.jpg</a:t>
            </a:r>
            <a:endParaRPr lang="cs-CZ" dirty="0"/>
          </a:p>
          <a:p>
            <a:r>
              <a:rPr lang="cs-CZ" u="sng" dirty="0">
                <a:hlinkClick r:id="rId12"/>
              </a:rPr>
              <a:t>http://www.bookfan-static.eu/images/cover/book/8/7/2/7/2/Pro-slepici-kvoc-aneb-aprilova-skola-pro-pokrocile-Jiri-Zacek---w-406-h-500.jpg</a:t>
            </a:r>
            <a:endParaRPr lang="cs-CZ" dirty="0"/>
          </a:p>
          <a:p>
            <a:r>
              <a:rPr lang="cs-CZ" u="sng" dirty="0">
                <a:hlinkClick r:id="rId13"/>
              </a:rPr>
              <a:t>http://www.antiknarynku.cz/covers/24967.jpg</a:t>
            </a:r>
            <a:endParaRPr lang="cs-CZ" dirty="0"/>
          </a:p>
          <a:p>
            <a:pPr marL="0" indent="0">
              <a:buNone/>
            </a:pP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 flipV="1">
            <a:off x="457200" y="0"/>
            <a:ext cx="8229600" cy="1524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9547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161</TotalTime>
  <Words>269</Words>
  <Application>Microsoft Office PowerPoint</Application>
  <PresentationFormat>Předvádění na obrazovce (4:3)</PresentationFormat>
  <Paragraphs>93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Papír</vt:lpstr>
      <vt:lpstr>Aerodynamika</vt:lpstr>
      <vt:lpstr>Prezentace aplikace PowerPoint</vt:lpstr>
      <vt:lpstr>  </vt:lpstr>
      <vt:lpstr>  </vt:lpstr>
      <vt:lpstr>   </vt:lpstr>
      <vt:lpstr>  </vt:lpstr>
      <vt:lpstr>  </vt:lpstr>
      <vt:lpstr> </vt:lpstr>
      <vt:lpstr>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</dc:title>
  <dc:creator>Havránková Světlana</dc:creator>
  <cp:lastModifiedBy>Havránková Světlana</cp:lastModifiedBy>
  <cp:revision>17</cp:revision>
  <dcterms:created xsi:type="dcterms:W3CDTF">2013-07-25T19:34:42Z</dcterms:created>
  <dcterms:modified xsi:type="dcterms:W3CDTF">2013-07-26T07:20:19Z</dcterms:modified>
</cp:coreProperties>
</file>