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9" r:id="rId5"/>
    <p:sldId id="262" r:id="rId6"/>
    <p:sldId id="263" r:id="rId7"/>
    <p:sldId id="261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0BE6DCD-BBD6-4DF0-B0CF-5EC20AA85CE8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A097C7F-507F-44B7-9CCD-67663A2CF8C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0/Bedrich-Smetana-Litomisl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1/10/SmetanaGrammarSchool.jp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4/42/SmetanaLibussa-Prophecy.jpg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Název DUM:  </a:t>
            </a:r>
            <a:r>
              <a:rPr lang="cs-CZ" dirty="0" smtClean="0">
                <a:solidFill>
                  <a:schemeClr val="bg1"/>
                </a:solidFill>
              </a:rPr>
              <a:t>VY_32_INOVACE_XVII_2_04_Bedřich </a:t>
            </a:r>
            <a:r>
              <a:rPr lang="cs-CZ" dirty="0" smtClean="0">
                <a:solidFill>
                  <a:schemeClr val="bg1"/>
                </a:solidFill>
              </a:rPr>
              <a:t>Smetana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Šablona číslo:  </a:t>
            </a:r>
            <a:r>
              <a:rPr lang="cs-CZ" dirty="0" smtClean="0">
                <a:solidFill>
                  <a:schemeClr val="bg1"/>
                </a:solidFill>
              </a:rPr>
              <a:t>XVII </a:t>
            </a:r>
            <a:r>
              <a:rPr lang="cs-CZ" b="1" dirty="0" smtClean="0">
                <a:solidFill>
                  <a:schemeClr val="bg1"/>
                </a:solidFill>
              </a:rPr>
              <a:t>       Sada číslo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2  </a:t>
            </a:r>
            <a:r>
              <a:rPr lang="cs-CZ" b="1" dirty="0" smtClean="0">
                <a:solidFill>
                  <a:schemeClr val="bg1"/>
                </a:solidFill>
              </a:rPr>
              <a:t>       Pořadové číslo DUM: </a:t>
            </a:r>
            <a:r>
              <a:rPr lang="cs-CZ" dirty="0" smtClean="0">
                <a:solidFill>
                  <a:schemeClr val="bg1"/>
                </a:solidFill>
              </a:rPr>
              <a:t>04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  </a:t>
            </a:r>
            <a:r>
              <a:rPr lang="cs-CZ" dirty="0" smtClean="0">
                <a:solidFill>
                  <a:schemeClr val="bg1"/>
                </a:solidFill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</a:rPr>
              <a:t>Pácaltová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7471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323528" y="404664"/>
            <a:ext cx="8568952" cy="6120680"/>
          </a:xfrm>
          <a:prstGeom prst="rect">
            <a:avLst/>
          </a:prstGeom>
          <a:solidFill>
            <a:schemeClr val="tx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Anotace: </a:t>
            </a:r>
            <a:r>
              <a:rPr lang="cs-CZ" sz="2000" dirty="0" smtClean="0">
                <a:solidFill>
                  <a:schemeClr val="bg1"/>
                </a:solidFill>
              </a:rPr>
              <a:t>Seznámení s životem a tvorbou hudebního skladatele Bedřicha Smetany.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Očekávaný výstup: </a:t>
            </a:r>
            <a:r>
              <a:rPr lang="cs-CZ" sz="2000" dirty="0" smtClean="0">
                <a:solidFill>
                  <a:schemeClr val="bg1"/>
                </a:solidFill>
              </a:rPr>
              <a:t>Žák zná </a:t>
            </a:r>
            <a:r>
              <a:rPr lang="cs-CZ" sz="2000" dirty="0" smtClean="0">
                <a:solidFill>
                  <a:schemeClr val="bg1"/>
                </a:solidFill>
              </a:rPr>
              <a:t>základní údaje o životě a tvorbě Bedřicha </a:t>
            </a:r>
            <a:r>
              <a:rPr lang="cs-CZ" sz="2000" dirty="0" smtClean="0">
                <a:solidFill>
                  <a:schemeClr val="bg1"/>
                </a:solidFill>
              </a:rPr>
              <a:t>Smetany a chápe vztah mezi nimi.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Druh učebního materiálu: </a:t>
            </a:r>
            <a:r>
              <a:rPr lang="cs-CZ" sz="2000" dirty="0" smtClean="0">
                <a:solidFill>
                  <a:schemeClr val="bg1"/>
                </a:solidFill>
              </a:rPr>
              <a:t>prezentace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Typická věková skupina: </a:t>
            </a:r>
            <a:r>
              <a:rPr lang="cs-CZ" sz="2000" dirty="0" smtClean="0">
                <a:solidFill>
                  <a:schemeClr val="bg1"/>
                </a:solidFill>
              </a:rPr>
              <a:t>9 – 11 let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Klíčová slova: </a:t>
            </a:r>
            <a:r>
              <a:rPr lang="cs-CZ" sz="2000" dirty="0" smtClean="0">
                <a:solidFill>
                  <a:schemeClr val="bg1"/>
                </a:solidFill>
              </a:rPr>
              <a:t>Bedřich Smetana, hudební skladatel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Pomůcky a materiál: </a:t>
            </a:r>
            <a:r>
              <a:rPr lang="cs-CZ" sz="2000" dirty="0" smtClean="0">
                <a:solidFill>
                  <a:schemeClr val="bg1"/>
                </a:solidFill>
              </a:rPr>
              <a:t>interaktivní tabule</a:t>
            </a:r>
          </a:p>
          <a:p>
            <a:pPr algn="l"/>
            <a:endParaRPr lang="cs-CZ" sz="2000" b="1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Potřebný čas pro výuku DUM: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20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minut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Metodické zhodnocení a popis práce s digitálním </a:t>
            </a:r>
            <a:r>
              <a:rPr lang="cs-CZ" sz="2000" b="1" dirty="0" smtClean="0">
                <a:solidFill>
                  <a:schemeClr val="bg1"/>
                </a:solidFill>
              </a:rPr>
              <a:t>učebním materiálem</a:t>
            </a:r>
            <a:r>
              <a:rPr lang="cs-CZ" sz="2000" b="1" dirty="0" smtClean="0">
                <a:solidFill>
                  <a:schemeClr val="bg1"/>
                </a:solidFill>
              </a:rPr>
              <a:t>:  </a:t>
            </a:r>
            <a:r>
              <a:rPr lang="cs-CZ" sz="2000" dirty="0" smtClean="0">
                <a:solidFill>
                  <a:schemeClr val="bg1"/>
                </a:solidFill>
              </a:rPr>
              <a:t>Žáci sledují prezentaci a podrobnější výklad učitele mohou doplnit vlastními poznatky o hudebním skladateli.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5505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836712"/>
            <a:ext cx="8229600" cy="1828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BEDŘICH SMETANA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pload.wikimedia.org/wikipedia/commons/6/60/Smeta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2381250" cy="38481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1211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File:Bedrich-Smetana-Litomisl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63" r="19435"/>
          <a:stretch/>
        </p:blipFill>
        <p:spPr bwMode="auto">
          <a:xfrm>
            <a:off x="755576" y="705628"/>
            <a:ext cx="2327562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427984" y="1916832"/>
            <a:ext cx="4392488" cy="367240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cap="none" dirty="0" smtClean="0">
                <a:solidFill>
                  <a:schemeClr val="tx1"/>
                </a:solidFill>
                <a:effectLst/>
              </a:rPr>
              <a:t>* 2</a:t>
            </a:r>
            <a:r>
              <a:rPr lang="cs-CZ" sz="2800" cap="none" dirty="0">
                <a:solidFill>
                  <a:schemeClr val="tx1"/>
                </a:solidFill>
                <a:effectLst/>
              </a:rPr>
              <a:t>. 3. 1824 </a:t>
            </a:r>
            <a:r>
              <a:rPr lang="cs-CZ" sz="2800" cap="none" dirty="0" smtClean="0">
                <a:solidFill>
                  <a:schemeClr val="tx1"/>
                </a:solidFill>
                <a:effectLst/>
              </a:rPr>
              <a:t>LITOMYŠL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800" cap="none" dirty="0" smtClean="0">
                <a:solidFill>
                  <a:schemeClr val="tx1"/>
                </a:solidFill>
                <a:effectLst/>
              </a:rPr>
              <a:t>Narodil se v pivovaře jako syn sládka Františka Smetany </a:t>
            </a:r>
          </a:p>
          <a:p>
            <a:pPr algn="l"/>
            <a:r>
              <a:rPr lang="cs-CZ" sz="2800" cap="none" dirty="0" smtClean="0">
                <a:solidFill>
                  <a:schemeClr val="tx1"/>
                </a:solidFill>
                <a:effectLst/>
              </a:rPr>
              <a:t>a Barbory </a:t>
            </a:r>
            <a:r>
              <a:rPr lang="cs-CZ" sz="2800" cap="none" dirty="0" err="1" smtClean="0">
                <a:solidFill>
                  <a:schemeClr val="tx1"/>
                </a:solidFill>
                <a:effectLst/>
              </a:rPr>
              <a:t>Lynkové</a:t>
            </a:r>
            <a:r>
              <a:rPr lang="cs-CZ" sz="2800" cap="none" dirty="0" smtClean="0">
                <a:solidFill>
                  <a:schemeClr val="tx1"/>
                </a:solidFill>
                <a:effectLst/>
              </a:rPr>
              <a:t>.</a:t>
            </a: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3306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1321905"/>
            <a:ext cx="5430879" cy="4818530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</a:rPr>
              <a:t>V 5 letech hrál na housle,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</a:rPr>
              <a:t>v 6 letech veřejně koncertoval na klavír,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</a:rPr>
              <a:t>v</a:t>
            </a:r>
            <a:r>
              <a:rPr lang="cs-CZ" sz="2800" cap="none" dirty="0">
                <a:solidFill>
                  <a:schemeClr val="tx1"/>
                </a:solidFill>
              </a:rPr>
              <a:t> 8 letech složil první </a:t>
            </a:r>
            <a:r>
              <a:rPr lang="cs-CZ" sz="2800" cap="none" dirty="0" smtClean="0">
                <a:solidFill>
                  <a:schemeClr val="tx1"/>
                </a:solidFill>
              </a:rPr>
              <a:t>skladbu (Kvapík D dur).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pacaltovaz\AppData\Local\Microsoft\Windows\Temporary Internet Files\Content.IE5\EIO665C3\MP900175051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720" y="1700808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9498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690113" y="2366923"/>
            <a:ext cx="5430879" cy="3501008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</a:rPr>
              <a:t>Jako mladík se věnoval </a:t>
            </a:r>
            <a:r>
              <a:rPr lang="cs-CZ" sz="2800" cap="none" dirty="0">
                <a:solidFill>
                  <a:schemeClr val="tx1"/>
                </a:solidFill>
              </a:rPr>
              <a:t>více hudbě než </a:t>
            </a:r>
            <a:r>
              <a:rPr lang="cs-CZ" sz="2800" cap="none" dirty="0" smtClean="0">
                <a:solidFill>
                  <a:schemeClr val="tx1"/>
                </a:solidFill>
              </a:rPr>
              <a:t>studiu. </a:t>
            </a:r>
            <a:r>
              <a:rPr lang="cs-CZ" sz="2800" cap="none" dirty="0">
                <a:solidFill>
                  <a:schemeClr val="tx1"/>
                </a:solidFill>
              </a:rPr>
              <a:t>S</a:t>
            </a:r>
            <a:r>
              <a:rPr lang="cs-CZ" sz="2800" cap="none" dirty="0" smtClean="0">
                <a:solidFill>
                  <a:schemeClr val="tx1"/>
                </a:solidFill>
              </a:rPr>
              <a:t>tudium </a:t>
            </a:r>
            <a:r>
              <a:rPr lang="cs-CZ" sz="2800" cap="none" dirty="0">
                <a:solidFill>
                  <a:schemeClr val="tx1"/>
                </a:solidFill>
              </a:rPr>
              <a:t>gymnázia </a:t>
            </a:r>
            <a:r>
              <a:rPr lang="cs-CZ" sz="2800" cap="none" dirty="0" smtClean="0">
                <a:solidFill>
                  <a:schemeClr val="tx1"/>
                </a:solidFill>
              </a:rPr>
              <a:t>dokončil až v </a:t>
            </a:r>
            <a:r>
              <a:rPr lang="cs-CZ" sz="2800" cap="none" dirty="0">
                <a:solidFill>
                  <a:schemeClr val="tx1"/>
                </a:solidFill>
              </a:rPr>
              <a:t>Plzni</a:t>
            </a:r>
            <a:r>
              <a:rPr lang="cs-CZ" sz="2800" cap="none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2800" cap="none" dirty="0" smtClean="0">
                <a:solidFill>
                  <a:schemeClr val="tx1"/>
                </a:solidFill>
              </a:rPr>
              <a:t>Rád tančil.</a:t>
            </a: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 descr="Soubor:SmetanaGrammarSchoo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1606"/>
            <a:ext cx="2706888" cy="353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0219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27984" y="2060848"/>
            <a:ext cx="4320480" cy="46064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3088" y="1757395"/>
            <a:ext cx="8695801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Dále studoval kompozici a hru na klavír.</a:t>
            </a:r>
          </a:p>
          <a:p>
            <a:endParaRPr lang="cs-CZ" sz="2800" dirty="0" smtClean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V roce 1848 založil v Praze hudební ústav (klavírní školu) „k vyučování na piano forte“.</a:t>
            </a:r>
          </a:p>
          <a:p>
            <a:endParaRPr lang="cs-CZ" sz="2800" dirty="0" smtClean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O rok později se oženil s Kateřinou Kolářovou.</a:t>
            </a:r>
          </a:p>
          <a:p>
            <a:endParaRPr lang="cs-CZ" sz="2800" dirty="0" smtClean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Společně měli čtyři děti, z nichž tři </a:t>
            </a:r>
            <a:r>
              <a:rPr lang="cs-CZ" sz="2800" dirty="0" smtClean="0">
                <a:latin typeface="+mj-lt"/>
              </a:rPr>
              <a:t>zemřeli     </a:t>
            </a:r>
            <a:r>
              <a:rPr lang="cs-CZ" sz="2800" dirty="0" smtClean="0">
                <a:latin typeface="+mj-lt"/>
              </a:rPr>
              <a:t>v útlém věku.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88450" y="1916832"/>
            <a:ext cx="5430879" cy="3501008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5727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27984" y="2060848"/>
            <a:ext cx="4320480" cy="46064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7238" y="1757395"/>
            <a:ext cx="7923194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Přijal nabídku na pozici dirigenta </a:t>
            </a:r>
            <a:r>
              <a:rPr lang="cs-CZ" sz="2800" dirty="0" smtClean="0">
                <a:latin typeface="+mj-lt"/>
              </a:rPr>
              <a:t>           ve </a:t>
            </a:r>
            <a:r>
              <a:rPr lang="cs-CZ" sz="2800" dirty="0" smtClean="0">
                <a:latin typeface="+mj-lt"/>
              </a:rPr>
              <a:t>švédském Göteborgu.</a:t>
            </a:r>
          </a:p>
          <a:p>
            <a:endParaRPr lang="cs-CZ" sz="2800" dirty="0" smtClean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Po smrti manželky </a:t>
            </a:r>
            <a:r>
              <a:rPr lang="cs-CZ" sz="2800" dirty="0" smtClean="0">
                <a:latin typeface="+mj-lt"/>
              </a:rPr>
              <a:t>                                       se podruhé </a:t>
            </a:r>
            <a:r>
              <a:rPr lang="cs-CZ" sz="2800" dirty="0" smtClean="0">
                <a:latin typeface="+mj-lt"/>
              </a:rPr>
              <a:t>oženil </a:t>
            </a:r>
            <a:r>
              <a:rPr lang="cs-CZ" sz="2800" dirty="0" smtClean="0">
                <a:latin typeface="+mj-lt"/>
              </a:rPr>
              <a:t>                                      s </a:t>
            </a:r>
            <a:r>
              <a:rPr lang="cs-CZ" sz="2800" dirty="0" err="1" smtClean="0">
                <a:latin typeface="+mj-lt"/>
              </a:rPr>
              <a:t>Bettinou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Ferdinandiovou</a:t>
            </a:r>
            <a:r>
              <a:rPr lang="cs-CZ" sz="2800" dirty="0" smtClean="0">
                <a:latin typeface="+mj-lt"/>
              </a:rPr>
              <a:t>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V roce 1866 se stal                   dirigentem </a:t>
            </a:r>
            <a:r>
              <a:rPr lang="cs-CZ" sz="2800" dirty="0" err="1" smtClean="0">
                <a:latin typeface="+mj-lt"/>
              </a:rPr>
              <a:t>Prozatimního</a:t>
            </a:r>
            <a:r>
              <a:rPr lang="cs-CZ" sz="2800" dirty="0" smtClean="0">
                <a:latin typeface="+mj-lt"/>
              </a:rPr>
              <a:t>               divadla.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88450" y="1916832"/>
            <a:ext cx="5430879" cy="3501008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</p:txBody>
      </p:sp>
      <p:pic>
        <p:nvPicPr>
          <p:cNvPr id="5122" name="Picture 2" descr="C:\Users\pacaltovaz\AppData\Local\Microsoft\Windows\Temporary Internet Files\Content.IE5\6FH03OMA\MP9003415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668" y="2996952"/>
            <a:ext cx="2609850" cy="36576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36088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</a:t>
            </a:r>
            <a:r>
              <a:rPr lang="cs-CZ" sz="1800" dirty="0" err="1" smtClean="0">
                <a:solidFill>
                  <a:schemeClr val="tx1"/>
                </a:solidFill>
              </a:rPr>
              <a:t>BEDŘICHa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SMETANy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27984" y="2060848"/>
            <a:ext cx="4320480" cy="46064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7238" y="1556792"/>
            <a:ext cx="8211226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+mj-lt"/>
              </a:rPr>
              <a:t>Opery:</a:t>
            </a:r>
          </a:p>
          <a:p>
            <a:r>
              <a:rPr lang="cs-CZ" sz="2800" dirty="0" smtClean="0">
                <a:latin typeface="+mj-lt"/>
              </a:rPr>
              <a:t>Braniboři </a:t>
            </a:r>
            <a:r>
              <a:rPr lang="cs-CZ" sz="2800" dirty="0">
                <a:latin typeface="+mj-lt"/>
              </a:rPr>
              <a:t>v Čechách, Prodaná nevěsta, Dalibor, Libuše, Dvě vdovy, Hubička, Tajemství, Čertova stěna, </a:t>
            </a:r>
            <a:r>
              <a:rPr lang="cs-CZ" sz="2800" dirty="0" smtClean="0">
                <a:latin typeface="+mj-lt"/>
              </a:rPr>
              <a:t>Viola (nedokončená)</a:t>
            </a:r>
            <a:endParaRPr lang="cs-CZ" sz="2800" dirty="0" smtClean="0">
              <a:latin typeface="+mj-lt"/>
            </a:endParaRPr>
          </a:p>
          <a:p>
            <a:endParaRPr lang="cs-CZ" sz="2800" dirty="0">
              <a:latin typeface="+mj-lt"/>
            </a:endParaRPr>
          </a:p>
          <a:p>
            <a:r>
              <a:rPr lang="cs-CZ" sz="2800" b="1" dirty="0">
                <a:latin typeface="+mj-lt"/>
              </a:rPr>
              <a:t>Cyklus symfonických básní</a:t>
            </a:r>
            <a:r>
              <a:rPr lang="cs-CZ" sz="2800" b="1" dirty="0" smtClean="0">
                <a:latin typeface="+mj-lt"/>
              </a:rPr>
              <a:t>:</a:t>
            </a:r>
          </a:p>
          <a:p>
            <a:r>
              <a:rPr lang="cs-CZ" sz="2800" dirty="0" smtClean="0">
                <a:latin typeface="+mj-lt"/>
              </a:rPr>
              <a:t>Má </a:t>
            </a:r>
            <a:r>
              <a:rPr lang="cs-CZ" sz="2800" dirty="0">
                <a:latin typeface="+mj-lt"/>
              </a:rPr>
              <a:t>vlast (Vyšehrad, Vltava, Šárka, </a:t>
            </a:r>
            <a:r>
              <a:rPr lang="cs-CZ" sz="2800" dirty="0" smtClean="0">
                <a:latin typeface="+mj-lt"/>
              </a:rPr>
              <a:t>   </a:t>
            </a:r>
            <a:r>
              <a:rPr lang="cs-CZ" sz="2800" dirty="0" smtClean="0">
                <a:latin typeface="+mj-lt"/>
              </a:rPr>
              <a:t>   Z</a:t>
            </a:r>
            <a:r>
              <a:rPr lang="cs-CZ" sz="2800" dirty="0">
                <a:latin typeface="+mj-lt"/>
              </a:rPr>
              <a:t> českých luhů a hájů, Tábor, Blaník) </a:t>
            </a:r>
            <a:endParaRPr lang="cs-CZ" sz="2800" dirty="0" smtClean="0">
              <a:latin typeface="+mj-lt"/>
            </a:endParaRPr>
          </a:p>
          <a:p>
            <a:endParaRPr lang="cs-CZ" sz="2800" dirty="0">
              <a:latin typeface="+mj-lt"/>
            </a:endParaRPr>
          </a:p>
          <a:p>
            <a:r>
              <a:rPr lang="cs-CZ" sz="2800" b="1" dirty="0">
                <a:latin typeface="+mj-lt"/>
              </a:rPr>
              <a:t>Polky: </a:t>
            </a:r>
            <a:endParaRPr lang="cs-CZ" sz="2800" b="1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Luisina</a:t>
            </a:r>
            <a:r>
              <a:rPr lang="cs-CZ" sz="2800" dirty="0">
                <a:latin typeface="+mj-lt"/>
              </a:rPr>
              <a:t>, Jiřinková, Ze studentského života</a:t>
            </a:r>
          </a:p>
          <a:p>
            <a:endParaRPr lang="cs-CZ" sz="2800" dirty="0" smtClean="0">
              <a:latin typeface="+mj-lt"/>
            </a:endParaRPr>
          </a:p>
          <a:p>
            <a:endParaRPr lang="cs-CZ" sz="2800" dirty="0">
              <a:latin typeface="+mj-lt"/>
            </a:endParaRPr>
          </a:p>
          <a:p>
            <a:endParaRPr lang="cs-CZ" sz="2800" dirty="0" smtClean="0">
              <a:latin typeface="+mj-lt"/>
            </a:endParaRPr>
          </a:p>
          <a:p>
            <a:endParaRPr lang="cs-CZ" sz="2800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88450" y="1916832"/>
            <a:ext cx="5430879" cy="3501008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085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27984" y="2060848"/>
            <a:ext cx="4320480" cy="46064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7238" y="1757395"/>
            <a:ext cx="792319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Posledních deset let skládal v naprosté hluchotě.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Konec </a:t>
            </a:r>
            <a:r>
              <a:rPr lang="cs-CZ" sz="2800" dirty="0">
                <a:latin typeface="+mj-lt"/>
              </a:rPr>
              <a:t>života strávil u dcery </a:t>
            </a:r>
            <a:r>
              <a:rPr lang="cs-CZ" sz="2800" dirty="0" smtClean="0">
                <a:latin typeface="+mj-lt"/>
              </a:rPr>
              <a:t>               Žofie </a:t>
            </a:r>
            <a:r>
              <a:rPr lang="cs-CZ" sz="2800" dirty="0">
                <a:latin typeface="+mj-lt"/>
              </a:rPr>
              <a:t>v </a:t>
            </a:r>
            <a:r>
              <a:rPr lang="cs-CZ" sz="2800" dirty="0" smtClean="0">
                <a:latin typeface="+mj-lt"/>
              </a:rPr>
              <a:t>Jabkenicích.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Choroba </a:t>
            </a:r>
            <a:r>
              <a:rPr lang="cs-CZ" sz="2800" dirty="0">
                <a:latin typeface="+mj-lt"/>
              </a:rPr>
              <a:t>se proměnila </a:t>
            </a:r>
            <a:r>
              <a:rPr lang="cs-CZ" sz="2800" dirty="0" smtClean="0">
                <a:latin typeface="+mj-lt"/>
              </a:rPr>
              <a:t>              v</a:t>
            </a:r>
            <a:r>
              <a:rPr lang="cs-CZ" sz="2800" dirty="0">
                <a:latin typeface="+mj-lt"/>
              </a:rPr>
              <a:t> </a:t>
            </a:r>
            <a:r>
              <a:rPr lang="cs-CZ" sz="2800" dirty="0" smtClean="0">
                <a:latin typeface="+mj-lt"/>
              </a:rPr>
              <a:t>šílenství, byl </a:t>
            </a:r>
            <a:r>
              <a:rPr lang="cs-CZ" sz="2800" dirty="0" smtClean="0">
                <a:latin typeface="+mj-lt"/>
              </a:rPr>
              <a:t>převezen                             </a:t>
            </a:r>
            <a:r>
              <a:rPr lang="cs-CZ" sz="2800" dirty="0" smtClean="0">
                <a:latin typeface="+mj-lt"/>
              </a:rPr>
              <a:t>do ústavu pro choromyslné                           v Praze.</a:t>
            </a:r>
            <a:endParaRPr lang="cs-CZ" sz="2800" dirty="0">
              <a:latin typeface="+mj-lt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88450" y="1916832"/>
            <a:ext cx="5430879" cy="3501008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</p:txBody>
      </p:sp>
      <p:pic>
        <p:nvPicPr>
          <p:cNvPr id="7" name="Picture 2" descr="Soubor:SmetanaLibussa-Prophec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889" y="3356992"/>
            <a:ext cx="2506240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6072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BEDŘICH SMETANA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27984" y="2060848"/>
            <a:ext cx="4320480" cy="46064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7238" y="1757395"/>
            <a:ext cx="821122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+mj-lt"/>
              </a:rPr>
              <a:t>† 12. 5. 1884 Praha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Tento český hudební skladatel,        dirigent a učitel hudby je                  pohřben na </a:t>
            </a:r>
            <a:r>
              <a:rPr lang="cs-CZ" sz="2800" dirty="0">
                <a:latin typeface="+mj-lt"/>
              </a:rPr>
              <a:t>vyšehradském </a:t>
            </a:r>
            <a:r>
              <a:rPr lang="cs-CZ" sz="2800" dirty="0" smtClean="0">
                <a:latin typeface="+mj-lt"/>
              </a:rPr>
              <a:t>              hřbitově Slavín.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V</a:t>
            </a:r>
            <a:r>
              <a:rPr lang="cs-CZ" sz="2800" dirty="0">
                <a:latin typeface="+mj-lt"/>
              </a:rPr>
              <a:t> den výročí jeho úmrtí </a:t>
            </a:r>
            <a:r>
              <a:rPr lang="cs-CZ" sz="2800" dirty="0" smtClean="0">
                <a:latin typeface="+mj-lt"/>
              </a:rPr>
              <a:t>začíná         hudební </a:t>
            </a:r>
            <a:r>
              <a:rPr lang="cs-CZ" sz="2800" dirty="0">
                <a:latin typeface="+mj-lt"/>
              </a:rPr>
              <a:t>festival Pražské </a:t>
            </a:r>
            <a:r>
              <a:rPr lang="cs-CZ" sz="2800" dirty="0" smtClean="0">
                <a:latin typeface="+mj-lt"/>
              </a:rPr>
              <a:t>jaro.</a:t>
            </a:r>
            <a:endParaRPr lang="cs-CZ" sz="2800" dirty="0">
              <a:latin typeface="+mj-lt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88450" y="1916832"/>
            <a:ext cx="5430879" cy="3501008"/>
          </a:xfrm>
          <a:prstGeom prst="rect">
            <a:avLst/>
          </a:prstGeom>
        </p:spPr>
        <p:txBody>
          <a:bodyPr vert="horz" lIns="45720" tIns="0" rIns="45720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800" cap="none" dirty="0" smtClean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§"/>
            </a:pPr>
            <a:endParaRPr lang="cs-CZ" sz="2800" cap="none" dirty="0" smtClean="0">
              <a:solidFill>
                <a:schemeClr val="tx1"/>
              </a:solidFill>
            </a:endParaRPr>
          </a:p>
        </p:txBody>
      </p:sp>
      <p:pic>
        <p:nvPicPr>
          <p:cNvPr id="7" name="Picture 2" descr="http://upload.wikimedia.org/wikipedia/commons/6/60/Smeta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891" y="2740933"/>
            <a:ext cx="2381250" cy="3848100"/>
          </a:xfrm>
          <a:prstGeom prst="rect">
            <a:avLst/>
          </a:prstGeom>
          <a:noFill/>
          <a:effectLst>
            <a:softEdge rad="127000"/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1652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39604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Zdroje:</a:t>
            </a: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>http://</a:t>
            </a:r>
            <a:r>
              <a:rPr lang="cs-CZ" sz="2400" b="0" dirty="0" smtClean="0">
                <a:solidFill>
                  <a:schemeClr val="tx1"/>
                </a:solidFill>
              </a:rPr>
              <a:t>upload.wikimedia.org/wikipedia/commons/6/60/Smetana.jpg</a:t>
            </a: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>http://</a:t>
            </a:r>
            <a:r>
              <a:rPr lang="cs-CZ" sz="2400" b="0" dirty="0" smtClean="0">
                <a:solidFill>
                  <a:schemeClr val="tx1"/>
                </a:solidFill>
              </a:rPr>
              <a:t>upload.wikimedia.org/wikipedia/commons/8/80/Bedrich-Smetana-Litomisl.jpg</a:t>
            </a: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>http://</a:t>
            </a:r>
            <a:r>
              <a:rPr lang="cs-CZ" sz="2400" b="0" dirty="0" smtClean="0">
                <a:solidFill>
                  <a:schemeClr val="tx1"/>
                </a:solidFill>
              </a:rPr>
              <a:t>cs.wikipedia.org/wiki/Soubor:SmetanaGrammarSchool.jpg</a:t>
            </a: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>http://</a:t>
            </a:r>
            <a:r>
              <a:rPr lang="cs-CZ" sz="2400" b="0" dirty="0" smtClean="0">
                <a:solidFill>
                  <a:schemeClr val="tx1"/>
                </a:solidFill>
              </a:rPr>
              <a:t>cs.wikipedia.org/wiki/Soubor:SmetanaLibussa-Prophecy.jpg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0394593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1037</TotalTime>
  <Words>256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Prezentace aplikace PowerPoint</vt:lpstr>
      <vt:lpstr>BEDŘICH SMETANA</vt:lpstr>
      <vt:lpstr>BEDŘICH SMETANA</vt:lpstr>
      <vt:lpstr>BEDŘICH SMETANA</vt:lpstr>
      <vt:lpstr>BEDŘICH SMETANA</vt:lpstr>
      <vt:lpstr>BEDŘICH SMETANA</vt:lpstr>
      <vt:lpstr>BEDŘICH SMETANA</vt:lpstr>
      <vt:lpstr>Dílo BEDŘICHa SMETANy</vt:lpstr>
      <vt:lpstr>BEDŘICH SMETANA</vt:lpstr>
      <vt:lpstr>BEDŘICH SMETANA</vt:lpstr>
      <vt:lpstr>Zdroje:  http://upload.wikimedia.org/wikipedia/commons/6/60/Smetana.jpg http://upload.wikimedia.org/wikipedia/commons/8/80/Bedrich-Smetana-Litomisl.jpg http://cs.wikipedia.org/wiki/Soubor:SmetanaGrammarSchool.jpg http://cs.wikipedia.org/wiki/Soubor:SmetanaLibussa-Prophecy.jpg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31</cp:revision>
  <dcterms:created xsi:type="dcterms:W3CDTF">2013-01-01T14:22:27Z</dcterms:created>
  <dcterms:modified xsi:type="dcterms:W3CDTF">2013-07-25T10:51:14Z</dcterms:modified>
</cp:coreProperties>
</file>