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9" r:id="rId4"/>
    <p:sldId id="257" r:id="rId5"/>
    <p:sldId id="261" r:id="rId6"/>
    <p:sldId id="262" r:id="rId7"/>
    <p:sldId id="265" r:id="rId8"/>
    <p:sldId id="266" r:id="rId9"/>
    <p:sldId id="267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C7B77-3BC7-4781-9B30-25CE19C39918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72822-A3B5-4E9A-BF13-D778C34764E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C7B77-3BC7-4781-9B30-25CE19C39918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72822-A3B5-4E9A-BF13-D778C34764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C7B77-3BC7-4781-9B30-25CE19C39918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3E72822-A3B5-4E9A-BF13-D778C34764E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C7B77-3BC7-4781-9B30-25CE19C39918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72822-A3B5-4E9A-BF13-D778C34764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C7B77-3BC7-4781-9B30-25CE19C39918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72822-A3B5-4E9A-BF13-D778C34764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C7B77-3BC7-4781-9B30-25CE19C39918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72822-A3B5-4E9A-BF13-D778C34764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C7B77-3BC7-4781-9B30-25CE19C39918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72822-A3B5-4E9A-BF13-D778C34764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C7B77-3BC7-4781-9B30-25CE19C39918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72822-A3B5-4E9A-BF13-D778C34764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C7B77-3BC7-4781-9B30-25CE19C39918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72822-A3B5-4E9A-BF13-D778C34764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C7B77-3BC7-4781-9B30-25CE19C39918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72822-A3B5-4E9A-BF13-D778C34764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C7B77-3BC7-4781-9B30-25CE19C39918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72822-A3B5-4E9A-BF13-D778C34764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1FC7B77-3BC7-4781-9B30-25CE19C39918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3E72822-A3B5-4E9A-BF13-D778C34764E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1/1e/Wolfgang-amadeus-mozart_1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5/51/Mozart_painted_by_Greuze_1763-64.jpg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6/6e/Leopold_Mozart_and_Wolgang_Amadeus_Mozart_plaque.jpg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0/0a/Mozart_at_Melk09.jpg" TargetMode="Externa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9/9a/K626_Requiem_Mozart.jpg" TargetMode="Externa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1/1e/Wolfgang-amadeus-mozart_1.jpg" TargetMode="Externa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971600" y="2276872"/>
          <a:ext cx="7556343" cy="1800200"/>
        </p:xfrm>
        <a:graphic>
          <a:graphicData uri="http://schemas.openxmlformats.org/drawingml/2006/table">
            <a:tbl>
              <a:tblPr/>
              <a:tblGrid>
                <a:gridCol w="3184384"/>
                <a:gridCol w="4371959"/>
              </a:tblGrid>
              <a:tr h="6252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4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971600" y="4725144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Název DUM:  </a:t>
            </a:r>
            <a:r>
              <a:rPr lang="cs-CZ" dirty="0" smtClean="0">
                <a:solidFill>
                  <a:schemeClr val="bg1"/>
                </a:solidFill>
              </a:rPr>
              <a:t>VY_32_INOVACE_XVII_2_05_Wolfgang </a:t>
            </a:r>
            <a:r>
              <a:rPr lang="cs-CZ" dirty="0" smtClean="0">
                <a:solidFill>
                  <a:schemeClr val="bg1"/>
                </a:solidFill>
              </a:rPr>
              <a:t>Amadeus Mozart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Šablona číslo:   </a:t>
            </a:r>
            <a:r>
              <a:rPr lang="cs-CZ" dirty="0" smtClean="0">
                <a:solidFill>
                  <a:schemeClr val="bg1"/>
                </a:solidFill>
              </a:rPr>
              <a:t>XVII</a:t>
            </a:r>
            <a:r>
              <a:rPr lang="cs-CZ" b="1" dirty="0" smtClean="0">
                <a:solidFill>
                  <a:schemeClr val="bg1"/>
                </a:solidFill>
              </a:rPr>
              <a:t>        Sada číslo</a:t>
            </a:r>
            <a:r>
              <a:rPr lang="cs-CZ" dirty="0" smtClean="0">
                <a:solidFill>
                  <a:schemeClr val="bg1"/>
                </a:solidFill>
              </a:rPr>
              <a:t>:</a:t>
            </a:r>
            <a:r>
              <a:rPr lang="cs-CZ" b="1" dirty="0" smtClean="0">
                <a:solidFill>
                  <a:schemeClr val="bg1"/>
                </a:solidFill>
              </a:rPr>
              <a:t>  </a:t>
            </a:r>
            <a:r>
              <a:rPr lang="cs-CZ" dirty="0" smtClean="0">
                <a:solidFill>
                  <a:schemeClr val="bg1"/>
                </a:solidFill>
              </a:rPr>
              <a:t>2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       Pořadové číslo DUM:  </a:t>
            </a:r>
            <a:r>
              <a:rPr lang="cs-CZ" dirty="0">
                <a:solidFill>
                  <a:schemeClr val="bg1"/>
                </a:solidFill>
              </a:rPr>
              <a:t>0</a:t>
            </a:r>
            <a:r>
              <a:rPr lang="cs-CZ" dirty="0" smtClean="0">
                <a:solidFill>
                  <a:schemeClr val="bg1"/>
                </a:solidFill>
              </a:rPr>
              <a:t>5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Autor:   </a:t>
            </a:r>
            <a:r>
              <a:rPr lang="cs-CZ" dirty="0" smtClean="0">
                <a:solidFill>
                  <a:schemeClr val="bg1"/>
                </a:solidFill>
              </a:rPr>
              <a:t>Mgr. Zuzana </a:t>
            </a:r>
            <a:r>
              <a:rPr lang="cs-CZ" dirty="0" err="1" smtClean="0">
                <a:solidFill>
                  <a:schemeClr val="bg1"/>
                </a:solidFill>
              </a:rPr>
              <a:t>Pácaltová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1952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536" y="404664"/>
            <a:ext cx="8496944" cy="612068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Anotace: </a:t>
            </a:r>
            <a:r>
              <a:rPr lang="cs-CZ" sz="2000" dirty="0" smtClean="0">
                <a:solidFill>
                  <a:schemeClr val="bg1"/>
                </a:solidFill>
              </a:rPr>
              <a:t>Seznámení s životem a tvorbou hudebního skladatele Wolfganga Amadea Mozarta.</a:t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 smtClean="0">
              <a:solidFill>
                <a:schemeClr val="bg1"/>
              </a:solidFill>
            </a:endParaRP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Očekávaný výstup: </a:t>
            </a:r>
            <a:r>
              <a:rPr lang="cs-CZ" sz="2000" dirty="0" smtClean="0">
                <a:solidFill>
                  <a:schemeClr val="bg1"/>
                </a:solidFill>
              </a:rPr>
              <a:t>Žák zná </a:t>
            </a:r>
            <a:r>
              <a:rPr lang="cs-CZ" sz="2000" dirty="0" smtClean="0">
                <a:solidFill>
                  <a:schemeClr val="bg1"/>
                </a:solidFill>
              </a:rPr>
              <a:t>základní údaje o životě a tvorbě   </a:t>
            </a:r>
            <a:r>
              <a:rPr lang="cs-CZ" sz="2000" dirty="0" smtClean="0">
                <a:solidFill>
                  <a:schemeClr val="bg1"/>
                </a:solidFill>
              </a:rPr>
              <a:t>                 </a:t>
            </a:r>
            <a:r>
              <a:rPr lang="cs-CZ" sz="2000" dirty="0" smtClean="0">
                <a:solidFill>
                  <a:schemeClr val="bg1"/>
                </a:solidFill>
              </a:rPr>
              <a:t>W. A. </a:t>
            </a:r>
            <a:r>
              <a:rPr lang="cs-CZ" sz="2000" dirty="0" smtClean="0">
                <a:solidFill>
                  <a:schemeClr val="bg1"/>
                </a:solidFill>
              </a:rPr>
              <a:t>Mozarta a chápe vztah mezi nimi.</a:t>
            </a:r>
            <a:endParaRPr lang="cs-CZ" sz="2000" dirty="0" smtClean="0">
              <a:solidFill>
                <a:schemeClr val="bg1"/>
              </a:solidFill>
            </a:endParaRPr>
          </a:p>
          <a:p>
            <a:pPr algn="l"/>
            <a:endParaRPr lang="cs-CZ" sz="2000" dirty="0" smtClean="0">
              <a:solidFill>
                <a:schemeClr val="bg1"/>
              </a:solidFill>
            </a:endParaRP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Druh učebního materiálu: </a:t>
            </a:r>
            <a:r>
              <a:rPr lang="cs-CZ" sz="2000" dirty="0" smtClean="0">
                <a:solidFill>
                  <a:schemeClr val="bg1"/>
                </a:solidFill>
              </a:rPr>
              <a:t>prezentace</a:t>
            </a: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Typická věková skupina: </a:t>
            </a:r>
            <a:r>
              <a:rPr lang="cs-CZ" sz="2000" dirty="0" smtClean="0">
                <a:solidFill>
                  <a:schemeClr val="bg1"/>
                </a:solidFill>
              </a:rPr>
              <a:t>9 – 11 let</a:t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 smtClean="0">
              <a:solidFill>
                <a:schemeClr val="bg1"/>
              </a:solidFill>
            </a:endParaRP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Klíčová slova: </a:t>
            </a:r>
            <a:r>
              <a:rPr lang="cs-CZ" sz="2000" dirty="0" smtClean="0">
                <a:solidFill>
                  <a:schemeClr val="bg1"/>
                </a:solidFill>
              </a:rPr>
              <a:t>Wolfgang Amadeus Mozart, hudební skladatel</a:t>
            </a: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Pomůcky a materiál: </a:t>
            </a:r>
            <a:r>
              <a:rPr lang="cs-CZ" sz="2000" dirty="0" smtClean="0">
                <a:solidFill>
                  <a:schemeClr val="bg1"/>
                </a:solidFill>
              </a:rPr>
              <a:t>interaktivní tabule</a:t>
            </a:r>
          </a:p>
          <a:p>
            <a:pPr algn="l"/>
            <a:endParaRPr lang="cs-CZ" sz="2000" b="1" dirty="0" smtClean="0">
              <a:solidFill>
                <a:schemeClr val="bg1"/>
              </a:solidFill>
            </a:endParaRP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Potřebný čas pro výuku DUM: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20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minut</a:t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 smtClean="0">
              <a:solidFill>
                <a:schemeClr val="bg1"/>
              </a:solidFill>
            </a:endParaRP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Metodické zhodnocení a popis práce s digitálním </a:t>
            </a:r>
            <a:r>
              <a:rPr lang="cs-CZ" sz="2000" b="1" dirty="0" smtClean="0">
                <a:solidFill>
                  <a:schemeClr val="bg1"/>
                </a:solidFill>
              </a:rPr>
              <a:t>učebním materiálem</a:t>
            </a:r>
            <a:r>
              <a:rPr lang="cs-CZ" sz="2000" b="1" dirty="0" smtClean="0">
                <a:solidFill>
                  <a:schemeClr val="bg1"/>
                </a:solidFill>
              </a:rPr>
              <a:t>:  </a:t>
            </a:r>
            <a:r>
              <a:rPr lang="cs-CZ" sz="2000" dirty="0" smtClean="0">
                <a:solidFill>
                  <a:schemeClr val="bg1"/>
                </a:solidFill>
              </a:rPr>
              <a:t>Žáci sledují prezentaci a podrobnější výklad učitele mohou doplnit vlastními poznatky o hudebním skladateli.</a:t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1082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229600" cy="18288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Wolfgang </a:t>
            </a:r>
            <a:r>
              <a:rPr lang="cs-CZ" dirty="0" err="1" smtClean="0">
                <a:solidFill>
                  <a:schemeClr val="tx1"/>
                </a:solidFill>
              </a:rPr>
              <a:t>amadeus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mozart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File:Wolfgang-amadeus-mozart 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92896"/>
            <a:ext cx="2808960" cy="4130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1865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20688"/>
            <a:ext cx="8229600" cy="491480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W. a. </a:t>
            </a:r>
            <a:r>
              <a:rPr lang="cs-CZ" sz="1800" dirty="0" err="1" smtClean="0">
                <a:solidFill>
                  <a:schemeClr val="tx1"/>
                </a:solidFill>
              </a:rPr>
              <a:t>mozart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79912" y="2485088"/>
            <a:ext cx="4968552" cy="2816119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latin typeface="+mj-lt"/>
              </a:rPr>
              <a:t>* 27. 1. 1756 Salzburg   			    (Rakousko)</a:t>
            </a:r>
          </a:p>
          <a:p>
            <a:pPr algn="l"/>
            <a:endParaRPr lang="cs-CZ" dirty="0" smtClean="0">
              <a:latin typeface="+mj-lt"/>
            </a:endParaRPr>
          </a:p>
          <a:p>
            <a:pPr algn="l"/>
            <a:r>
              <a:rPr lang="cs-CZ" dirty="0" smtClean="0">
                <a:latin typeface="+mj-lt"/>
              </a:rPr>
              <a:t>Jeho otec Leopold byl skladatel a hudebník.</a:t>
            </a:r>
          </a:p>
          <a:p>
            <a:pPr algn="l"/>
            <a:endParaRPr lang="cs-CZ" dirty="0">
              <a:latin typeface="+mj-lt"/>
            </a:endParaRPr>
          </a:p>
          <a:p>
            <a:endParaRPr lang="cs-CZ" dirty="0">
              <a:latin typeface="+mj-lt"/>
            </a:endParaRPr>
          </a:p>
          <a:p>
            <a:pPr algn="l"/>
            <a:endParaRPr lang="cs-CZ" dirty="0">
              <a:latin typeface="+mj-lt"/>
            </a:endParaRPr>
          </a:p>
        </p:txBody>
      </p:sp>
      <p:pic>
        <p:nvPicPr>
          <p:cNvPr id="1026" name="Picture 2" descr="File:Mozart painted by Greuze 1763-64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239" y="2491304"/>
            <a:ext cx="3178078" cy="4211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092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20688"/>
            <a:ext cx="8229600" cy="491480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W. a. </a:t>
            </a:r>
            <a:r>
              <a:rPr lang="cs-CZ" sz="1800" dirty="0" err="1" smtClean="0">
                <a:solidFill>
                  <a:schemeClr val="tx1"/>
                </a:solidFill>
              </a:rPr>
              <a:t>mozart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9571" y="1844824"/>
            <a:ext cx="8164028" cy="1224136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Byl zázračným dítětem. V 6 letech udivoval skvělou hrou na housle a cembalo.</a:t>
            </a:r>
          </a:p>
          <a:p>
            <a:endParaRPr lang="cs-CZ" dirty="0">
              <a:latin typeface="+mj-lt"/>
            </a:endParaRPr>
          </a:p>
          <a:p>
            <a:pPr algn="l"/>
            <a:endParaRPr lang="cs-CZ" dirty="0">
              <a:latin typeface="+mj-lt"/>
            </a:endParaRPr>
          </a:p>
        </p:txBody>
      </p:sp>
      <p:pic>
        <p:nvPicPr>
          <p:cNvPr id="2050" name="Picture 2" descr="File:Leopold Mozart and Wolgang Amadeus Mozart plaqu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5647" y="3429000"/>
            <a:ext cx="3843850" cy="3266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323528" y="3428999"/>
            <a:ext cx="4554341" cy="2822585"/>
          </a:xfrm>
          <a:prstGeom prst="rect">
            <a:avLst/>
          </a:prstGeom>
        </p:spPr>
        <p:txBody>
          <a:bodyPr vert="horz">
            <a:norm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Učil ho otec, procestoval s ním téměř celou Evropu    a dokázal synův talent obratně zpeněžit. </a:t>
            </a:r>
          </a:p>
          <a:p>
            <a:endParaRPr lang="cs-CZ" dirty="0" smtClean="0">
              <a:latin typeface="+mj-lt"/>
            </a:endParaRPr>
          </a:p>
          <a:p>
            <a:pPr algn="l"/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45396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20688"/>
            <a:ext cx="8229600" cy="491480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Dílo W. a. </a:t>
            </a:r>
            <a:r>
              <a:rPr lang="cs-CZ" sz="1800" dirty="0" err="1" smtClean="0">
                <a:solidFill>
                  <a:schemeClr val="tx1"/>
                </a:solidFill>
              </a:rPr>
              <a:t>mozarta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3968" y="1941062"/>
            <a:ext cx="4536504" cy="4080226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Ve 14 letech měl za sebou již řadu symfonií a sonát.       V Itálii řídil provedení své opery.</a:t>
            </a:r>
          </a:p>
          <a:p>
            <a:pPr marL="457200" indent="-457200" algn="l">
              <a:buFont typeface="Wingdings" pitchFamily="2" charset="2"/>
              <a:buChar char="§"/>
            </a:pPr>
            <a:endParaRPr lang="cs-CZ" dirty="0">
              <a:latin typeface="+mj-lt"/>
            </a:endParaRPr>
          </a:p>
          <a:p>
            <a:pPr algn="l"/>
            <a:endParaRPr lang="cs-CZ" dirty="0">
              <a:latin typeface="+mj-lt"/>
            </a:endParaRPr>
          </a:p>
          <a:p>
            <a:endParaRPr lang="cs-CZ" dirty="0">
              <a:latin typeface="+mj-lt"/>
            </a:endParaRPr>
          </a:p>
          <a:p>
            <a:pPr algn="l"/>
            <a:endParaRPr lang="cs-CZ" dirty="0">
              <a:latin typeface="+mj-lt"/>
            </a:endParaRPr>
          </a:p>
        </p:txBody>
      </p:sp>
      <p:pic>
        <p:nvPicPr>
          <p:cNvPr id="3074" name="Picture 2" descr="File:Mozart at Melk09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88840"/>
            <a:ext cx="3641295" cy="4599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9803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20688"/>
            <a:ext cx="8229600" cy="491480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Dílo W. a. </a:t>
            </a:r>
            <a:r>
              <a:rPr lang="cs-CZ" sz="1800" dirty="0" err="1" smtClean="0">
                <a:solidFill>
                  <a:schemeClr val="tx1"/>
                </a:solidFill>
              </a:rPr>
              <a:t>mozarta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700808"/>
            <a:ext cx="7992888" cy="4968552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§"/>
            </a:pPr>
            <a:r>
              <a:rPr lang="cs-CZ" dirty="0">
                <a:latin typeface="+mj-lt"/>
              </a:rPr>
              <a:t>V dospělosti </a:t>
            </a:r>
            <a:r>
              <a:rPr lang="cs-CZ" dirty="0" smtClean="0">
                <a:latin typeface="+mj-lt"/>
              </a:rPr>
              <a:t>přestával být senzací            a zájem o něj opadal.</a:t>
            </a:r>
          </a:p>
          <a:p>
            <a:pPr marL="457200" indent="-457200" algn="l">
              <a:buFont typeface="Wingdings" pitchFamily="2" charset="2"/>
              <a:buChar char="§"/>
            </a:pPr>
            <a:endParaRPr lang="cs-CZ" dirty="0">
              <a:latin typeface="+mj-lt"/>
            </a:endParaRP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Živil se z honorářů za příležitostné skladby a vyučováním ve šlechtických rodinách.</a:t>
            </a:r>
          </a:p>
          <a:p>
            <a:pPr marL="457200" indent="-457200" algn="l">
              <a:buFont typeface="Wingdings" pitchFamily="2" charset="2"/>
              <a:buChar char="§"/>
            </a:pPr>
            <a:endParaRPr lang="cs-CZ" dirty="0">
              <a:latin typeface="+mj-lt"/>
            </a:endParaRP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V Praze mělo jeho dílo velký úspěch. Mozart pronesl větu:                           „Moji Pražané mi rozumějí.“</a:t>
            </a:r>
          </a:p>
          <a:p>
            <a:pPr marL="457200" indent="-457200" algn="l">
              <a:buFont typeface="Wingdings" pitchFamily="2" charset="2"/>
              <a:buChar char="§"/>
            </a:pPr>
            <a:endParaRPr lang="cs-CZ" dirty="0">
              <a:latin typeface="+mj-lt"/>
            </a:endParaRPr>
          </a:p>
          <a:p>
            <a:pPr marL="457200" indent="-457200" algn="l">
              <a:buFont typeface="Wingdings" pitchFamily="2" charset="2"/>
              <a:buChar char="§"/>
            </a:pPr>
            <a:endParaRPr lang="cs-CZ" dirty="0">
              <a:latin typeface="+mj-lt"/>
            </a:endParaRPr>
          </a:p>
          <a:p>
            <a:pPr algn="l"/>
            <a:endParaRPr lang="cs-CZ" dirty="0">
              <a:latin typeface="+mj-lt"/>
            </a:endParaRPr>
          </a:p>
          <a:p>
            <a:endParaRPr lang="cs-CZ" dirty="0">
              <a:latin typeface="+mj-lt"/>
            </a:endParaRPr>
          </a:p>
          <a:p>
            <a:pPr algn="l"/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4864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20688"/>
            <a:ext cx="8229600" cy="491480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Dílo W. a. </a:t>
            </a:r>
            <a:r>
              <a:rPr lang="cs-CZ" sz="1800" dirty="0" err="1" smtClean="0">
                <a:solidFill>
                  <a:schemeClr val="tx1"/>
                </a:solidFill>
              </a:rPr>
              <a:t>mozarta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844824"/>
            <a:ext cx="7704856" cy="4104456"/>
          </a:xfrm>
        </p:spPr>
        <p:txBody>
          <a:bodyPr/>
          <a:lstStyle/>
          <a:p>
            <a:pPr marL="457200" indent="-457200" algn="l">
              <a:buFont typeface="Wingdings" pitchFamily="2" charset="2"/>
              <a:buChar char="§"/>
            </a:pPr>
            <a:endParaRPr lang="cs-CZ" dirty="0">
              <a:latin typeface="+mj-lt"/>
            </a:endParaRPr>
          </a:p>
          <a:p>
            <a:pPr marL="457200" indent="-457200" algn="l">
              <a:buFont typeface="Wingdings" pitchFamily="2" charset="2"/>
              <a:buChar char="§"/>
            </a:pPr>
            <a:endParaRPr lang="cs-CZ" dirty="0">
              <a:latin typeface="+mj-lt"/>
            </a:endParaRPr>
          </a:p>
          <a:p>
            <a:pPr algn="l"/>
            <a:endParaRPr lang="cs-CZ" dirty="0">
              <a:latin typeface="+mj-lt"/>
            </a:endParaRPr>
          </a:p>
          <a:p>
            <a:endParaRPr lang="cs-CZ" dirty="0">
              <a:latin typeface="+mj-lt"/>
            </a:endParaRPr>
          </a:p>
          <a:p>
            <a:pPr algn="l"/>
            <a:endParaRPr lang="cs-CZ" dirty="0">
              <a:latin typeface="+mj-lt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4716014" y="1772816"/>
            <a:ext cx="4205127" cy="496855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latin typeface="+mj-lt"/>
              </a:rPr>
              <a:t>Napsal přes 600 děl.</a:t>
            </a:r>
          </a:p>
          <a:p>
            <a:pPr algn="l"/>
            <a:endParaRPr lang="cs-CZ" dirty="0" smtClean="0">
              <a:latin typeface="+mj-lt"/>
            </a:endParaRPr>
          </a:p>
          <a:p>
            <a:pPr algn="l"/>
            <a:r>
              <a:rPr lang="cs-CZ" b="1" dirty="0" smtClean="0">
                <a:latin typeface="+mj-lt"/>
              </a:rPr>
              <a:t>Opery:</a:t>
            </a:r>
          </a:p>
          <a:p>
            <a:pPr algn="l"/>
            <a:r>
              <a:rPr lang="cs-CZ" dirty="0" smtClean="0">
                <a:latin typeface="+mj-lt"/>
              </a:rPr>
              <a:t>Kouzelná flétna</a:t>
            </a:r>
          </a:p>
          <a:p>
            <a:pPr algn="l"/>
            <a:r>
              <a:rPr lang="cs-CZ" dirty="0" err="1" smtClean="0">
                <a:latin typeface="+mj-lt"/>
              </a:rPr>
              <a:t>Figarova</a:t>
            </a:r>
            <a:r>
              <a:rPr lang="cs-CZ" dirty="0" smtClean="0">
                <a:latin typeface="+mj-lt"/>
              </a:rPr>
              <a:t> svatba</a:t>
            </a:r>
          </a:p>
          <a:p>
            <a:pPr algn="l"/>
            <a:r>
              <a:rPr lang="cs-CZ" dirty="0" smtClean="0">
                <a:latin typeface="+mj-lt"/>
              </a:rPr>
              <a:t>Don Giovanni</a:t>
            </a:r>
          </a:p>
          <a:p>
            <a:pPr algn="l"/>
            <a:endParaRPr lang="cs-CZ" dirty="0">
              <a:latin typeface="+mj-lt"/>
            </a:endParaRPr>
          </a:p>
          <a:p>
            <a:pPr algn="l"/>
            <a:r>
              <a:rPr lang="cs-CZ" dirty="0" smtClean="0">
                <a:latin typeface="+mj-lt"/>
              </a:rPr>
              <a:t>Malá noční hudba</a:t>
            </a:r>
          </a:p>
          <a:p>
            <a:pPr algn="l"/>
            <a:endParaRPr lang="cs-CZ" dirty="0" smtClean="0">
              <a:latin typeface="+mj-lt"/>
            </a:endParaRPr>
          </a:p>
          <a:p>
            <a:endParaRPr lang="cs-CZ" dirty="0" smtClean="0">
              <a:latin typeface="+mj-lt"/>
            </a:endParaRPr>
          </a:p>
          <a:p>
            <a:pPr algn="l"/>
            <a:endParaRPr lang="cs-CZ" dirty="0">
              <a:latin typeface="+mj-lt"/>
            </a:endParaRPr>
          </a:p>
        </p:txBody>
      </p:sp>
      <p:pic>
        <p:nvPicPr>
          <p:cNvPr id="10" name="Picture 1" descr="C:\Users\pacaltovaz\AppData\Local\Microsoft\Windows\Temporary Internet Files\Content.IE5\1A6KIZJY\MP9003415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36912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6353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000"/>
                            </p:stCondLst>
                            <p:childTnLst>
                              <p:par>
                                <p:cTn id="3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20688"/>
            <a:ext cx="8229600" cy="491480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W. a. </a:t>
            </a:r>
            <a:r>
              <a:rPr lang="cs-CZ" sz="1800" dirty="0" err="1" smtClean="0">
                <a:solidFill>
                  <a:schemeClr val="tx1"/>
                </a:solidFill>
              </a:rPr>
              <a:t>mozart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844824"/>
            <a:ext cx="7704856" cy="4104456"/>
          </a:xfrm>
        </p:spPr>
        <p:txBody>
          <a:bodyPr/>
          <a:lstStyle/>
          <a:p>
            <a:pPr marL="457200" indent="-457200" algn="l">
              <a:buFont typeface="Wingdings" pitchFamily="2" charset="2"/>
              <a:buChar char="§"/>
            </a:pPr>
            <a:endParaRPr lang="cs-CZ" dirty="0">
              <a:latin typeface="+mj-lt"/>
            </a:endParaRPr>
          </a:p>
          <a:p>
            <a:pPr marL="457200" indent="-457200" algn="l">
              <a:buFont typeface="Wingdings" pitchFamily="2" charset="2"/>
              <a:buChar char="§"/>
            </a:pPr>
            <a:endParaRPr lang="cs-CZ" dirty="0">
              <a:latin typeface="+mj-lt"/>
            </a:endParaRPr>
          </a:p>
          <a:p>
            <a:pPr algn="l"/>
            <a:endParaRPr lang="cs-CZ" dirty="0">
              <a:latin typeface="+mj-lt"/>
            </a:endParaRPr>
          </a:p>
          <a:p>
            <a:endParaRPr lang="cs-CZ" dirty="0">
              <a:latin typeface="+mj-lt"/>
            </a:endParaRPr>
          </a:p>
          <a:p>
            <a:pPr algn="l"/>
            <a:endParaRPr lang="cs-CZ" dirty="0">
              <a:latin typeface="+mj-lt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79512" y="1671286"/>
            <a:ext cx="7992888" cy="496855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Ve Vídni jeho skladby nemají velký úspěch, Mozart upadá do dluhů.</a:t>
            </a:r>
          </a:p>
          <a:p>
            <a:pPr marL="457200" indent="-457200" algn="l">
              <a:buFont typeface="Wingdings" pitchFamily="2" charset="2"/>
              <a:buChar char="§"/>
            </a:pPr>
            <a:endParaRPr lang="cs-CZ" dirty="0">
              <a:latin typeface="+mj-lt"/>
            </a:endParaRP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Jeho zdravotní stav se                    zhoršuje a rodinné vztahy                    jsou napjaté.</a:t>
            </a:r>
          </a:p>
          <a:p>
            <a:pPr marL="457200" indent="-457200" algn="l">
              <a:buFont typeface="Wingdings" pitchFamily="2" charset="2"/>
              <a:buChar char="§"/>
            </a:pPr>
            <a:endParaRPr lang="cs-CZ" dirty="0">
              <a:latin typeface="+mj-lt"/>
            </a:endParaRP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V této době skládá jednu                 skladbu za druhou.                    Posledním dílem je Rekviem.</a:t>
            </a:r>
          </a:p>
          <a:p>
            <a:endParaRPr lang="cs-CZ" dirty="0" smtClean="0">
              <a:latin typeface="+mj-lt"/>
            </a:endParaRPr>
          </a:p>
          <a:p>
            <a:pPr algn="l"/>
            <a:endParaRPr lang="cs-CZ" dirty="0">
              <a:latin typeface="+mj-lt"/>
            </a:endParaRPr>
          </a:p>
        </p:txBody>
      </p:sp>
      <p:pic>
        <p:nvPicPr>
          <p:cNvPr id="4100" name="Picture 4" descr="File:K626 Requiem Mozar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3746" y="3501008"/>
            <a:ext cx="3138829" cy="3138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65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20688"/>
            <a:ext cx="8229600" cy="491480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 W. a. </a:t>
            </a:r>
            <a:r>
              <a:rPr lang="cs-CZ" sz="1800" dirty="0" err="1" smtClean="0">
                <a:solidFill>
                  <a:schemeClr val="tx1"/>
                </a:solidFill>
              </a:rPr>
              <a:t>mozart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79912" y="2492896"/>
            <a:ext cx="4392488" cy="2736304"/>
          </a:xfrm>
        </p:spPr>
        <p:txBody>
          <a:bodyPr>
            <a:normAutofit/>
          </a:bodyPr>
          <a:lstStyle/>
          <a:p>
            <a:pPr algn="l"/>
            <a:r>
              <a:rPr lang="cs-CZ" dirty="0">
                <a:latin typeface="+mj-lt"/>
              </a:rPr>
              <a:t>† </a:t>
            </a:r>
            <a:r>
              <a:rPr lang="cs-CZ" dirty="0" smtClean="0">
                <a:latin typeface="+mj-lt"/>
              </a:rPr>
              <a:t>5. 12. 1791 Vídeň</a:t>
            </a:r>
            <a:endParaRPr lang="cs-CZ" dirty="0">
              <a:latin typeface="+mj-lt"/>
            </a:endParaRPr>
          </a:p>
          <a:p>
            <a:endParaRPr lang="cs-CZ" dirty="0">
              <a:latin typeface="+mj-lt"/>
            </a:endParaRPr>
          </a:p>
          <a:p>
            <a:pPr algn="l"/>
            <a:r>
              <a:rPr lang="cs-CZ" dirty="0" smtClean="0">
                <a:latin typeface="+mj-lt"/>
              </a:rPr>
              <a:t>Umírá na následky infekční nemoci.</a:t>
            </a:r>
            <a:endParaRPr lang="cs-CZ" dirty="0">
              <a:latin typeface="+mj-lt"/>
            </a:endParaRPr>
          </a:p>
        </p:txBody>
      </p:sp>
      <p:pic>
        <p:nvPicPr>
          <p:cNvPr id="4" name="Picture 2" descr="File:Wolfgang-amadeus-mozart 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92896"/>
            <a:ext cx="2808960" cy="4130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0467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484784"/>
            <a:ext cx="7848872" cy="295232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+mj-lt"/>
              </a:rPr>
              <a:t>Zdroje:</a:t>
            </a:r>
          </a:p>
          <a:p>
            <a:pPr algn="l"/>
            <a:r>
              <a:rPr lang="cs-CZ" sz="2400" dirty="0">
                <a:latin typeface="+mj-lt"/>
              </a:rPr>
              <a:t>http://commons.wikimedia.org/wiki/File:Wolfgang-amadeus-mozart_1.jpg</a:t>
            </a:r>
            <a:endParaRPr lang="cs-CZ" sz="2400" dirty="0" smtClean="0">
              <a:latin typeface="+mj-lt"/>
            </a:endParaRPr>
          </a:p>
          <a:p>
            <a:pPr algn="l"/>
            <a:r>
              <a:rPr lang="cs-CZ" sz="2400" dirty="0">
                <a:latin typeface="+mj-lt"/>
              </a:rPr>
              <a:t>http://</a:t>
            </a:r>
            <a:r>
              <a:rPr lang="cs-CZ" sz="2400" dirty="0" smtClean="0">
                <a:latin typeface="+mj-lt"/>
              </a:rPr>
              <a:t>commons.wikimedia.org/wiki/File:Mozart_painted_by_Greuze_1763-64.jpg</a:t>
            </a:r>
          </a:p>
          <a:p>
            <a:pPr algn="l"/>
            <a:r>
              <a:rPr lang="cs-CZ" sz="2400" dirty="0">
                <a:latin typeface="+mj-lt"/>
              </a:rPr>
              <a:t>http://commons.wikimedia.org/wiki/File:Leopold_Mozart_and_Wolgang_Amadeus_Mozart_plaque.jpg</a:t>
            </a:r>
          </a:p>
          <a:p>
            <a:pPr algn="l"/>
            <a:r>
              <a:rPr lang="cs-CZ" sz="2400" dirty="0">
                <a:latin typeface="+mj-lt"/>
              </a:rPr>
              <a:t>http://</a:t>
            </a:r>
            <a:r>
              <a:rPr lang="cs-CZ" sz="2400" dirty="0" smtClean="0">
                <a:latin typeface="+mj-lt"/>
              </a:rPr>
              <a:t>commons.wikimedia.org/wiki/File:K626_Requiem_Mozart.jpg</a:t>
            </a:r>
          </a:p>
          <a:p>
            <a:pPr algn="l"/>
            <a:r>
              <a:rPr lang="cs-CZ" sz="2400" dirty="0">
                <a:latin typeface="+mj-lt"/>
              </a:rPr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4155662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2021</TotalTime>
  <Words>286</Words>
  <Application>Microsoft Office PowerPoint</Application>
  <PresentationFormat>Předvádění na obrazovce (4:3)</PresentationFormat>
  <Paragraphs>75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Prezentace aplikace PowerPoint</vt:lpstr>
      <vt:lpstr>Prezentace aplikace PowerPoint</vt:lpstr>
      <vt:lpstr>Wolfgang amadeus mozart</vt:lpstr>
      <vt:lpstr>W. a. mozart</vt:lpstr>
      <vt:lpstr>W. a. mozart</vt:lpstr>
      <vt:lpstr>Dílo W. a. mozarta</vt:lpstr>
      <vt:lpstr>Dílo W. a. mozarta</vt:lpstr>
      <vt:lpstr>Dílo W. a. mozarta</vt:lpstr>
      <vt:lpstr>W. a. mozart</vt:lpstr>
      <vt:lpstr> W. a. mozart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Wolfgang amadeus mozart</dc:title>
  <dc:creator>Zuzana Pácaltová</dc:creator>
  <cp:lastModifiedBy>Zuzana Pácaltová</cp:lastModifiedBy>
  <cp:revision>26</cp:revision>
  <dcterms:created xsi:type="dcterms:W3CDTF">2013-01-02T13:25:43Z</dcterms:created>
  <dcterms:modified xsi:type="dcterms:W3CDTF">2013-07-25T10:57:46Z</dcterms:modified>
</cp:coreProperties>
</file>