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  <p:sldMasterId id="2147483708" r:id="rId2"/>
  </p:sldMasterIdLst>
  <p:sldIdLst>
    <p:sldId id="274" r:id="rId3"/>
    <p:sldId id="256" r:id="rId4"/>
    <p:sldId id="273" r:id="rId5"/>
    <p:sldId id="268" r:id="rId6"/>
    <p:sldId id="257" r:id="rId7"/>
    <p:sldId id="260" r:id="rId8"/>
    <p:sldId id="266" r:id="rId9"/>
    <p:sldId id="269" r:id="rId10"/>
    <p:sldId id="270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99"/>
    <a:srgbClr val="FF9933"/>
    <a:srgbClr val="336600"/>
    <a:srgbClr val="CC6600"/>
    <a:srgbClr val="FFFF99"/>
    <a:srgbClr val="FFFFCC"/>
    <a:srgbClr val="FFCC66"/>
    <a:srgbClr val="CC00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19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viewProps" Target="view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tableStyles" Target="tableStyle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E0E76A-5638-4E6A-812F-6DE35F9F606B}" type="datetimeFigureOut">
              <a:rPr lang="cs-CZ" smtClean="0"/>
              <a:pPr/>
              <a:t>23.2.2012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05DAED0C-9886-42DC-914A-9F3E2F0CC60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E0E76A-5638-4E6A-812F-6DE35F9F606B}" type="datetimeFigureOut">
              <a:rPr lang="cs-CZ" smtClean="0"/>
              <a:pPr/>
              <a:t>23.2.2012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05DAED0C-9886-42DC-914A-9F3E2F0CC60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E0E76A-5638-4E6A-812F-6DE35F9F606B}" type="datetimeFigureOut">
              <a:rPr lang="cs-CZ" smtClean="0"/>
              <a:pPr/>
              <a:t>23.2.2012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DAED0C-9886-42DC-914A-9F3E2F0CC60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E0E76A-5638-4E6A-812F-6DE35F9F606B}" type="datetimeFigureOut">
              <a:rPr lang="cs-CZ" smtClean="0"/>
              <a:pPr/>
              <a:t>23.2.2012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DAED0C-9886-42DC-914A-9F3E2F0CC60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E0E76A-5638-4E6A-812F-6DE35F9F606B}" type="datetimeFigureOut">
              <a:rPr lang="cs-CZ" smtClean="0"/>
              <a:pPr/>
              <a:t>23.2.2012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05DAED0C-9886-42DC-914A-9F3E2F0CC60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E0E76A-5638-4E6A-812F-6DE35F9F606B}" type="datetimeFigureOut">
              <a:rPr lang="cs-CZ" smtClean="0"/>
              <a:pPr/>
              <a:t>23.2.2012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DAED0C-9886-42DC-914A-9F3E2F0CC60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E0E76A-5638-4E6A-812F-6DE35F9F606B}" type="datetimeFigureOut">
              <a:rPr lang="cs-CZ" smtClean="0"/>
              <a:pPr/>
              <a:t>23.2.2012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DAED0C-9886-42DC-914A-9F3E2F0CC60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E0E76A-5638-4E6A-812F-6DE35F9F606B}" type="datetimeFigureOut">
              <a:rPr lang="cs-CZ" smtClean="0"/>
              <a:pPr/>
              <a:t>23.2.2012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DAED0C-9886-42DC-914A-9F3E2F0CC60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E0E76A-5638-4E6A-812F-6DE35F9F606B}" type="datetimeFigureOut">
              <a:rPr lang="cs-CZ" smtClean="0"/>
              <a:pPr/>
              <a:t>23.2.2012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DAED0C-9886-42DC-914A-9F3E2F0CC60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E0E76A-5638-4E6A-812F-6DE35F9F606B}" type="datetimeFigureOut">
              <a:rPr lang="cs-CZ" smtClean="0"/>
              <a:pPr/>
              <a:t>23.2.2012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DAED0C-9886-42DC-914A-9F3E2F0CC60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E0E76A-5638-4E6A-812F-6DE35F9F606B}" type="datetimeFigureOut">
              <a:rPr lang="cs-CZ" smtClean="0"/>
              <a:pPr/>
              <a:t>23.2.2012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DAED0C-9886-42DC-914A-9F3E2F0CC60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E0E76A-5638-4E6A-812F-6DE35F9F606B}" type="datetimeFigureOut">
              <a:rPr lang="cs-CZ" smtClean="0"/>
              <a:pPr/>
              <a:t>23.2.2012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DAED0C-9886-42DC-914A-9F3E2F0CC60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7293906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E0E76A-5638-4E6A-812F-6DE35F9F606B}" type="datetimeFigureOut">
              <a:rPr lang="cs-CZ" smtClean="0"/>
              <a:pPr/>
              <a:t>23.2.2012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DAED0C-9886-42DC-914A-9F3E2F0CC60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1608380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E0E76A-5638-4E6A-812F-6DE35F9F606B}" type="datetimeFigureOut">
              <a:rPr lang="cs-CZ" smtClean="0"/>
              <a:pPr/>
              <a:t>23.2.2012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DAED0C-9886-42DC-914A-9F3E2F0CC60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992609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E0E76A-5638-4E6A-812F-6DE35F9F606B}" type="datetimeFigureOut">
              <a:rPr lang="cs-CZ" smtClean="0"/>
              <a:pPr/>
              <a:t>23.2.2012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DAED0C-9886-42DC-914A-9F3E2F0CC60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1942823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E0E76A-5638-4E6A-812F-6DE35F9F606B}" type="datetimeFigureOut">
              <a:rPr lang="cs-CZ" smtClean="0"/>
              <a:pPr/>
              <a:t>23.2.2012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DAED0C-9886-42DC-914A-9F3E2F0CC60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8308758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E0E76A-5638-4E6A-812F-6DE35F9F606B}" type="datetimeFigureOut">
              <a:rPr lang="cs-CZ" smtClean="0"/>
              <a:pPr/>
              <a:t>23.2.2012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DAED0C-9886-42DC-914A-9F3E2F0CC60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22273465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E0E76A-5638-4E6A-812F-6DE35F9F606B}" type="datetimeFigureOut">
              <a:rPr lang="cs-CZ" smtClean="0"/>
              <a:pPr/>
              <a:t>23.2.2012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DAED0C-9886-42DC-914A-9F3E2F0CC60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27494109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E0E76A-5638-4E6A-812F-6DE35F9F606B}" type="datetimeFigureOut">
              <a:rPr lang="cs-CZ" smtClean="0"/>
              <a:pPr/>
              <a:t>23.2.2012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DAED0C-9886-42DC-914A-9F3E2F0CC60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12902605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E0E76A-5638-4E6A-812F-6DE35F9F606B}" type="datetimeFigureOut">
              <a:rPr lang="cs-CZ" smtClean="0"/>
              <a:pPr/>
              <a:t>23.2.2012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DAED0C-9886-42DC-914A-9F3E2F0CC60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40578315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E0E76A-5638-4E6A-812F-6DE35F9F606B}" type="datetimeFigureOut">
              <a:rPr lang="cs-CZ" smtClean="0"/>
              <a:pPr/>
              <a:t>23.2.2012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DAED0C-9886-42DC-914A-9F3E2F0CC60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74746622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E0E76A-5638-4E6A-812F-6DE35F9F606B}" type="datetimeFigureOut">
              <a:rPr lang="cs-CZ" smtClean="0"/>
              <a:pPr/>
              <a:t>23.2.2012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DAED0C-9886-42DC-914A-9F3E2F0CC60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263690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AFE0E76A-5638-4E6A-812F-6DE35F9F606B}" type="datetimeFigureOut">
              <a:rPr lang="cs-CZ" smtClean="0"/>
              <a:pPr/>
              <a:t>23.2.2012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05DAED0C-9886-42DC-914A-9F3E2F0CC60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FE0E76A-5638-4E6A-812F-6DE35F9F606B}" type="datetimeFigureOut">
              <a:rPr lang="cs-CZ" smtClean="0"/>
              <a:pPr/>
              <a:t>23.2.2012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5DAED0C-9886-42DC-914A-9F3E2F0CC60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9284820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8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img.vo.msecnd.net/en-us/images/MH900402290.jpg" TargetMode="External"/><Relationship Id="rId2" Type="http://schemas.openxmlformats.org/officeDocument/2006/relationships/hyperlink" Target="http://officeimg.vo.msecnd.net/en-us/images/MH900406378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.png"/><Relationship Id="rId5" Type="http://schemas.openxmlformats.org/officeDocument/2006/relationships/hyperlink" Target="http://officeimg.vo.msecnd.net/en-us/images/MH900409011.jpg" TargetMode="External"/><Relationship Id="rId4" Type="http://schemas.openxmlformats.org/officeDocument/2006/relationships/hyperlink" Target="http://officeimg.vo.msecnd.net/en-us/images/MH900402848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9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4146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457200" y="274638"/>
            <a:ext cx="8218488" cy="2146300"/>
          </a:xfrm>
        </p:spPr>
        <p:txBody>
          <a:bodyPr/>
          <a:lstStyle/>
          <a:p>
            <a:r>
              <a:rPr lang="cs-CZ" sz="6000" b="1" dirty="0" smtClean="0">
                <a:solidFill>
                  <a:srgbClr val="FFCC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Matematika</a:t>
            </a:r>
            <a:br>
              <a:rPr lang="cs-CZ" sz="6000" b="1" dirty="0" smtClean="0">
                <a:solidFill>
                  <a:srgbClr val="FFCC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</a:br>
            <a:r>
              <a:rPr lang="cs-CZ" sz="6000" b="1" dirty="0" smtClean="0">
                <a:solidFill>
                  <a:srgbClr val="FFCC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II. STUPEŇ</a:t>
            </a:r>
            <a:endParaRPr lang="cs-CZ" b="1" dirty="0">
              <a:solidFill>
                <a:srgbClr val="9999FF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</p:txBody>
      </p:sp>
      <p:pic>
        <p:nvPicPr>
          <p:cNvPr id="8195" name="Picture 3"/>
          <p:cNvPicPr>
            <a:picLocks noGrp="1" noChangeAspect="1" noChangeArrowheads="1"/>
          </p:cNvPicPr>
          <p:nvPr>
            <p:ph type="body" idx="4294967295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476375" y="3213100"/>
            <a:ext cx="6408738" cy="936625"/>
          </a:xfrm>
        </p:spPr>
      </p:pic>
      <p:sp>
        <p:nvSpPr>
          <p:cNvPr id="8196" name="Rectangle 4"/>
          <p:cNvSpPr>
            <a:spLocks noChangeArrowheads="1"/>
          </p:cNvSpPr>
          <p:nvPr/>
        </p:nvSpPr>
        <p:spPr bwMode="auto">
          <a:xfrm>
            <a:off x="2993922" y="5156478"/>
            <a:ext cx="3717877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VY_32_INOVACE_08_09_slovní </a:t>
            </a:r>
            <a:r>
              <a:rPr lang="cs-CZ" dirty="0" smtClean="0">
                <a:solidFill>
                  <a:schemeClr val="bg1"/>
                </a:solidFill>
              </a:rPr>
              <a:t>úlohy </a:t>
            </a:r>
          </a:p>
        </p:txBody>
      </p:sp>
    </p:spTree>
    <p:extLst>
      <p:ext uri="{BB962C8B-B14F-4D97-AF65-F5344CB8AC3E}">
        <p14:creationId xmlns:p14="http://schemas.microsoft.com/office/powerpoint/2010/main" val="17137400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000000"/>
            </a:gs>
            <a:gs pos="39999">
              <a:srgbClr val="0A128C"/>
            </a:gs>
            <a:gs pos="70000">
              <a:srgbClr val="181CC7"/>
            </a:gs>
            <a:gs pos="88000">
              <a:srgbClr val="7005D4"/>
            </a:gs>
            <a:gs pos="100000">
              <a:srgbClr val="8C3D9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89732" y="404664"/>
            <a:ext cx="7772400" cy="1470025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  <a:t>Plot dlouhý 72 metrů rozdělte na 2, 4 díly.</a:t>
            </a:r>
            <a:endParaRPr lang="cs-CZ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67544" y="1916832"/>
            <a:ext cx="2088232" cy="3672408"/>
          </a:xfrm>
        </p:spPr>
        <p:txBody>
          <a:bodyPr>
            <a:normAutofit fontScale="92500" lnSpcReduction="10000"/>
          </a:bodyPr>
          <a:lstStyle/>
          <a:p>
            <a:pPr algn="l"/>
            <a:endParaRPr lang="cs-CZ" sz="4800" b="1" dirty="0" smtClean="0">
              <a:solidFill>
                <a:schemeClr val="bg1"/>
              </a:solidFill>
            </a:endParaRPr>
          </a:p>
          <a:p>
            <a:pPr algn="l"/>
            <a:r>
              <a:rPr lang="cs-CZ" sz="4800" b="1" dirty="0" smtClean="0">
                <a:solidFill>
                  <a:schemeClr val="bg1"/>
                </a:solidFill>
              </a:rPr>
              <a:t>72 </a:t>
            </a:r>
            <a:r>
              <a:rPr lang="cs-CZ" sz="4800" b="1" dirty="0">
                <a:solidFill>
                  <a:schemeClr val="bg1"/>
                </a:solidFill>
              </a:rPr>
              <a:t>: 2 = </a:t>
            </a:r>
          </a:p>
          <a:p>
            <a:pPr algn="l"/>
            <a:endParaRPr lang="cs-CZ" sz="4800" b="1" dirty="0" smtClean="0">
              <a:solidFill>
                <a:schemeClr val="bg1"/>
              </a:solidFill>
            </a:endParaRPr>
          </a:p>
          <a:p>
            <a:pPr algn="l"/>
            <a:endParaRPr lang="cs-CZ" sz="4800" b="1" dirty="0" smtClean="0">
              <a:solidFill>
                <a:schemeClr val="bg1"/>
              </a:solidFill>
            </a:endParaRPr>
          </a:p>
          <a:p>
            <a:pPr algn="l"/>
            <a:r>
              <a:rPr lang="cs-CZ" sz="4800" b="1" dirty="0" smtClean="0">
                <a:solidFill>
                  <a:schemeClr val="bg1"/>
                </a:solidFill>
              </a:rPr>
              <a:t>72 </a:t>
            </a:r>
            <a:r>
              <a:rPr lang="cs-CZ" sz="4800" b="1" dirty="0">
                <a:solidFill>
                  <a:schemeClr val="bg1"/>
                </a:solidFill>
              </a:rPr>
              <a:t>: 4 =</a:t>
            </a:r>
          </a:p>
          <a:p>
            <a:pPr algn="l"/>
            <a:endParaRPr lang="cs-CZ" dirty="0" smtClean="0"/>
          </a:p>
          <a:p>
            <a:pPr algn="l"/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3626076" y="2882458"/>
            <a:ext cx="576064" cy="864096"/>
          </a:xfrm>
          <a:prstGeom prst="rect">
            <a:avLst/>
          </a:prstGeom>
          <a:solidFill>
            <a:schemeClr val="bg1"/>
          </a:solidFill>
          <a:ln w="28575"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rgbClr val="FF0000"/>
                </a:solidFill>
              </a:rPr>
              <a:t>3</a:t>
            </a:r>
            <a:endParaRPr lang="cs-CZ" sz="4400" b="1" dirty="0">
              <a:solidFill>
                <a:srgbClr val="FF0000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4202140" y="2882458"/>
            <a:ext cx="576064" cy="864096"/>
          </a:xfrm>
          <a:prstGeom prst="rect">
            <a:avLst/>
          </a:prstGeom>
          <a:solidFill>
            <a:schemeClr val="bg1"/>
          </a:solidFill>
          <a:ln w="28575"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rgbClr val="FF0000"/>
                </a:solidFill>
              </a:rPr>
              <a:t>6</a:t>
            </a:r>
            <a:endParaRPr lang="cs-CZ" sz="4400" b="1" dirty="0">
              <a:solidFill>
                <a:srgbClr val="FF0000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3593248" y="4899255"/>
            <a:ext cx="576064" cy="864096"/>
          </a:xfrm>
          <a:prstGeom prst="rect">
            <a:avLst/>
          </a:prstGeom>
          <a:solidFill>
            <a:schemeClr val="bg1"/>
          </a:solidFill>
          <a:ln w="28575"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rgbClr val="7030A0"/>
                </a:solidFill>
              </a:rPr>
              <a:t>1</a:t>
            </a:r>
            <a:endParaRPr lang="cs-CZ" sz="4400" b="1" dirty="0">
              <a:solidFill>
                <a:srgbClr val="7030A0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4169312" y="4899255"/>
            <a:ext cx="576064" cy="864096"/>
          </a:xfrm>
          <a:prstGeom prst="rect">
            <a:avLst/>
          </a:prstGeom>
          <a:solidFill>
            <a:schemeClr val="bg1"/>
          </a:solidFill>
          <a:ln w="28575"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rgbClr val="7030A0"/>
                </a:solidFill>
              </a:rPr>
              <a:t>8</a:t>
            </a:r>
          </a:p>
        </p:txBody>
      </p:sp>
      <p:sp>
        <p:nvSpPr>
          <p:cNvPr id="13" name="Obdélník 12"/>
          <p:cNvSpPr/>
          <p:nvPr/>
        </p:nvSpPr>
        <p:spPr>
          <a:xfrm>
            <a:off x="362810" y="5677795"/>
            <a:ext cx="384043" cy="576064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3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746853" y="5677795"/>
            <a:ext cx="384043" cy="576064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accent4">
                    <a:lumMod val="50000"/>
                  </a:schemeClr>
                </a:solidFill>
              </a:rPr>
              <a:t>2</a:t>
            </a:r>
            <a:endParaRPr lang="cs-CZ" dirty="0">
              <a:solidFill>
                <a:schemeClr val="accent4">
                  <a:lumMod val="50000"/>
                </a:schemeClr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362810" y="3353064"/>
            <a:ext cx="384043" cy="576064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1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746852" y="3353064"/>
            <a:ext cx="384043" cy="576064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accent4">
                    <a:lumMod val="50000"/>
                  </a:schemeClr>
                </a:solidFill>
              </a:rPr>
              <a:t>2</a:t>
            </a:r>
            <a:endParaRPr lang="cs-CZ" dirty="0">
              <a:solidFill>
                <a:schemeClr val="accent4">
                  <a:lumMod val="50000"/>
                </a:schemeClr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2846946"/>
            <a:ext cx="2916405" cy="291640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21" name="Přímá spojnice 20"/>
          <p:cNvCxnSpPr/>
          <p:nvPr/>
        </p:nvCxnSpPr>
        <p:spPr>
          <a:xfrm>
            <a:off x="2542848" y="3505314"/>
            <a:ext cx="949032" cy="0"/>
          </a:xfrm>
          <a:prstGeom prst="line">
            <a:avLst/>
          </a:prstGeom>
          <a:ln w="57150">
            <a:solidFill>
              <a:schemeClr val="accent6">
                <a:lumMod val="75000"/>
              </a:schemeClr>
            </a:solidFill>
          </a:ln>
          <a:scene3d>
            <a:camera prst="orthographicFront"/>
            <a:lightRig rig="threePt" dir="t"/>
          </a:scene3d>
          <a:sp3d>
            <a:bevelT prst="slope"/>
          </a:sp3d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/>
          <p:cNvCxnSpPr/>
          <p:nvPr/>
        </p:nvCxnSpPr>
        <p:spPr>
          <a:xfrm>
            <a:off x="2441300" y="5324092"/>
            <a:ext cx="949032" cy="0"/>
          </a:xfrm>
          <a:prstGeom prst="line">
            <a:avLst/>
          </a:prstGeom>
          <a:ln w="57150">
            <a:solidFill>
              <a:schemeClr val="accent6">
                <a:lumMod val="75000"/>
              </a:schemeClr>
            </a:solidFill>
          </a:ln>
          <a:scene3d>
            <a:camera prst="orthographicFront"/>
            <a:lightRig rig="threePt" dir="t"/>
          </a:scene3d>
          <a:sp3d>
            <a:bevelT prst="slope"/>
          </a:sp3d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513537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4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4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1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2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2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3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3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4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4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50000">
                                          <p:val>
                                            <p:strVal val="#ppt_x+0.1550"/>
                                          </p:val>
                                        </p:tav>
                                        <p:tav tm="5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6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6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7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7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8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8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9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9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5000">
                                          <p:val>
                                            <p:strVal val="#ppt_y+0.308"/>
                                          </p:val>
                                        </p:tav>
                                        <p:tav tm="10000">
                                          <p:val>
                                            <p:strVal val="#ppt_y+0.3024"/>
                                          </p:val>
                                        </p:tav>
                                        <p:tav tm="15000">
                                          <p:val>
                                            <p:strVal val="#ppt_y+0.2931"/>
                                          </p:val>
                                        </p:tav>
                                        <p:tav tm="20000">
                                          <p:val>
                                            <p:strVal val="#ppt_y+0.2804"/>
                                          </p:val>
                                        </p:tav>
                                        <p:tav tm="25000">
                                          <p:val>
                                            <p:strVal val="#ppt_y+0.2646"/>
                                          </p:val>
                                        </p:tav>
                                        <p:tav tm="30000">
                                          <p:val>
                                            <p:strVal val="#ppt_y+0.2461"/>
                                          </p:val>
                                        </p:tav>
                                        <p:tav tm="35000">
                                          <p:val>
                                            <p:strVal val="#ppt_y+0.2253"/>
                                          </p:val>
                                        </p:tav>
                                        <p:tav tm="40000">
                                          <p:val>
                                            <p:strVal val="#ppt_y+0.2029"/>
                                          </p:val>
                                        </p:tav>
                                        <p:tav tm="45000">
                                          <p:val>
                                            <p:strVal val="#ppt_y+0.1792"/>
                                          </p:val>
                                        </p:tav>
                                        <p:tav tm="50000">
                                          <p:val>
                                            <p:strVal val="#ppt_y+0.155"/>
                                          </p:val>
                                        </p:tav>
                                        <p:tav tm="55000">
                                          <p:val>
                                            <p:strVal val="#ppt_y+0.1307"/>
                                          </p:val>
                                        </p:tav>
                                        <p:tav tm="60000">
                                          <p:val>
                                            <p:strVal val="#ppt_y+0.1071"/>
                                          </p:val>
                                        </p:tav>
                                        <p:tav tm="65000">
                                          <p:val>
                                            <p:strVal val="#ppt_y+0.0846"/>
                                          </p:val>
                                        </p:tav>
                                        <p:tav tm="70000">
                                          <p:val>
                                            <p:strVal val="#ppt_y+0.0639"/>
                                          </p:val>
                                        </p:tav>
                                        <p:tav tm="75000">
                                          <p:val>
                                            <p:strVal val="#ppt_y+0.0454"/>
                                          </p:val>
                                        </p:tav>
                                        <p:tav tm="80000">
                                          <p:val>
                                            <p:strVal val="#ppt_y+0.0296"/>
                                          </p:val>
                                        </p:tav>
                                        <p:tav tm="85000">
                                          <p:val>
                                            <p:strVal val="#ppt_y+0.0169"/>
                                          </p:val>
                                        </p:tav>
                                        <p:tav tm="90000">
                                          <p:val>
                                            <p:strVal val="#ppt_y+0.0076"/>
                                          </p:val>
                                        </p:tav>
                                        <p:tav tm="95000">
                                          <p:val>
                                            <p:strVal val="#ppt_y+0.0019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40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6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4" fill="hold">
                      <p:stCondLst>
                        <p:cond delay="indefinite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08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5" grpId="0" animBg="1"/>
      <p:bldP spid="6" grpId="0" animBg="1"/>
      <p:bldP spid="7" grpId="0" animBg="1"/>
      <p:bldP spid="8" grpId="0" animBg="1"/>
      <p:bldP spid="13" grpId="0" animBg="1"/>
      <p:bldP spid="14" grpId="0" animBg="1"/>
      <p:bldP spid="17" grpId="0" animBg="1"/>
      <p:bldP spid="18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000000"/>
            </a:gs>
            <a:gs pos="39999">
              <a:srgbClr val="0A128C"/>
            </a:gs>
            <a:gs pos="70000">
              <a:srgbClr val="181CC7"/>
            </a:gs>
            <a:gs pos="88000">
              <a:srgbClr val="7005D4"/>
            </a:gs>
            <a:gs pos="100000">
              <a:srgbClr val="8C3D9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89732" y="404664"/>
            <a:ext cx="7772400" cy="1470025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  <a:t>Plot dlouhý 72 metrů rozdělte na 6 a 8 dílů.</a:t>
            </a:r>
            <a:endParaRPr lang="cs-CZ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654637" y="2387945"/>
            <a:ext cx="2376264" cy="304698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800" b="1" dirty="0" smtClean="0">
                <a:solidFill>
                  <a:schemeClr val="bg1"/>
                </a:solidFill>
              </a:rPr>
              <a:t>72 </a:t>
            </a:r>
            <a:r>
              <a:rPr lang="cs-CZ" sz="4800" b="1" dirty="0">
                <a:solidFill>
                  <a:schemeClr val="bg1"/>
                </a:solidFill>
              </a:rPr>
              <a:t>: 6 =</a:t>
            </a:r>
          </a:p>
          <a:p>
            <a:endParaRPr lang="cs-CZ" sz="4800" b="1" dirty="0" smtClean="0">
              <a:solidFill>
                <a:schemeClr val="bg1"/>
              </a:solidFill>
            </a:endParaRPr>
          </a:p>
          <a:p>
            <a:endParaRPr lang="cs-CZ" sz="4800" b="1" dirty="0" smtClean="0">
              <a:solidFill>
                <a:schemeClr val="bg1"/>
              </a:solidFill>
            </a:endParaRPr>
          </a:p>
          <a:p>
            <a:r>
              <a:rPr lang="cs-CZ" sz="4800" b="1" dirty="0" smtClean="0">
                <a:solidFill>
                  <a:schemeClr val="bg1"/>
                </a:solidFill>
              </a:rPr>
              <a:t>72 </a:t>
            </a:r>
            <a:r>
              <a:rPr lang="cs-CZ" sz="4800" b="1" dirty="0">
                <a:solidFill>
                  <a:schemeClr val="bg1"/>
                </a:solidFill>
              </a:rPr>
              <a:t>: 8 =</a:t>
            </a:r>
          </a:p>
        </p:txBody>
      </p:sp>
      <p:sp>
        <p:nvSpPr>
          <p:cNvPr id="9" name="Obdélník 8"/>
          <p:cNvSpPr/>
          <p:nvPr/>
        </p:nvSpPr>
        <p:spPr>
          <a:xfrm>
            <a:off x="3779912" y="2387945"/>
            <a:ext cx="576064" cy="864096"/>
          </a:xfrm>
          <a:prstGeom prst="rect">
            <a:avLst/>
          </a:prstGeom>
          <a:solidFill>
            <a:schemeClr val="bg1"/>
          </a:solidFill>
          <a:ln w="28575"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rgbClr val="00B050"/>
                </a:solidFill>
              </a:rPr>
              <a:t>1</a:t>
            </a:r>
            <a:endParaRPr lang="cs-CZ" sz="4400" b="1" dirty="0">
              <a:solidFill>
                <a:srgbClr val="00B050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4355976" y="2387945"/>
            <a:ext cx="576064" cy="864096"/>
          </a:xfrm>
          <a:prstGeom prst="rect">
            <a:avLst/>
          </a:prstGeom>
          <a:solidFill>
            <a:schemeClr val="bg1"/>
          </a:solidFill>
          <a:ln w="28575"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rgbClr val="00B050"/>
                </a:solidFill>
              </a:rPr>
              <a:t>2</a:t>
            </a:r>
            <a:endParaRPr lang="cs-CZ" sz="4400" b="1" dirty="0">
              <a:solidFill>
                <a:srgbClr val="00B050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3813773" y="4586450"/>
            <a:ext cx="576064" cy="864096"/>
          </a:xfrm>
          <a:prstGeom prst="rect">
            <a:avLst/>
          </a:prstGeom>
          <a:solidFill>
            <a:schemeClr val="bg1"/>
          </a:solidFill>
          <a:ln w="28575"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rgbClr val="000099"/>
                </a:solidFill>
              </a:rPr>
              <a:t>9</a:t>
            </a:r>
            <a:endParaRPr lang="cs-CZ" sz="4400" b="1" dirty="0">
              <a:solidFill>
                <a:srgbClr val="000099"/>
              </a:solidFill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565660" y="3118570"/>
            <a:ext cx="384043" cy="576064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1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949702" y="3118570"/>
            <a:ext cx="384043" cy="576064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accent4">
                    <a:lumMod val="50000"/>
                  </a:schemeClr>
                </a:solidFill>
              </a:rPr>
              <a:t>2</a:t>
            </a:r>
            <a:endParaRPr lang="cs-CZ" dirty="0">
              <a:solidFill>
                <a:schemeClr val="accent4">
                  <a:lumMod val="50000"/>
                </a:schemeClr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41885" y="2510761"/>
            <a:ext cx="2996679" cy="299667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25" name="Přímá spojnice 24"/>
          <p:cNvCxnSpPr/>
          <p:nvPr/>
        </p:nvCxnSpPr>
        <p:spPr>
          <a:xfrm>
            <a:off x="2673006" y="3119008"/>
            <a:ext cx="949032" cy="0"/>
          </a:xfrm>
          <a:prstGeom prst="line">
            <a:avLst/>
          </a:prstGeom>
          <a:ln w="57150">
            <a:solidFill>
              <a:schemeClr val="accent6">
                <a:lumMod val="75000"/>
              </a:schemeClr>
            </a:solidFill>
          </a:ln>
          <a:scene3d>
            <a:camera prst="orthographicFront"/>
            <a:lightRig rig="threePt" dir="t"/>
          </a:scene3d>
          <a:sp3d>
            <a:bevelT prst="slope"/>
          </a:sp3d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25"/>
          <p:cNvCxnSpPr/>
          <p:nvPr/>
        </p:nvCxnSpPr>
        <p:spPr>
          <a:xfrm>
            <a:off x="2673006" y="5229200"/>
            <a:ext cx="949032" cy="0"/>
          </a:xfrm>
          <a:prstGeom prst="line">
            <a:avLst/>
          </a:prstGeom>
          <a:ln w="57150">
            <a:solidFill>
              <a:schemeClr val="accent6">
                <a:lumMod val="75000"/>
              </a:schemeClr>
            </a:solidFill>
          </a:ln>
          <a:scene3d>
            <a:camera prst="orthographicFront"/>
            <a:lightRig rig="threePt" dir="t"/>
          </a:scene3d>
          <a:sp3d>
            <a:bevelT prst="slope"/>
          </a:sp3d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187681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4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4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1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2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2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3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3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4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4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50000">
                                          <p:val>
                                            <p:strVal val="#ppt_x+0.1550"/>
                                          </p:val>
                                        </p:tav>
                                        <p:tav tm="5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6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6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7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7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8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8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9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9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5000">
                                          <p:val>
                                            <p:strVal val="#ppt_y+0.308"/>
                                          </p:val>
                                        </p:tav>
                                        <p:tav tm="10000">
                                          <p:val>
                                            <p:strVal val="#ppt_y+0.3024"/>
                                          </p:val>
                                        </p:tav>
                                        <p:tav tm="15000">
                                          <p:val>
                                            <p:strVal val="#ppt_y+0.2931"/>
                                          </p:val>
                                        </p:tav>
                                        <p:tav tm="20000">
                                          <p:val>
                                            <p:strVal val="#ppt_y+0.2804"/>
                                          </p:val>
                                        </p:tav>
                                        <p:tav tm="25000">
                                          <p:val>
                                            <p:strVal val="#ppt_y+0.2646"/>
                                          </p:val>
                                        </p:tav>
                                        <p:tav tm="30000">
                                          <p:val>
                                            <p:strVal val="#ppt_y+0.2461"/>
                                          </p:val>
                                        </p:tav>
                                        <p:tav tm="35000">
                                          <p:val>
                                            <p:strVal val="#ppt_y+0.2253"/>
                                          </p:val>
                                        </p:tav>
                                        <p:tav tm="40000">
                                          <p:val>
                                            <p:strVal val="#ppt_y+0.2029"/>
                                          </p:val>
                                        </p:tav>
                                        <p:tav tm="45000">
                                          <p:val>
                                            <p:strVal val="#ppt_y+0.1792"/>
                                          </p:val>
                                        </p:tav>
                                        <p:tav tm="50000">
                                          <p:val>
                                            <p:strVal val="#ppt_y+0.155"/>
                                          </p:val>
                                        </p:tav>
                                        <p:tav tm="55000">
                                          <p:val>
                                            <p:strVal val="#ppt_y+0.1307"/>
                                          </p:val>
                                        </p:tav>
                                        <p:tav tm="60000">
                                          <p:val>
                                            <p:strVal val="#ppt_y+0.1071"/>
                                          </p:val>
                                        </p:tav>
                                        <p:tav tm="65000">
                                          <p:val>
                                            <p:strVal val="#ppt_y+0.0846"/>
                                          </p:val>
                                        </p:tav>
                                        <p:tav tm="70000">
                                          <p:val>
                                            <p:strVal val="#ppt_y+0.0639"/>
                                          </p:val>
                                        </p:tav>
                                        <p:tav tm="75000">
                                          <p:val>
                                            <p:strVal val="#ppt_y+0.0454"/>
                                          </p:val>
                                        </p:tav>
                                        <p:tav tm="80000">
                                          <p:val>
                                            <p:strVal val="#ppt_y+0.0296"/>
                                          </p:val>
                                        </p:tav>
                                        <p:tav tm="85000">
                                          <p:val>
                                            <p:strVal val="#ppt_y+0.0169"/>
                                          </p:val>
                                        </p:tav>
                                        <p:tav tm="90000">
                                          <p:val>
                                            <p:strVal val="#ppt_y+0.0076"/>
                                          </p:val>
                                        </p:tav>
                                        <p:tav tm="95000">
                                          <p:val>
                                            <p:strVal val="#ppt_y+0.0019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34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6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84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9" grpId="0" animBg="1"/>
      <p:bldP spid="10" grpId="0" animBg="1"/>
      <p:bldP spid="11" grpId="0" animBg="1"/>
      <p:bldP spid="19" grpId="0" animBg="1"/>
      <p:bldP spid="20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000000"/>
            </a:gs>
            <a:gs pos="39999">
              <a:srgbClr val="0A128C"/>
            </a:gs>
            <a:gs pos="70000">
              <a:srgbClr val="181CC7"/>
            </a:gs>
            <a:gs pos="88000">
              <a:srgbClr val="7005D4"/>
            </a:gs>
            <a:gs pos="100000">
              <a:srgbClr val="8C3D9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07504" y="404664"/>
            <a:ext cx="8712968" cy="1037977"/>
          </a:xfrm>
          <a:solidFill>
            <a:schemeClr val="bg1"/>
          </a:solidFill>
        </p:spPr>
        <p:txBody>
          <a:bodyPr>
            <a:noAutofit/>
          </a:bodyPr>
          <a:lstStyle/>
          <a:p>
            <a:r>
              <a:rPr lang="cs-CZ" sz="4000" b="1" dirty="0" smtClean="0"/>
              <a:t>Plot rozdělený na </a:t>
            </a:r>
            <a:r>
              <a:rPr lang="cs-CZ" sz="4000" b="1" dirty="0" smtClean="0">
                <a:solidFill>
                  <a:srgbClr val="FF0000"/>
                </a:solidFill>
              </a:rPr>
              <a:t>2 </a:t>
            </a:r>
            <a:r>
              <a:rPr lang="cs-CZ" sz="4000" b="1" dirty="0" smtClean="0"/>
              <a:t>díly bude mít </a:t>
            </a:r>
            <a:r>
              <a:rPr lang="cs-CZ" sz="4000" b="1" dirty="0" smtClean="0">
                <a:solidFill>
                  <a:srgbClr val="FF0000"/>
                </a:solidFill>
              </a:rPr>
              <a:t>36</a:t>
            </a:r>
            <a:r>
              <a:rPr lang="cs-CZ" sz="4000" b="1" dirty="0" smtClean="0"/>
              <a:t> m.</a:t>
            </a:r>
            <a:endParaRPr lang="cs-CZ" sz="4000" b="1" dirty="0"/>
          </a:p>
        </p:txBody>
      </p:sp>
      <p:sp>
        <p:nvSpPr>
          <p:cNvPr id="3" name="Nadpis 1"/>
          <p:cNvSpPr txBox="1">
            <a:spLocks/>
          </p:cNvSpPr>
          <p:nvPr/>
        </p:nvSpPr>
        <p:spPr>
          <a:xfrm>
            <a:off x="125697" y="2099097"/>
            <a:ext cx="8712968" cy="1037977"/>
          </a:xfrm>
          <a:prstGeom prst="rect">
            <a:avLst/>
          </a:prstGeom>
          <a:solidFill>
            <a:schemeClr val="bg1"/>
          </a:solidFill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4000" b="1" dirty="0"/>
              <a:t>Plot rozdělený na </a:t>
            </a:r>
            <a:r>
              <a:rPr lang="cs-CZ" sz="4000" b="1" dirty="0" smtClean="0">
                <a:solidFill>
                  <a:srgbClr val="9933FF"/>
                </a:solidFill>
              </a:rPr>
              <a:t>4</a:t>
            </a:r>
            <a:r>
              <a:rPr lang="cs-CZ" sz="4000" b="1" dirty="0" smtClean="0"/>
              <a:t> </a:t>
            </a:r>
            <a:r>
              <a:rPr lang="cs-CZ" sz="4000" b="1" dirty="0"/>
              <a:t>díly bude mít </a:t>
            </a:r>
            <a:r>
              <a:rPr lang="cs-CZ" sz="4000" b="1" dirty="0" smtClean="0">
                <a:solidFill>
                  <a:srgbClr val="9933FF"/>
                </a:solidFill>
              </a:rPr>
              <a:t>18 </a:t>
            </a:r>
            <a:r>
              <a:rPr lang="cs-CZ" sz="4000" b="1" dirty="0" smtClean="0"/>
              <a:t>m.</a:t>
            </a:r>
            <a:endParaRPr lang="cs-CZ" sz="4000" b="1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125697" y="3645024"/>
            <a:ext cx="8712968" cy="1037977"/>
          </a:xfrm>
          <a:prstGeom prst="rect">
            <a:avLst/>
          </a:prstGeom>
          <a:solidFill>
            <a:schemeClr val="bg1"/>
          </a:solidFill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4000" b="1" dirty="0"/>
              <a:t>Plot rozdělený na </a:t>
            </a:r>
            <a:r>
              <a:rPr lang="cs-CZ" sz="4000" b="1" dirty="0" smtClean="0">
                <a:solidFill>
                  <a:srgbClr val="00B050"/>
                </a:solidFill>
              </a:rPr>
              <a:t>6</a:t>
            </a:r>
            <a:r>
              <a:rPr lang="cs-CZ" sz="4000" b="1" dirty="0"/>
              <a:t> </a:t>
            </a:r>
            <a:r>
              <a:rPr lang="cs-CZ" sz="4000" b="1" dirty="0" smtClean="0"/>
              <a:t>dílů </a:t>
            </a:r>
            <a:r>
              <a:rPr lang="cs-CZ" sz="4000" b="1" dirty="0"/>
              <a:t>bude mít </a:t>
            </a:r>
            <a:r>
              <a:rPr lang="cs-CZ" sz="4000" b="1" dirty="0" smtClean="0">
                <a:solidFill>
                  <a:srgbClr val="00B050"/>
                </a:solidFill>
              </a:rPr>
              <a:t>12 </a:t>
            </a:r>
            <a:r>
              <a:rPr lang="cs-CZ" sz="4000" b="1" dirty="0" smtClean="0"/>
              <a:t>m</a:t>
            </a:r>
            <a:r>
              <a:rPr lang="cs-CZ" sz="4000" dirty="0" smtClean="0"/>
              <a:t>.</a:t>
            </a:r>
            <a:endParaRPr lang="cs-CZ" sz="4000" b="1" dirty="0"/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206089" y="5373216"/>
            <a:ext cx="8712968" cy="1037977"/>
          </a:xfrm>
          <a:prstGeom prst="rect">
            <a:avLst/>
          </a:prstGeom>
          <a:solidFill>
            <a:schemeClr val="bg1"/>
          </a:solidFill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4000" b="1" dirty="0"/>
              <a:t>Plot rozdělený na </a:t>
            </a:r>
            <a:r>
              <a:rPr lang="cs-CZ" sz="4000" b="1" dirty="0" smtClean="0">
                <a:solidFill>
                  <a:schemeClr val="accent1">
                    <a:lumMod val="50000"/>
                  </a:schemeClr>
                </a:solidFill>
              </a:rPr>
              <a:t>8</a:t>
            </a:r>
            <a:r>
              <a:rPr lang="cs-CZ" sz="4000" b="1" dirty="0" smtClean="0"/>
              <a:t> dílů </a:t>
            </a:r>
            <a:r>
              <a:rPr lang="cs-CZ" sz="4000" b="1" dirty="0"/>
              <a:t>bude mít </a:t>
            </a:r>
            <a:r>
              <a:rPr lang="cs-CZ" sz="4000" b="1" dirty="0" smtClean="0">
                <a:solidFill>
                  <a:schemeClr val="accent1">
                    <a:lumMod val="50000"/>
                  </a:schemeClr>
                </a:solidFill>
              </a:rPr>
              <a:t>9 </a:t>
            </a:r>
            <a:r>
              <a:rPr lang="cs-CZ" sz="4000" b="1" dirty="0" smtClean="0"/>
              <a:t>m</a:t>
            </a:r>
            <a:r>
              <a:rPr lang="cs-CZ" sz="4000" dirty="0" smtClean="0"/>
              <a:t>.</a:t>
            </a:r>
            <a:endParaRPr lang="cs-CZ" sz="4000" b="1" dirty="0"/>
          </a:p>
        </p:txBody>
      </p:sp>
    </p:spTree>
    <p:extLst>
      <p:ext uri="{BB962C8B-B14F-4D97-AF65-F5344CB8AC3E}">
        <p14:creationId xmlns:p14="http://schemas.microsoft.com/office/powerpoint/2010/main" val="19744648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4" grpId="0" animBg="1"/>
      <p:bldP spid="5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03D4A8"/>
            </a:gs>
            <a:gs pos="25000">
              <a:srgbClr val="21D6E0"/>
            </a:gs>
            <a:gs pos="75000">
              <a:srgbClr val="0087E6"/>
            </a:gs>
            <a:gs pos="100000">
              <a:srgbClr val="005CBF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7200" b="1" dirty="0" smtClean="0">
                <a:solidFill>
                  <a:srgbClr val="000099"/>
                </a:solidFill>
              </a:rPr>
              <a:t>Číslo 15</a:t>
            </a:r>
            <a:endParaRPr lang="cs-CZ" sz="7200" b="1" dirty="0">
              <a:solidFill>
                <a:srgbClr val="000099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bg1"/>
                </a:solidFill>
              </a:rPr>
              <a:t>Zvětšete o 13, o 6</a:t>
            </a:r>
          </a:p>
          <a:p>
            <a:r>
              <a:rPr lang="cs-CZ" b="1" dirty="0" smtClean="0">
                <a:solidFill>
                  <a:schemeClr val="bg1"/>
                </a:solidFill>
              </a:rPr>
              <a:t>Zmenšete o 8, o 9</a:t>
            </a:r>
          </a:p>
          <a:p>
            <a:r>
              <a:rPr lang="cs-CZ" b="1" dirty="0" smtClean="0">
                <a:solidFill>
                  <a:schemeClr val="bg1"/>
                </a:solidFill>
              </a:rPr>
              <a:t>Násobte 3krát, 2krát</a:t>
            </a:r>
          </a:p>
          <a:p>
            <a:r>
              <a:rPr lang="cs-CZ" b="1" dirty="0" smtClean="0">
                <a:solidFill>
                  <a:schemeClr val="bg1"/>
                </a:solidFill>
              </a:rPr>
              <a:t>Dělte 3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3049604" y="4326632"/>
            <a:ext cx="2870092" cy="936104"/>
          </a:xfrm>
          <a:prstGeom prst="roundRect">
            <a:avLst/>
          </a:prstGeom>
          <a:solidFill>
            <a:srgbClr val="92D050"/>
          </a:solidFill>
          <a:ln>
            <a:solidFill>
              <a:srgbClr val="FF993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CC6600"/>
                </a:solidFill>
              </a:rPr>
              <a:t>15 + 13 = 29</a:t>
            </a:r>
            <a:endParaRPr lang="cs-CZ" sz="3200" b="1" dirty="0">
              <a:solidFill>
                <a:srgbClr val="CC6600"/>
              </a:solidFill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5919696" y="4354729"/>
            <a:ext cx="2870092" cy="936104"/>
          </a:xfrm>
          <a:prstGeom prst="roundRect">
            <a:avLst/>
          </a:prstGeom>
          <a:solidFill>
            <a:srgbClr val="FFFFCC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00B050"/>
                </a:solidFill>
              </a:rPr>
              <a:t>15  - 8 = 7</a:t>
            </a:r>
            <a:endParaRPr lang="cs-CZ" sz="3200" b="1" dirty="0">
              <a:solidFill>
                <a:srgbClr val="00B050"/>
              </a:solidFill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5919696" y="3418625"/>
            <a:ext cx="2870092" cy="936104"/>
          </a:xfrm>
          <a:prstGeom prst="roundRect">
            <a:avLst/>
          </a:prstGeom>
          <a:solidFill>
            <a:srgbClr val="92D050"/>
          </a:solidFill>
          <a:ln>
            <a:solidFill>
              <a:srgbClr val="FF993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CC6600"/>
                </a:solidFill>
              </a:rPr>
              <a:t>15 : 3  = 5</a:t>
            </a:r>
            <a:endParaRPr lang="cs-CZ" sz="3200" b="1" dirty="0">
              <a:solidFill>
                <a:srgbClr val="CC6600"/>
              </a:solidFill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179512" y="4373697"/>
            <a:ext cx="2870092" cy="936104"/>
          </a:xfrm>
          <a:prstGeom prst="roundRect">
            <a:avLst/>
          </a:prstGeom>
          <a:solidFill>
            <a:srgbClr val="FFFFCC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00B050"/>
                </a:solidFill>
              </a:rPr>
              <a:t>15  + 6  = 21</a:t>
            </a:r>
            <a:endParaRPr lang="cs-CZ" sz="3200" b="1" dirty="0">
              <a:solidFill>
                <a:srgbClr val="00B050"/>
              </a:solidFill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5919696" y="5290833"/>
            <a:ext cx="2870092" cy="936104"/>
          </a:xfrm>
          <a:prstGeom prst="roundRect">
            <a:avLst/>
          </a:prstGeom>
          <a:solidFill>
            <a:srgbClr val="92D050"/>
          </a:solidFill>
          <a:ln>
            <a:solidFill>
              <a:srgbClr val="FF993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CC6600"/>
                </a:solidFill>
              </a:rPr>
              <a:t>15 – 9 = 6</a:t>
            </a:r>
            <a:endParaRPr lang="cs-CZ" sz="3200" b="1" dirty="0">
              <a:solidFill>
                <a:srgbClr val="CC6600"/>
              </a:solidFill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3049604" y="5290833"/>
            <a:ext cx="2870092" cy="936104"/>
          </a:xfrm>
          <a:prstGeom prst="roundRect">
            <a:avLst/>
          </a:prstGeom>
          <a:solidFill>
            <a:srgbClr val="FFFFCC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00B050"/>
                </a:solidFill>
              </a:rPr>
              <a:t>15 . 3 = 45</a:t>
            </a:r>
            <a:endParaRPr lang="cs-CZ" sz="3200" b="1" dirty="0">
              <a:solidFill>
                <a:srgbClr val="00B050"/>
              </a:solidFill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176242" y="5309801"/>
            <a:ext cx="2870092" cy="936104"/>
          </a:xfrm>
          <a:prstGeom prst="roundRect">
            <a:avLst/>
          </a:prstGeom>
          <a:solidFill>
            <a:srgbClr val="92D050"/>
          </a:solidFill>
          <a:ln>
            <a:solidFill>
              <a:srgbClr val="FF993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CC6600"/>
                </a:solidFill>
              </a:rPr>
              <a:t>15 . 2 = 30</a:t>
            </a:r>
            <a:endParaRPr lang="cs-CZ" sz="3200" b="1" dirty="0">
              <a:solidFill>
                <a:srgbClr val="CC6600"/>
              </a:solidFill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188640"/>
            <a:ext cx="3095625" cy="3095625"/>
          </a:xfrm>
          <a:prstGeom prst="ellips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1047543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900" decel="100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900" decel="100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4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1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3" dur="4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4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1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2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2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3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3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4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4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50000">
                                          <p:val>
                                            <p:strVal val="#ppt_x+0.1550"/>
                                          </p:val>
                                        </p:tav>
                                        <p:tav tm="5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6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6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7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7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8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8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9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9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5000">
                                          <p:val>
                                            <p:strVal val="#ppt_y+0.308"/>
                                          </p:val>
                                        </p:tav>
                                        <p:tav tm="10000">
                                          <p:val>
                                            <p:strVal val="#ppt_y+0.3024"/>
                                          </p:val>
                                        </p:tav>
                                        <p:tav tm="15000">
                                          <p:val>
                                            <p:strVal val="#ppt_y+0.2931"/>
                                          </p:val>
                                        </p:tav>
                                        <p:tav tm="20000">
                                          <p:val>
                                            <p:strVal val="#ppt_y+0.2804"/>
                                          </p:val>
                                        </p:tav>
                                        <p:tav tm="25000">
                                          <p:val>
                                            <p:strVal val="#ppt_y+0.2646"/>
                                          </p:val>
                                        </p:tav>
                                        <p:tav tm="30000">
                                          <p:val>
                                            <p:strVal val="#ppt_y+0.2461"/>
                                          </p:val>
                                        </p:tav>
                                        <p:tav tm="35000">
                                          <p:val>
                                            <p:strVal val="#ppt_y+0.2253"/>
                                          </p:val>
                                        </p:tav>
                                        <p:tav tm="40000">
                                          <p:val>
                                            <p:strVal val="#ppt_y+0.2029"/>
                                          </p:val>
                                        </p:tav>
                                        <p:tav tm="45000">
                                          <p:val>
                                            <p:strVal val="#ppt_y+0.1792"/>
                                          </p:val>
                                        </p:tav>
                                        <p:tav tm="50000">
                                          <p:val>
                                            <p:strVal val="#ppt_y+0.155"/>
                                          </p:val>
                                        </p:tav>
                                        <p:tav tm="55000">
                                          <p:val>
                                            <p:strVal val="#ppt_y+0.1307"/>
                                          </p:val>
                                        </p:tav>
                                        <p:tav tm="60000">
                                          <p:val>
                                            <p:strVal val="#ppt_y+0.1071"/>
                                          </p:val>
                                        </p:tav>
                                        <p:tav tm="65000">
                                          <p:val>
                                            <p:strVal val="#ppt_y+0.0846"/>
                                          </p:val>
                                        </p:tav>
                                        <p:tav tm="70000">
                                          <p:val>
                                            <p:strVal val="#ppt_y+0.0639"/>
                                          </p:val>
                                        </p:tav>
                                        <p:tav tm="75000">
                                          <p:val>
                                            <p:strVal val="#ppt_y+0.0454"/>
                                          </p:val>
                                        </p:tav>
                                        <p:tav tm="80000">
                                          <p:val>
                                            <p:strVal val="#ppt_y+0.0296"/>
                                          </p:val>
                                        </p:tav>
                                        <p:tav tm="85000">
                                          <p:val>
                                            <p:strVal val="#ppt_y+0.0169"/>
                                          </p:val>
                                        </p:tav>
                                        <p:tav tm="90000">
                                          <p:val>
                                            <p:strVal val="#ppt_y+0.0076"/>
                                          </p:val>
                                        </p:tav>
                                        <p:tav tm="95000">
                                          <p:val>
                                            <p:strVal val="#ppt_y+0.0019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03D4A8"/>
            </a:gs>
            <a:gs pos="25000">
              <a:srgbClr val="21D6E0"/>
            </a:gs>
            <a:gs pos="75000">
              <a:srgbClr val="0087E6"/>
            </a:gs>
            <a:gs pos="100000">
              <a:srgbClr val="005CBF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7200" b="1" dirty="0" smtClean="0">
                <a:solidFill>
                  <a:srgbClr val="336600"/>
                </a:solidFill>
              </a:rPr>
              <a:t>Číslo 42</a:t>
            </a:r>
            <a:endParaRPr lang="cs-CZ" sz="7200" b="1" dirty="0">
              <a:solidFill>
                <a:srgbClr val="3366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268760"/>
            <a:ext cx="8229600" cy="3974441"/>
          </a:xfrm>
        </p:spPr>
        <p:txBody>
          <a:bodyPr>
            <a:normAutofit/>
          </a:bodyPr>
          <a:lstStyle/>
          <a:p>
            <a:endParaRPr lang="cs-CZ" i="1" dirty="0" smtClean="0">
              <a:solidFill>
                <a:schemeClr val="bg1"/>
              </a:solidFill>
            </a:endParaRPr>
          </a:p>
          <a:p>
            <a:r>
              <a:rPr lang="cs-CZ" b="1" dirty="0" smtClean="0">
                <a:solidFill>
                  <a:schemeClr val="bg1"/>
                </a:solidFill>
              </a:rPr>
              <a:t>Zvětšete o 13, o 6</a:t>
            </a:r>
          </a:p>
          <a:p>
            <a:r>
              <a:rPr lang="cs-CZ" b="1" dirty="0" smtClean="0">
                <a:solidFill>
                  <a:schemeClr val="bg1"/>
                </a:solidFill>
              </a:rPr>
              <a:t>Zmenšete o 8, o 9</a:t>
            </a:r>
          </a:p>
          <a:p>
            <a:r>
              <a:rPr lang="cs-CZ" b="1" dirty="0" smtClean="0">
                <a:solidFill>
                  <a:schemeClr val="bg1"/>
                </a:solidFill>
              </a:rPr>
              <a:t>Násobte 3krát, 2krát</a:t>
            </a:r>
          </a:p>
          <a:p>
            <a:r>
              <a:rPr lang="cs-CZ" b="1" dirty="0" smtClean="0">
                <a:solidFill>
                  <a:schemeClr val="bg1"/>
                </a:solidFill>
              </a:rPr>
              <a:t>Dělte 3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3049604" y="4326632"/>
            <a:ext cx="2870092" cy="936104"/>
          </a:xfrm>
          <a:prstGeom prst="roundRect">
            <a:avLst/>
          </a:prstGeom>
          <a:solidFill>
            <a:srgbClr val="FFFF99"/>
          </a:solidFill>
          <a:ln>
            <a:solidFill>
              <a:srgbClr val="CC66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>
                <a:solidFill>
                  <a:srgbClr val="FF9933"/>
                </a:solidFill>
              </a:rPr>
              <a:t>42</a:t>
            </a:r>
            <a:r>
              <a:rPr lang="cs-CZ" sz="3200" b="1" dirty="0" smtClean="0">
                <a:solidFill>
                  <a:srgbClr val="FF9933"/>
                </a:solidFill>
              </a:rPr>
              <a:t> + 13 = 55</a:t>
            </a:r>
            <a:endParaRPr lang="cs-CZ" sz="3200" b="1" dirty="0">
              <a:solidFill>
                <a:srgbClr val="FF9933"/>
              </a:solidFill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5919696" y="4354729"/>
            <a:ext cx="2870092" cy="936104"/>
          </a:xfrm>
          <a:prstGeom prst="roundRect">
            <a:avLst/>
          </a:prstGeom>
          <a:solidFill>
            <a:schemeClr val="tx2">
              <a:lumMod val="40000"/>
              <a:lumOff val="60000"/>
            </a:schemeClr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>
                <a:solidFill>
                  <a:srgbClr val="0070C0"/>
                </a:solidFill>
              </a:rPr>
              <a:t>42</a:t>
            </a:r>
            <a:r>
              <a:rPr lang="cs-CZ" sz="3200" b="1" dirty="0" smtClean="0">
                <a:solidFill>
                  <a:srgbClr val="0070C0"/>
                </a:solidFill>
              </a:rPr>
              <a:t>  - 8 = 34</a:t>
            </a:r>
            <a:endParaRPr lang="cs-CZ" sz="3200" b="1" dirty="0">
              <a:solidFill>
                <a:srgbClr val="0070C0"/>
              </a:solidFill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5919696" y="3418625"/>
            <a:ext cx="2870092" cy="936104"/>
          </a:xfrm>
          <a:prstGeom prst="roundRect">
            <a:avLst/>
          </a:prstGeom>
          <a:solidFill>
            <a:srgbClr val="FFFF99"/>
          </a:solidFill>
          <a:ln>
            <a:solidFill>
              <a:srgbClr val="CC66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9933"/>
                </a:solidFill>
              </a:rPr>
              <a:t>42 : 3  = 14</a:t>
            </a:r>
            <a:endParaRPr lang="cs-CZ" sz="3200" b="1" dirty="0">
              <a:solidFill>
                <a:srgbClr val="FF9933"/>
              </a:solidFill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179512" y="4373697"/>
            <a:ext cx="2870092" cy="936104"/>
          </a:xfrm>
          <a:prstGeom prst="roundRect">
            <a:avLst/>
          </a:prstGeom>
          <a:solidFill>
            <a:schemeClr val="tx2">
              <a:lumMod val="40000"/>
              <a:lumOff val="60000"/>
            </a:schemeClr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>
                <a:solidFill>
                  <a:srgbClr val="0070C0"/>
                </a:solidFill>
              </a:rPr>
              <a:t>42</a:t>
            </a:r>
            <a:r>
              <a:rPr lang="cs-CZ" sz="3200" b="1" dirty="0" smtClean="0">
                <a:solidFill>
                  <a:srgbClr val="0070C0"/>
                </a:solidFill>
              </a:rPr>
              <a:t>  + 6  = 48</a:t>
            </a:r>
            <a:endParaRPr lang="cs-CZ" sz="3200" b="1" dirty="0">
              <a:solidFill>
                <a:srgbClr val="0070C0"/>
              </a:solidFill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5919696" y="5290833"/>
            <a:ext cx="2870092" cy="936104"/>
          </a:xfrm>
          <a:prstGeom prst="roundRect">
            <a:avLst/>
          </a:prstGeom>
          <a:solidFill>
            <a:srgbClr val="FFFF99"/>
          </a:solidFill>
          <a:ln>
            <a:solidFill>
              <a:srgbClr val="CC66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>
                <a:solidFill>
                  <a:srgbClr val="FF9933"/>
                </a:solidFill>
              </a:rPr>
              <a:t>42</a:t>
            </a:r>
            <a:r>
              <a:rPr lang="cs-CZ" sz="3200" b="1" dirty="0" smtClean="0">
                <a:solidFill>
                  <a:srgbClr val="FF9933"/>
                </a:solidFill>
              </a:rPr>
              <a:t> – 9 = 33</a:t>
            </a:r>
            <a:endParaRPr lang="cs-CZ" sz="3200" b="1" dirty="0">
              <a:solidFill>
                <a:srgbClr val="FF9933"/>
              </a:solidFill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3049604" y="5290833"/>
            <a:ext cx="2870092" cy="936104"/>
          </a:xfrm>
          <a:prstGeom prst="roundRect">
            <a:avLst/>
          </a:prstGeom>
          <a:solidFill>
            <a:schemeClr val="tx2">
              <a:lumMod val="40000"/>
              <a:lumOff val="60000"/>
            </a:schemeClr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>
                <a:solidFill>
                  <a:srgbClr val="0070C0"/>
                </a:solidFill>
              </a:rPr>
              <a:t>42</a:t>
            </a:r>
            <a:r>
              <a:rPr lang="cs-CZ" sz="3200" b="1" dirty="0" smtClean="0">
                <a:solidFill>
                  <a:srgbClr val="0070C0"/>
                </a:solidFill>
              </a:rPr>
              <a:t> . 3 = 126</a:t>
            </a:r>
            <a:endParaRPr lang="cs-CZ" sz="3200" b="1" dirty="0">
              <a:solidFill>
                <a:srgbClr val="0070C0"/>
              </a:solidFill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176242" y="5309801"/>
            <a:ext cx="2870092" cy="936104"/>
          </a:xfrm>
          <a:prstGeom prst="roundRect">
            <a:avLst/>
          </a:prstGeom>
          <a:solidFill>
            <a:srgbClr val="FFFF99"/>
          </a:solidFill>
          <a:ln>
            <a:solidFill>
              <a:srgbClr val="CC66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>
                <a:solidFill>
                  <a:srgbClr val="FF9933"/>
                </a:solidFill>
              </a:rPr>
              <a:t>42</a:t>
            </a:r>
            <a:r>
              <a:rPr lang="cs-CZ" sz="3200" b="1" dirty="0" smtClean="0">
                <a:solidFill>
                  <a:srgbClr val="FF9933"/>
                </a:solidFill>
              </a:rPr>
              <a:t> . 2 = 84</a:t>
            </a:r>
            <a:endParaRPr lang="cs-CZ" sz="3200" b="1" dirty="0">
              <a:solidFill>
                <a:srgbClr val="FF9933"/>
              </a:solidFill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332656"/>
            <a:ext cx="2715313" cy="2715313"/>
          </a:xfrm>
          <a:prstGeom prst="ellips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6352541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2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03D4A8"/>
            </a:gs>
            <a:gs pos="25000">
              <a:srgbClr val="21D6E0"/>
            </a:gs>
            <a:gs pos="75000">
              <a:srgbClr val="0087E6"/>
            </a:gs>
            <a:gs pos="100000">
              <a:srgbClr val="005CBF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2600" y="188640"/>
            <a:ext cx="6512511" cy="1143000"/>
          </a:xfrm>
        </p:spPr>
        <p:txBody>
          <a:bodyPr>
            <a:noAutofit/>
          </a:bodyPr>
          <a:lstStyle/>
          <a:p>
            <a:r>
              <a:rPr lang="cs-CZ" sz="7200" b="1" dirty="0" smtClean="0">
                <a:solidFill>
                  <a:srgbClr val="FF9933"/>
                </a:solidFill>
              </a:rPr>
              <a:t>Číslo 12</a:t>
            </a:r>
            <a:endParaRPr lang="cs-CZ" sz="7200" b="1" dirty="0">
              <a:solidFill>
                <a:srgbClr val="FF9933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02936" y="1700808"/>
            <a:ext cx="6400800" cy="3474720"/>
          </a:xfrm>
        </p:spPr>
        <p:txBody>
          <a:bodyPr/>
          <a:lstStyle/>
          <a:p>
            <a:pPr marL="514350" indent="-514350"/>
            <a:r>
              <a:rPr lang="cs-CZ" b="1" dirty="0">
                <a:solidFill>
                  <a:srgbClr val="336600"/>
                </a:solidFill>
              </a:rPr>
              <a:t>Zvětšete o 6 </a:t>
            </a:r>
          </a:p>
          <a:p>
            <a:pPr marL="514350" indent="-514350"/>
            <a:r>
              <a:rPr lang="cs-CZ" b="1" dirty="0">
                <a:solidFill>
                  <a:srgbClr val="336600"/>
                </a:solidFill>
              </a:rPr>
              <a:t>Zmenšete o 6</a:t>
            </a:r>
          </a:p>
          <a:p>
            <a:pPr marL="514350" indent="-514350"/>
            <a:r>
              <a:rPr lang="cs-CZ" b="1" dirty="0">
                <a:solidFill>
                  <a:srgbClr val="336600"/>
                </a:solidFill>
              </a:rPr>
              <a:t>Zvětšete 6 krát</a:t>
            </a:r>
          </a:p>
          <a:p>
            <a:pPr marL="514350" indent="-514350"/>
            <a:r>
              <a:rPr lang="cs-CZ" b="1" dirty="0">
                <a:solidFill>
                  <a:srgbClr val="336600"/>
                </a:solidFill>
              </a:rPr>
              <a:t>Zmenšete 6 krát</a:t>
            </a:r>
          </a:p>
        </p:txBody>
      </p:sp>
      <p:sp>
        <p:nvSpPr>
          <p:cNvPr id="7" name="Zaoblený obdélník 6"/>
          <p:cNvSpPr/>
          <p:nvPr/>
        </p:nvSpPr>
        <p:spPr>
          <a:xfrm>
            <a:off x="5919696" y="4354729"/>
            <a:ext cx="2870092" cy="936104"/>
          </a:xfrm>
          <a:prstGeom prst="roundRect">
            <a:avLst/>
          </a:prstGeom>
          <a:solidFill>
            <a:srgbClr val="92D050"/>
          </a:solidFill>
          <a:ln>
            <a:solidFill>
              <a:srgbClr val="336600"/>
            </a:solidFill>
          </a:ln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>
                <a:solidFill>
                  <a:srgbClr val="336600"/>
                </a:solidFill>
              </a:rPr>
              <a:t>12  </a:t>
            </a:r>
            <a:r>
              <a:rPr lang="cs-CZ" sz="3200" b="1" dirty="0" smtClean="0">
                <a:solidFill>
                  <a:srgbClr val="336600"/>
                </a:solidFill>
              </a:rPr>
              <a:t>- 6 = 6</a:t>
            </a:r>
            <a:endParaRPr lang="cs-CZ" sz="3200" b="1" dirty="0">
              <a:solidFill>
                <a:srgbClr val="336600"/>
              </a:solidFill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3040507" y="4354729"/>
            <a:ext cx="2870092" cy="936104"/>
          </a:xfrm>
          <a:prstGeom prst="roundRect">
            <a:avLst/>
          </a:prstGeom>
          <a:solidFill>
            <a:srgbClr val="FFFF99"/>
          </a:solidFill>
          <a:ln>
            <a:solidFill>
              <a:srgbClr val="FF9933"/>
            </a:solidFill>
          </a:ln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CC6600"/>
                </a:solidFill>
              </a:rPr>
              <a:t>1</a:t>
            </a:r>
            <a:r>
              <a:rPr lang="cs-CZ" sz="3200" b="1" dirty="0">
                <a:solidFill>
                  <a:srgbClr val="CC6600"/>
                </a:solidFill>
              </a:rPr>
              <a:t>2</a:t>
            </a:r>
            <a:r>
              <a:rPr lang="cs-CZ" sz="3200" b="1" dirty="0" smtClean="0">
                <a:solidFill>
                  <a:srgbClr val="CC6600"/>
                </a:solidFill>
              </a:rPr>
              <a:t> : 6  = 2</a:t>
            </a:r>
            <a:endParaRPr lang="cs-CZ" sz="3200" b="1" dirty="0">
              <a:solidFill>
                <a:srgbClr val="CC6600"/>
              </a:solidFill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179512" y="4373697"/>
            <a:ext cx="2870092" cy="936104"/>
          </a:xfrm>
          <a:prstGeom prst="roundRect">
            <a:avLst/>
          </a:prstGeom>
          <a:solidFill>
            <a:srgbClr val="92D050"/>
          </a:solidFill>
          <a:ln>
            <a:solidFill>
              <a:srgbClr val="336600"/>
            </a:solidFill>
          </a:ln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336600"/>
                </a:solidFill>
              </a:rPr>
              <a:t>12  + 6  = 18</a:t>
            </a:r>
            <a:endParaRPr lang="cs-CZ" sz="3200" b="1" dirty="0">
              <a:solidFill>
                <a:srgbClr val="336600"/>
              </a:solidFill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3049604" y="5290833"/>
            <a:ext cx="2870092" cy="936104"/>
          </a:xfrm>
          <a:prstGeom prst="roundRect">
            <a:avLst/>
          </a:prstGeom>
          <a:solidFill>
            <a:srgbClr val="92D050"/>
          </a:solidFill>
          <a:ln>
            <a:solidFill>
              <a:srgbClr val="336600"/>
            </a:solidFill>
          </a:ln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>
                <a:solidFill>
                  <a:srgbClr val="336600"/>
                </a:solidFill>
              </a:rPr>
              <a:t>12 </a:t>
            </a:r>
            <a:r>
              <a:rPr lang="cs-CZ" sz="3200" b="1" dirty="0" smtClean="0">
                <a:solidFill>
                  <a:srgbClr val="336600"/>
                </a:solidFill>
              </a:rPr>
              <a:t>. 6 = 72</a:t>
            </a:r>
            <a:endParaRPr lang="cs-CZ" sz="3200" b="1" dirty="0">
              <a:solidFill>
                <a:srgbClr val="336600"/>
              </a:solidFill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6" y="620688"/>
            <a:ext cx="3095625" cy="3095625"/>
          </a:xfrm>
          <a:prstGeom prst="ellips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3386934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34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900" decel="100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7" grpId="0" animBg="1"/>
      <p:bldP spid="8" grpId="0" animBg="1"/>
      <p:bldP spid="9" grpId="0" animBg="1"/>
      <p:bldP spid="11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FBEAC7"/>
            </a:gs>
            <a:gs pos="17999">
              <a:srgbClr val="FEE7F2"/>
            </a:gs>
            <a:gs pos="36000">
              <a:srgbClr val="FAC77D"/>
            </a:gs>
            <a:gs pos="61000">
              <a:srgbClr val="FBA97D"/>
            </a:gs>
            <a:gs pos="82001">
              <a:srgbClr val="FBD49C"/>
            </a:gs>
            <a:gs pos="100000">
              <a:srgbClr val="FEE7F2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POPIS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dirty="0"/>
              <a:t>Slovní </a:t>
            </a:r>
            <a:r>
              <a:rPr lang="cs-CZ" dirty="0" smtClean="0"/>
              <a:t>úlohy</a:t>
            </a:r>
            <a:endParaRPr lang="cs-CZ" dirty="0"/>
          </a:p>
          <a:p>
            <a:r>
              <a:rPr lang="cs-CZ" dirty="0"/>
              <a:t>Zadání slovní úlohy (snímek č. </a:t>
            </a:r>
            <a:r>
              <a:rPr lang="cs-CZ" dirty="0" smtClean="0"/>
              <a:t>2, 3, 5, 6, 7)</a:t>
            </a:r>
            <a:endParaRPr lang="cs-CZ" dirty="0"/>
          </a:p>
          <a:p>
            <a:r>
              <a:rPr lang="cs-CZ" dirty="0"/>
              <a:t>Žák vypočítá na linku, po kliknutí se objeví kontrola </a:t>
            </a:r>
          </a:p>
          <a:p>
            <a:r>
              <a:rPr lang="cs-CZ" dirty="0"/>
              <a:t>Snímky č. </a:t>
            </a:r>
            <a:r>
              <a:rPr lang="cs-CZ" dirty="0" smtClean="0"/>
              <a:t>2, 3</a:t>
            </a:r>
            <a:r>
              <a:rPr lang="cs-CZ" dirty="0"/>
              <a:t>, </a:t>
            </a:r>
            <a:r>
              <a:rPr lang="cs-CZ" dirty="0" smtClean="0"/>
              <a:t>5, 6, 7 </a:t>
            </a:r>
            <a:r>
              <a:rPr lang="cs-CZ" dirty="0"/>
              <a:t>– řešení – </a:t>
            </a:r>
            <a:r>
              <a:rPr lang="cs-CZ" dirty="0" smtClean="0"/>
              <a:t>KONTROLA</a:t>
            </a:r>
          </a:p>
          <a:p>
            <a:r>
              <a:rPr lang="cs-CZ" dirty="0" smtClean="0"/>
              <a:t>Snímek č. 4 odpověď na první slovní úlohu</a:t>
            </a:r>
            <a:endParaRPr lang="cs-CZ" dirty="0"/>
          </a:p>
          <a:p>
            <a:r>
              <a:rPr lang="cs-CZ" dirty="0"/>
              <a:t>DUM lze použít pro výklad slovní úlohy, popř. pro diagnostiku (jako domácí úkol) nebo jen pro zopakování numerických operací.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515737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FBEAC7"/>
            </a:gs>
            <a:gs pos="17999">
              <a:srgbClr val="FEE7F2"/>
            </a:gs>
            <a:gs pos="36000">
              <a:srgbClr val="FAC77D"/>
            </a:gs>
            <a:gs pos="61000">
              <a:srgbClr val="FBA97D"/>
            </a:gs>
            <a:gs pos="82001">
              <a:srgbClr val="FBD49C"/>
            </a:gs>
            <a:gs pos="100000">
              <a:srgbClr val="FEE7F2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1000" dirty="0">
                <a:hlinkClick r:id="rId2"/>
              </a:rPr>
              <a:t>http://</a:t>
            </a:r>
            <a:r>
              <a:rPr lang="cs-CZ" sz="1000" dirty="0" smtClean="0">
                <a:hlinkClick r:id="rId2"/>
              </a:rPr>
              <a:t>officeimg.vo.msecnd.net/en-us/images/MH900406378.jpg</a:t>
            </a:r>
            <a:endParaRPr lang="cs-CZ" sz="1000" dirty="0" smtClean="0"/>
          </a:p>
          <a:p>
            <a:r>
              <a:rPr lang="cs-CZ" sz="1000" dirty="0">
                <a:hlinkClick r:id="rId3"/>
              </a:rPr>
              <a:t>http://</a:t>
            </a:r>
            <a:r>
              <a:rPr lang="cs-CZ" sz="1000" dirty="0" smtClean="0">
                <a:hlinkClick r:id="rId3"/>
              </a:rPr>
              <a:t>officeimg.vo.msecnd.net/en-us/images/MH900402290.jpg</a:t>
            </a:r>
            <a:endParaRPr lang="cs-CZ" sz="1000" dirty="0" smtClean="0"/>
          </a:p>
          <a:p>
            <a:r>
              <a:rPr lang="cs-CZ" sz="1000" dirty="0">
                <a:hlinkClick r:id="rId4"/>
              </a:rPr>
              <a:t>http://</a:t>
            </a:r>
            <a:r>
              <a:rPr lang="cs-CZ" sz="1000" dirty="0" smtClean="0">
                <a:hlinkClick r:id="rId4"/>
              </a:rPr>
              <a:t>officeimg.vo.msecnd.net/en-us/images/MH900402848.jpg</a:t>
            </a:r>
            <a:endParaRPr lang="cs-CZ" sz="1000" dirty="0" smtClean="0"/>
          </a:p>
          <a:p>
            <a:r>
              <a:rPr lang="cs-CZ" sz="1000" dirty="0">
                <a:hlinkClick r:id="rId5"/>
              </a:rPr>
              <a:t>http://</a:t>
            </a:r>
            <a:r>
              <a:rPr lang="cs-CZ" sz="1000" dirty="0" smtClean="0">
                <a:hlinkClick r:id="rId5"/>
              </a:rPr>
              <a:t>officeimg.vo.msecnd.net/en-us/images/MH900409011.jpg</a:t>
            </a:r>
            <a:endParaRPr lang="cs-CZ" sz="1000" dirty="0" smtClean="0"/>
          </a:p>
          <a:p>
            <a:endParaRPr lang="cs-CZ" dirty="0"/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683568" y="3901004"/>
            <a:ext cx="8253157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cs-CZ" i="1" dirty="0"/>
              <a:t>Autorem materiálu a všech jeho částí , není-li uvedeno jinak,  je </a:t>
            </a:r>
            <a:r>
              <a:rPr lang="cs-CZ" i="1" dirty="0" smtClean="0"/>
              <a:t> Jana HLAVÁČKOVÁ</a:t>
            </a:r>
            <a:endParaRPr lang="cs-CZ" i="1" dirty="0"/>
          </a:p>
        </p:txBody>
      </p:sp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116013" y="5084763"/>
            <a:ext cx="7345362" cy="1192212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8365230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372</TotalTime>
  <Words>344</Words>
  <Application>Microsoft Office PowerPoint</Application>
  <PresentationFormat>Předvádění na obrazovce (4:3)</PresentationFormat>
  <Paragraphs>77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9</vt:i4>
      </vt:variant>
    </vt:vector>
  </HeadingPairs>
  <TitlesOfParts>
    <vt:vector size="11" baseType="lpstr">
      <vt:lpstr>Cesta</vt:lpstr>
      <vt:lpstr>Motiv systému Office</vt:lpstr>
      <vt:lpstr>Matematika II. STUPEŇ</vt:lpstr>
      <vt:lpstr>Plot dlouhý 72 metrů rozdělte na 2, 4 díly.</vt:lpstr>
      <vt:lpstr>Plot dlouhý 72 metrů rozdělte na 6 a 8 dílů.</vt:lpstr>
      <vt:lpstr>Plot rozdělený na 2 díly bude mít 36 m.</vt:lpstr>
      <vt:lpstr>Číslo 15</vt:lpstr>
      <vt:lpstr>Číslo 42</vt:lpstr>
      <vt:lpstr>Číslo 12</vt:lpstr>
      <vt:lpstr>POPIS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Plot dlouhý 72 metrů rozdělte na 2, 4, 6 a 8 dílů.</dc:title>
  <dc:creator>pc</dc:creator>
  <cp:lastModifiedBy>pc</cp:lastModifiedBy>
  <cp:revision>25</cp:revision>
  <dcterms:created xsi:type="dcterms:W3CDTF">2012-01-12T09:04:19Z</dcterms:created>
  <dcterms:modified xsi:type="dcterms:W3CDTF">2012-02-23T09:48:50Z</dcterms:modified>
</cp:coreProperties>
</file>