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509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210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444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536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82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89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79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213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12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6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11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66433-F8F4-450B-8FC8-25A79DCC195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17249-234A-4C85-BF8C-AC34CB274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027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15616" y="472514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VY_32_INOVACE_XVII_2_11_Hodnoty not a pomlk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</a:t>
            </a:r>
            <a:r>
              <a:rPr lang="cs-CZ" dirty="0" smtClean="0"/>
              <a:t>2  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11 </a:t>
            </a:r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579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2"/>
          <p:cNvSpPr txBox="1">
            <a:spLocks/>
          </p:cNvSpPr>
          <p:nvPr/>
        </p:nvSpPr>
        <p:spPr>
          <a:xfrm>
            <a:off x="445840" y="548680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Seznámení s hodnotami not a pomlk a jejich značením.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rozezná noty a pomlky, určí jejich hodnotu                   a délku trvání not (pomlk) dokáže napočítat (popř. vytleskat).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hodnoty not,  hodnoty pomlk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20 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učebním materiálem:  </a:t>
            </a:r>
            <a:r>
              <a:rPr lang="cs-CZ" sz="2000" dirty="0" smtClean="0"/>
              <a:t>Žáci sledují prezentaci, spolupracují s učitelem při počítání délek  not             a pomlk a při vytleskávání. Učitel může přirovnat dělení hodnot k rozdělení koláče (jablka), lze také využít znalosti zlomků.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4337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47385" y="2852936"/>
            <a:ext cx="72058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odnoty not a pomlk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0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677052" y="4939530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681284" y="3744330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276465" y="3758473"/>
            <a:ext cx="2160000" cy="216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49196" y="4938422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00478" y="3748714"/>
            <a:ext cx="1112058" cy="219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4329919" y="3747930"/>
            <a:ext cx="1112058" cy="219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963" y="3744746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2498342" y="4716563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5662660" y="4713381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78303" y="4645810"/>
            <a:ext cx="1437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1 2 3 4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390333" y="4613090"/>
            <a:ext cx="822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1 2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474845" y="4632250"/>
            <a:ext cx="822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3 4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880765" y="4207393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880765" y="5074755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941948" y="5093915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</a:t>
            </a:r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971639" y="4216454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</a:t>
            </a:r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46" t="32800" r="26534" b="25589"/>
          <a:stretch/>
        </p:blipFill>
        <p:spPr bwMode="auto">
          <a:xfrm>
            <a:off x="935730" y="1724646"/>
            <a:ext cx="974310" cy="751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6" t="1" r="24328" b="26692"/>
          <a:stretch/>
        </p:blipFill>
        <p:spPr bwMode="auto">
          <a:xfrm>
            <a:off x="4318935" y="1141667"/>
            <a:ext cx="1004170" cy="133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23" r="35170" b="27289"/>
          <a:stretch/>
        </p:blipFill>
        <p:spPr bwMode="auto">
          <a:xfrm>
            <a:off x="7638693" y="1127442"/>
            <a:ext cx="708885" cy="130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3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23" r="35170" b="27289"/>
          <a:stretch/>
        </p:blipFill>
        <p:spPr bwMode="auto">
          <a:xfrm>
            <a:off x="8353049" y="1153935"/>
            <a:ext cx="708885" cy="130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23" r="35170" b="27289"/>
          <a:stretch/>
        </p:blipFill>
        <p:spPr bwMode="auto">
          <a:xfrm>
            <a:off x="6188917" y="1127442"/>
            <a:ext cx="708885" cy="130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23" r="35170" b="27289"/>
          <a:stretch/>
        </p:blipFill>
        <p:spPr bwMode="auto">
          <a:xfrm>
            <a:off x="6897802" y="1127442"/>
            <a:ext cx="708885" cy="130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6" t="1" r="24328" b="26692"/>
          <a:stretch/>
        </p:blipFill>
        <p:spPr bwMode="auto">
          <a:xfrm>
            <a:off x="3351805" y="1141666"/>
            <a:ext cx="1004170" cy="133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2524398" y="1937341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5509872" y="1940630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40642" y="2737854"/>
            <a:ext cx="981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CELÁ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12334" y="2737854"/>
            <a:ext cx="1895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ČTVRŤOVÉ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57205" y="2737854"/>
            <a:ext cx="1377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PŮLOVÉ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2386198" y="49964"/>
            <a:ext cx="42434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Hodnoty not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2626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/>
      <p:bldP spid="47" grpId="0"/>
      <p:bldP spid="48" grpId="0"/>
      <p:bldP spid="49" grpId="0"/>
      <p:bldP spid="50" grpId="0"/>
      <p:bldP spid="51" grpId="0"/>
      <p:bldP spid="52" grpId="0"/>
      <p:bldP spid="9" grpId="0"/>
      <p:bldP spid="34" grpId="0"/>
      <p:bldP spid="35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616456" y="4939530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620688" y="3744330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215869" y="3758473"/>
            <a:ext cx="2160000" cy="216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88600" y="4938422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39882" y="3748714"/>
            <a:ext cx="1112058" cy="219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4269323" y="3747930"/>
            <a:ext cx="1112058" cy="2190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367" y="3744746"/>
            <a:ext cx="1117363" cy="110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2437746" y="4716563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5613445" y="4727227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17707" y="4645810"/>
            <a:ext cx="14370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1 2 3 4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329737" y="4613090"/>
            <a:ext cx="822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1 2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414249" y="4632250"/>
            <a:ext cx="8222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3 4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812334" y="4207393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1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807272" y="5074755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2</a:t>
            </a:r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853179" y="5093915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4</a:t>
            </a:r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853179" y="4216454"/>
            <a:ext cx="411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3</a:t>
            </a:r>
            <a:r>
              <a:rPr lang="cs-CZ" sz="2400" b="1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endParaRPr lang="cs-CZ" sz="2400" b="1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0642" y="2737854"/>
            <a:ext cx="981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CELÁ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12334" y="2737854"/>
            <a:ext cx="1895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ČTVRŤOVÉ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657205" y="2737854"/>
            <a:ext cx="1377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PŮLOVÉ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1935755" y="49964"/>
            <a:ext cx="51443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Hodnoty pomlk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6" name="obrázek 7"/>
          <p:cNvPicPr/>
          <p:nvPr/>
        </p:nvPicPr>
        <p:blipFill rotWithShape="1">
          <a:blip r:embed="rId5" cstate="print"/>
          <a:srcRect l="11765" t="38353" r="82102" b="50353"/>
          <a:stretch/>
        </p:blipFill>
        <p:spPr bwMode="auto">
          <a:xfrm>
            <a:off x="667646" y="1109876"/>
            <a:ext cx="1238063" cy="1423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obrázek 7"/>
          <p:cNvPicPr/>
          <p:nvPr/>
        </p:nvPicPr>
        <p:blipFill rotWithShape="1">
          <a:blip r:embed="rId5" cstate="print"/>
          <a:srcRect l="26044" t="38353" r="63651" b="50353"/>
          <a:stretch/>
        </p:blipFill>
        <p:spPr bwMode="auto">
          <a:xfrm>
            <a:off x="3415821" y="1091832"/>
            <a:ext cx="1897747" cy="1441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7"/>
          <p:cNvPicPr/>
          <p:nvPr/>
        </p:nvPicPr>
        <p:blipFill rotWithShape="1">
          <a:blip r:embed="rId5" cstate="print"/>
          <a:srcRect l="40716" t="38353" r="41765" b="50353"/>
          <a:stretch/>
        </p:blipFill>
        <p:spPr bwMode="auto">
          <a:xfrm>
            <a:off x="6338324" y="1041585"/>
            <a:ext cx="2778285" cy="1560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5597319" y="1648859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3" name="Picture 9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10" t="24983" r="70779" b="65676"/>
          <a:stretch/>
        </p:blipFill>
        <p:spPr bwMode="auto">
          <a:xfrm>
            <a:off x="2388192" y="1649458"/>
            <a:ext cx="489857" cy="326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9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0" grpId="0"/>
      <p:bldP spid="47" grpId="0"/>
      <p:bldP spid="48" grpId="0"/>
      <p:bldP spid="49" grpId="0"/>
      <p:bldP spid="50" grpId="0"/>
      <p:bldP spid="51" grpId="0"/>
      <p:bldP spid="52" grpId="0"/>
      <p:bldP spid="9" grpId="0"/>
      <p:bldP spid="34" grpId="0"/>
      <p:bldP spid="35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46" t="32800" r="26534" b="25589"/>
          <a:stretch/>
        </p:blipFill>
        <p:spPr bwMode="auto">
          <a:xfrm>
            <a:off x="3232953" y="3643473"/>
            <a:ext cx="974310" cy="751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26" t="1" r="24328" b="26692"/>
          <a:stretch/>
        </p:blipFill>
        <p:spPr bwMode="auto">
          <a:xfrm>
            <a:off x="3186699" y="4876055"/>
            <a:ext cx="1004170" cy="133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23" r="35170" b="27289"/>
          <a:stretch/>
        </p:blipFill>
        <p:spPr bwMode="auto">
          <a:xfrm>
            <a:off x="4794966" y="1743207"/>
            <a:ext cx="708885" cy="130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obrázek 7"/>
          <p:cNvPicPr/>
          <p:nvPr/>
        </p:nvPicPr>
        <p:blipFill rotWithShape="1">
          <a:blip r:embed="rId5" cstate="print"/>
          <a:srcRect l="11765" t="38353" r="82102" b="50353"/>
          <a:stretch/>
        </p:blipFill>
        <p:spPr bwMode="auto">
          <a:xfrm>
            <a:off x="4530376" y="3324254"/>
            <a:ext cx="1238063" cy="1423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7"/>
          <p:cNvPicPr/>
          <p:nvPr/>
        </p:nvPicPr>
        <p:blipFill rotWithShape="1">
          <a:blip r:embed="rId5" cstate="print"/>
          <a:srcRect l="31197" t="38353" r="63651" b="50353"/>
          <a:stretch/>
        </p:blipFill>
        <p:spPr bwMode="auto">
          <a:xfrm>
            <a:off x="4558156" y="4982369"/>
            <a:ext cx="1182503" cy="1441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7"/>
          <p:cNvPicPr/>
          <p:nvPr/>
        </p:nvPicPr>
        <p:blipFill rotWithShape="1">
          <a:blip r:embed="rId5" cstate="print"/>
          <a:srcRect l="43421" t="38353" r="49619" b="50353"/>
          <a:stretch/>
        </p:blipFill>
        <p:spPr bwMode="auto">
          <a:xfrm>
            <a:off x="3232953" y="1617019"/>
            <a:ext cx="1103626" cy="1560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Obdélník 44"/>
          <p:cNvSpPr/>
          <p:nvPr/>
        </p:nvSpPr>
        <p:spPr>
          <a:xfrm>
            <a:off x="2348856" y="188640"/>
            <a:ext cx="426911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Procvičování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282566" y="1155159"/>
            <a:ext cx="201529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POMLKY</a:t>
            </a:r>
            <a:endParaRPr lang="cs-CZ" sz="40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671091" y="1146452"/>
            <a:ext cx="23710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HODNOTY</a:t>
            </a:r>
            <a:endParaRPr lang="cs-CZ" sz="40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89779" y="2289950"/>
            <a:ext cx="10021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Celá</a:t>
            </a:r>
            <a:endParaRPr lang="cs-CZ" sz="36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89779" y="3608530"/>
            <a:ext cx="14782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Půlová</a:t>
            </a:r>
            <a:endParaRPr lang="cs-CZ" sz="36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671091" y="5030601"/>
            <a:ext cx="18244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Čtvrťová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82566" y="2289949"/>
            <a:ext cx="10021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Celá</a:t>
            </a:r>
            <a:endParaRPr lang="cs-CZ" sz="36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2573" y="3631076"/>
            <a:ext cx="14782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Půlová</a:t>
            </a:r>
            <a:endParaRPr lang="cs-CZ" sz="36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304907" y="5033264"/>
            <a:ext cx="182447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Čtvrťová</a:t>
            </a:r>
          </a:p>
        </p:txBody>
      </p:sp>
    </p:spTree>
    <p:extLst>
      <p:ext uri="{BB962C8B-B14F-4D97-AF65-F5344CB8AC3E}">
        <p14:creationId xmlns:p14="http://schemas.microsoft.com/office/powerpoint/2010/main" val="71322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20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422</TotalTime>
  <Words>112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pc</cp:lastModifiedBy>
  <cp:revision>46</cp:revision>
  <dcterms:created xsi:type="dcterms:W3CDTF">2013-01-12T20:59:57Z</dcterms:created>
  <dcterms:modified xsi:type="dcterms:W3CDTF">2013-07-26T15:28:26Z</dcterms:modified>
</cp:coreProperties>
</file>