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58" r:id="rId3"/>
    <p:sldId id="259" r:id="rId4"/>
    <p:sldId id="265" r:id="rId5"/>
    <p:sldId id="260" r:id="rId6"/>
    <p:sldId id="261" r:id="rId7"/>
    <p:sldId id="262" r:id="rId8"/>
    <p:sldId id="263" r:id="rId9"/>
    <p:sldId id="269" r:id="rId10"/>
    <p:sldId id="264" r:id="rId11"/>
    <p:sldId id="266" r:id="rId12"/>
    <p:sldId id="267" r:id="rId13"/>
    <p:sldId id="268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464BD-F834-4281-B9A4-A67F167F43E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67393-A98D-433C-8890-601BA17A39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464BD-F834-4281-B9A4-A67F167F43E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67393-A98D-433C-8890-601BA17A396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464BD-F834-4281-B9A4-A67F167F43E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67393-A98D-433C-8890-601BA17A39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464BD-F834-4281-B9A4-A67F167F43E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67393-A98D-433C-8890-601BA17A396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464BD-F834-4281-B9A4-A67F167F43E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67393-A98D-433C-8890-601BA17A39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464BD-F834-4281-B9A4-A67F167F43E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67393-A98D-433C-8890-601BA17A39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464BD-F834-4281-B9A4-A67F167F43E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67393-A98D-433C-8890-601BA17A39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464BD-F834-4281-B9A4-A67F167F43E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67393-A98D-433C-8890-601BA17A396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464BD-F834-4281-B9A4-A67F167F43E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67393-A98D-433C-8890-601BA17A396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464BD-F834-4281-B9A4-A67F167F43E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67393-A98D-433C-8890-601BA17A39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464BD-F834-4281-B9A4-A67F167F43E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67393-A98D-433C-8890-601BA17A396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D0464BD-F834-4281-B9A4-A67F167F43E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E8867393-A98D-433C-8890-601BA17A396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971600" y="2276872"/>
          <a:ext cx="7556343" cy="1800200"/>
        </p:xfrm>
        <a:graphic>
          <a:graphicData uri="http://schemas.openxmlformats.org/drawingml/2006/table">
            <a:tbl>
              <a:tblPr/>
              <a:tblGrid>
                <a:gridCol w="3184384"/>
                <a:gridCol w="4371959"/>
              </a:tblGrid>
              <a:tr h="6252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43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84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115616" y="4725144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Calibri" pitchFamily="34" charset="0"/>
              </a:rPr>
              <a:t>Název DUM:  </a:t>
            </a:r>
            <a:r>
              <a:rPr lang="cs-CZ" dirty="0" smtClean="0">
                <a:latin typeface="Calibri" pitchFamily="34" charset="0"/>
              </a:rPr>
              <a:t>VY_32_INOVACE_XVII_2_06_Hudební skladatelé - opakování</a:t>
            </a:r>
          </a:p>
          <a:p>
            <a:endParaRPr lang="cs-CZ" b="1" dirty="0" smtClean="0">
              <a:latin typeface="Calibri" pitchFamily="34" charset="0"/>
            </a:endParaRPr>
          </a:p>
          <a:p>
            <a:r>
              <a:rPr lang="cs-CZ" b="1" dirty="0" smtClean="0">
                <a:latin typeface="Calibri" pitchFamily="34" charset="0"/>
              </a:rPr>
              <a:t>Šablona číslo:   </a:t>
            </a:r>
            <a:r>
              <a:rPr lang="cs-CZ" dirty="0" smtClean="0">
                <a:latin typeface="Calibri" pitchFamily="34" charset="0"/>
              </a:rPr>
              <a:t>XVII</a:t>
            </a:r>
            <a:r>
              <a:rPr lang="cs-CZ" b="1" dirty="0" smtClean="0">
                <a:latin typeface="Calibri" pitchFamily="34" charset="0"/>
              </a:rPr>
              <a:t>        Sada číslo</a:t>
            </a:r>
            <a:r>
              <a:rPr lang="cs-CZ" dirty="0" smtClean="0">
                <a:latin typeface="Calibri" pitchFamily="34" charset="0"/>
              </a:rPr>
              <a:t>:</a:t>
            </a:r>
            <a:r>
              <a:rPr lang="cs-CZ" b="1" dirty="0" smtClean="0">
                <a:latin typeface="Calibri" pitchFamily="34" charset="0"/>
              </a:rPr>
              <a:t>   </a:t>
            </a:r>
            <a:r>
              <a:rPr lang="cs-CZ" dirty="0" smtClean="0">
                <a:latin typeface="Calibri" pitchFamily="34" charset="0"/>
              </a:rPr>
              <a:t>2</a:t>
            </a:r>
            <a:r>
              <a:rPr lang="cs-CZ" b="1" dirty="0" smtClean="0">
                <a:latin typeface="Calibri" pitchFamily="34" charset="0"/>
              </a:rPr>
              <a:t>       Pořadové číslo DUM:  </a:t>
            </a:r>
            <a:r>
              <a:rPr lang="cs-CZ" dirty="0" smtClean="0">
                <a:latin typeface="Calibri" pitchFamily="34" charset="0"/>
              </a:rPr>
              <a:t>06</a:t>
            </a:r>
            <a:r>
              <a:rPr lang="cs-CZ" b="1" dirty="0" smtClean="0">
                <a:latin typeface="Calibri" pitchFamily="34" charset="0"/>
              </a:rPr>
              <a:t>  </a:t>
            </a:r>
            <a:endParaRPr lang="cs-CZ" dirty="0" smtClean="0">
              <a:latin typeface="Calibri" pitchFamily="34" charset="0"/>
            </a:endParaRPr>
          </a:p>
          <a:p>
            <a:endParaRPr lang="cs-CZ" b="1" dirty="0" smtClean="0">
              <a:latin typeface="Calibri" pitchFamily="34" charset="0"/>
            </a:endParaRPr>
          </a:p>
          <a:p>
            <a:r>
              <a:rPr lang="cs-CZ" b="1" dirty="0" smtClean="0">
                <a:latin typeface="Calibri" pitchFamily="34" charset="0"/>
              </a:rPr>
              <a:t>Autor:   </a:t>
            </a:r>
            <a:r>
              <a:rPr lang="cs-CZ" dirty="0" smtClean="0">
                <a:latin typeface="Calibri" pitchFamily="34" charset="0"/>
              </a:rPr>
              <a:t>Mgr. Zuzana </a:t>
            </a:r>
            <a:r>
              <a:rPr lang="cs-CZ" dirty="0" err="1" smtClean="0">
                <a:latin typeface="Calibri" pitchFamily="34" charset="0"/>
              </a:rPr>
              <a:t>Pácaltová</a:t>
            </a:r>
            <a:endParaRPr lang="cs-CZ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290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323528" y="188640"/>
            <a:ext cx="8424935" cy="6120680"/>
          </a:xfrm>
          <a:prstGeom prst="rect">
            <a:avLst/>
          </a:prstGeom>
          <a:solidFill>
            <a:schemeClr val="bg1"/>
          </a:solidFill>
        </p:spPr>
        <p:txBody>
          <a:bodyPr vert="horz">
            <a:noAutofit/>
          </a:bodyPr>
          <a:lstStyle>
            <a:lvl1pPr marL="0" indent="0" algn="ctr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None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000" b="1" dirty="0" smtClean="0">
                <a:latin typeface="Calibri" pitchFamily="34" charset="0"/>
              </a:rPr>
              <a:t>Anotace: </a:t>
            </a:r>
            <a:r>
              <a:rPr lang="cs-CZ" sz="2000" dirty="0" smtClean="0">
                <a:latin typeface="Calibri" pitchFamily="34" charset="0"/>
              </a:rPr>
              <a:t>Opakování faktů o životě a díle hudebních skladatelů Bedřicha Smetany, Antonína Dvořáka a Leoše Janáčka. </a:t>
            </a:r>
            <a:br>
              <a:rPr lang="cs-CZ" sz="2000" dirty="0" smtClean="0">
                <a:latin typeface="Calibri" pitchFamily="34" charset="0"/>
              </a:rPr>
            </a:br>
            <a:endParaRPr lang="cs-CZ" sz="2000" dirty="0" smtClean="0">
              <a:latin typeface="Calibri" pitchFamily="34" charset="0"/>
            </a:endParaRPr>
          </a:p>
          <a:p>
            <a:pPr algn="l"/>
            <a:r>
              <a:rPr lang="cs-CZ" sz="2000" b="1" dirty="0" smtClean="0">
                <a:latin typeface="Calibri" pitchFamily="34" charset="0"/>
              </a:rPr>
              <a:t>Očekávaný výstup: </a:t>
            </a:r>
            <a:r>
              <a:rPr lang="cs-CZ" sz="2000" dirty="0" smtClean="0">
                <a:latin typeface="Calibri" pitchFamily="34" charset="0"/>
              </a:rPr>
              <a:t>Žák si pomocí kvízu zopakuje a upevní základní informace    o životě a díle hudebních skladatelů Bedřicha Smetany, Antonína Dvořáka           a Leoše Janáčka.</a:t>
            </a:r>
          </a:p>
          <a:p>
            <a:pPr algn="l"/>
            <a:endParaRPr lang="cs-CZ" sz="2000" dirty="0" smtClean="0">
              <a:latin typeface="Calibri" pitchFamily="34" charset="0"/>
            </a:endParaRPr>
          </a:p>
          <a:p>
            <a:pPr algn="l"/>
            <a:r>
              <a:rPr lang="cs-CZ" sz="2000" b="1" dirty="0" smtClean="0">
                <a:latin typeface="Calibri" pitchFamily="34" charset="0"/>
              </a:rPr>
              <a:t>Druh učebního materiálu: </a:t>
            </a:r>
            <a:r>
              <a:rPr lang="cs-CZ" sz="2000" dirty="0" smtClean="0">
                <a:latin typeface="Calibri" pitchFamily="34" charset="0"/>
              </a:rPr>
              <a:t>prezentace</a:t>
            </a:r>
          </a:p>
          <a:p>
            <a:pPr algn="l"/>
            <a:r>
              <a:rPr lang="cs-CZ" sz="2000" b="1" dirty="0" smtClean="0">
                <a:latin typeface="Calibri" pitchFamily="34" charset="0"/>
              </a:rPr>
              <a:t>Typická věková skupina: </a:t>
            </a:r>
            <a:r>
              <a:rPr lang="cs-CZ" sz="2000" dirty="0">
                <a:latin typeface="Calibri" pitchFamily="34" charset="0"/>
              </a:rPr>
              <a:t>9</a:t>
            </a:r>
            <a:r>
              <a:rPr lang="cs-CZ" sz="2000" dirty="0" smtClean="0">
                <a:latin typeface="Calibri" pitchFamily="34" charset="0"/>
              </a:rPr>
              <a:t> – 11 let</a:t>
            </a:r>
            <a:br>
              <a:rPr lang="cs-CZ" sz="2000" dirty="0" smtClean="0">
                <a:latin typeface="Calibri" pitchFamily="34" charset="0"/>
              </a:rPr>
            </a:br>
            <a:endParaRPr lang="cs-CZ" sz="2000" dirty="0" smtClean="0">
              <a:latin typeface="Calibri" pitchFamily="34" charset="0"/>
            </a:endParaRPr>
          </a:p>
          <a:p>
            <a:pPr algn="l"/>
            <a:r>
              <a:rPr lang="cs-CZ" sz="2000" b="1" dirty="0" smtClean="0">
                <a:latin typeface="Calibri" pitchFamily="34" charset="0"/>
              </a:rPr>
              <a:t>Klíčová slova: </a:t>
            </a:r>
            <a:r>
              <a:rPr lang="cs-CZ" sz="2000" dirty="0" smtClean="0">
                <a:latin typeface="Calibri" pitchFamily="34" charset="0"/>
              </a:rPr>
              <a:t>hudební skladatelé, Bedřich Smetana, Antonín Dvořák,              Leoš Janáček</a:t>
            </a:r>
          </a:p>
          <a:p>
            <a:pPr algn="l"/>
            <a:r>
              <a:rPr lang="cs-CZ" sz="2000" b="1" dirty="0" smtClean="0">
                <a:latin typeface="Calibri" pitchFamily="34" charset="0"/>
              </a:rPr>
              <a:t>Pomůcky a materiál: </a:t>
            </a:r>
            <a:r>
              <a:rPr lang="cs-CZ" sz="2000" dirty="0" smtClean="0">
                <a:latin typeface="Calibri" pitchFamily="34" charset="0"/>
              </a:rPr>
              <a:t>interaktivní tabule</a:t>
            </a:r>
          </a:p>
          <a:p>
            <a:pPr algn="l"/>
            <a:r>
              <a:rPr lang="cs-CZ" sz="2000" b="1" dirty="0" smtClean="0">
                <a:latin typeface="Calibri" pitchFamily="34" charset="0"/>
              </a:rPr>
              <a:t>Potřebný čas pro výuku DUM:</a:t>
            </a:r>
            <a:r>
              <a:rPr lang="cs-CZ" sz="2000" dirty="0" smtClean="0">
                <a:latin typeface="Calibri" pitchFamily="34" charset="0"/>
              </a:rPr>
              <a:t> 30 minut</a:t>
            </a:r>
            <a:br>
              <a:rPr lang="cs-CZ" sz="2000" dirty="0" smtClean="0">
                <a:latin typeface="Calibri" pitchFamily="34" charset="0"/>
              </a:rPr>
            </a:br>
            <a:endParaRPr lang="cs-CZ" sz="2000" dirty="0" smtClean="0">
              <a:latin typeface="Calibri" pitchFamily="34" charset="0"/>
            </a:endParaRPr>
          </a:p>
          <a:p>
            <a:pPr algn="l"/>
            <a:r>
              <a:rPr lang="cs-CZ" sz="2000" b="1" dirty="0" smtClean="0">
                <a:latin typeface="Calibri" pitchFamily="34" charset="0"/>
              </a:rPr>
              <a:t>Metodické zhodnocení a popis práce s digitálním učebním materiálem:     </a:t>
            </a:r>
            <a:r>
              <a:rPr lang="cs-CZ" sz="2000" dirty="0" smtClean="0">
                <a:latin typeface="Calibri" pitchFamily="34" charset="0"/>
              </a:rPr>
              <a:t>Učitel promítá otázky, žáci své odpovědi zapisují na papír. Na konci testu proběhne kontrola správných odpovědí. Je možné prezentaci spustit znovu         s komentářem správných odpovědí. Celý kvíz lze také vypracovat ve skupinách. </a:t>
            </a:r>
            <a:br>
              <a:rPr lang="cs-CZ" sz="2000" dirty="0" smtClean="0">
                <a:latin typeface="Calibri" pitchFamily="34" charset="0"/>
              </a:rPr>
            </a:br>
            <a:endParaRPr lang="cs-CZ" sz="20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3616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708920"/>
            <a:ext cx="8229600" cy="108012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latin typeface="Book Antiqua" pitchFamily="18" charset="0"/>
              </a:rPr>
              <a:t>1. Který z hudebních skladatelů se narodil nejdříve?</a:t>
            </a:r>
            <a:endParaRPr lang="cs-CZ" sz="2800" dirty="0">
              <a:latin typeface="Book Antiqu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2400" dirty="0" smtClean="0">
                <a:latin typeface="Book Antiqua" pitchFamily="18" charset="0"/>
              </a:rPr>
              <a:t>Opakování: B. Smetana, A. Dvořák, L. Janáček </a:t>
            </a:r>
            <a:endParaRPr lang="cs-CZ" sz="2400" dirty="0">
              <a:latin typeface="Book Antiqua" pitchFamily="18" charset="0"/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593010" y="3933056"/>
            <a:ext cx="8229600" cy="12527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Antonín Dvořák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Leoš Janáček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Bedřich Smetana</a:t>
            </a:r>
            <a:endParaRPr lang="cs-CZ" sz="2800" dirty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6320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708920"/>
            <a:ext cx="8229600" cy="108012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>
                <a:latin typeface="Book Antiqua" pitchFamily="18" charset="0"/>
              </a:rPr>
              <a:t>2</a:t>
            </a:r>
            <a:r>
              <a:rPr lang="cs-CZ" sz="2800" dirty="0" smtClean="0">
                <a:latin typeface="Book Antiqua" pitchFamily="18" charset="0"/>
              </a:rPr>
              <a:t>. Mohli se všichni hudební skladatelé setkat?</a:t>
            </a:r>
            <a:endParaRPr lang="cs-CZ" sz="2800" dirty="0">
              <a:latin typeface="Book Antiqu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2400" dirty="0" smtClean="0">
                <a:latin typeface="Book Antiqua" pitchFamily="18" charset="0"/>
              </a:rPr>
              <a:t>Opakování: B. Smetana, A. Dvořák, L. Janáček </a:t>
            </a:r>
            <a:endParaRPr lang="cs-CZ" sz="2400" dirty="0">
              <a:latin typeface="Book Antiqua" pitchFamily="18" charset="0"/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593010" y="3933056"/>
            <a:ext cx="8229600" cy="12527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Ano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Ne</a:t>
            </a:r>
            <a:endParaRPr lang="cs-CZ" sz="2800" dirty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471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708920"/>
            <a:ext cx="8229600" cy="108012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>
                <a:latin typeface="Book Antiqua" pitchFamily="18" charset="0"/>
              </a:rPr>
              <a:t>3</a:t>
            </a:r>
            <a:r>
              <a:rPr lang="cs-CZ" sz="2800" dirty="0" smtClean="0">
                <a:latin typeface="Book Antiqua" pitchFamily="18" charset="0"/>
              </a:rPr>
              <a:t>. Který z hudebních skladatelů měl otce řezníka       a hostinského?</a:t>
            </a:r>
            <a:endParaRPr lang="cs-CZ" sz="2800" dirty="0">
              <a:latin typeface="Book Antiqu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2400" dirty="0" smtClean="0">
                <a:latin typeface="Book Antiqua" pitchFamily="18" charset="0"/>
              </a:rPr>
              <a:t>Opakování: B. Smetana, A. Dvořák, L. Janáček </a:t>
            </a:r>
            <a:endParaRPr lang="cs-CZ" sz="2400" dirty="0">
              <a:latin typeface="Book Antiqua" pitchFamily="18" charset="0"/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593010" y="3933056"/>
            <a:ext cx="8229600" cy="12527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Antonín Dvořák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Leoš Janáček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Bedřich Smetana</a:t>
            </a:r>
            <a:endParaRPr lang="cs-CZ" sz="2800" dirty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567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708920"/>
            <a:ext cx="8229600" cy="108012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>
                <a:latin typeface="Book Antiqua" pitchFamily="18" charset="0"/>
              </a:rPr>
              <a:t>4</a:t>
            </a:r>
            <a:r>
              <a:rPr lang="cs-CZ" sz="2800" dirty="0" smtClean="0">
                <a:latin typeface="Book Antiqua" pitchFamily="18" charset="0"/>
              </a:rPr>
              <a:t>. Který z hudebních skladatelů se narodil na Moravě (v Hukvaldech)?</a:t>
            </a:r>
            <a:endParaRPr lang="cs-CZ" sz="2800" dirty="0">
              <a:latin typeface="Book Antiqu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2400" dirty="0" smtClean="0">
                <a:latin typeface="Book Antiqua" pitchFamily="18" charset="0"/>
              </a:rPr>
              <a:t>Opakování: B. Smetana, A. Dvořák, L. Janáček </a:t>
            </a:r>
            <a:endParaRPr lang="cs-CZ" sz="2400" dirty="0">
              <a:latin typeface="Book Antiqua" pitchFamily="18" charset="0"/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593010" y="3933056"/>
            <a:ext cx="8229600" cy="12527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Antonín Dvořák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Leoš Janáček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Bedřich Smetana</a:t>
            </a:r>
            <a:endParaRPr lang="cs-CZ" sz="2800" dirty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3324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708920"/>
            <a:ext cx="8229600" cy="108012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>
                <a:latin typeface="Book Antiqua" pitchFamily="18" charset="0"/>
              </a:rPr>
              <a:t>5</a:t>
            </a:r>
            <a:r>
              <a:rPr lang="cs-CZ" sz="2800" dirty="0" smtClean="0">
                <a:latin typeface="Book Antiqua" pitchFamily="18" charset="0"/>
              </a:rPr>
              <a:t>. Kde se narodil Bedřich Smetana?</a:t>
            </a:r>
            <a:endParaRPr lang="cs-CZ" sz="2800" dirty="0">
              <a:latin typeface="Book Antiqu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2400" dirty="0" smtClean="0">
                <a:latin typeface="Book Antiqua" pitchFamily="18" charset="0"/>
              </a:rPr>
              <a:t>Opakování: B. Smetana, A. Dvořák, L. Janáček </a:t>
            </a:r>
            <a:endParaRPr lang="cs-CZ" sz="2400" dirty="0">
              <a:latin typeface="Book Antiqua" pitchFamily="18" charset="0"/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593010" y="3933056"/>
            <a:ext cx="8229600" cy="12527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Nelahozeves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Litomyšl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Nový Bydžov</a:t>
            </a:r>
            <a:endParaRPr lang="cs-CZ" sz="2800" dirty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254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708920"/>
            <a:ext cx="8229600" cy="108012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>
                <a:latin typeface="Book Antiqua" pitchFamily="18" charset="0"/>
              </a:rPr>
              <a:t>6</a:t>
            </a:r>
            <a:r>
              <a:rPr lang="cs-CZ" sz="2800" dirty="0" smtClean="0">
                <a:latin typeface="Book Antiqua" pitchFamily="18" charset="0"/>
              </a:rPr>
              <a:t>. Jaké povolání vykonával otec Bedřicha Smetany?</a:t>
            </a:r>
            <a:endParaRPr lang="cs-CZ" sz="2800" dirty="0">
              <a:latin typeface="Book Antiqu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2400" dirty="0" smtClean="0">
                <a:latin typeface="Book Antiqua" pitchFamily="18" charset="0"/>
              </a:rPr>
              <a:t>Opakování: B. Smetana, A. Dvořák, L. Janáček </a:t>
            </a:r>
            <a:endParaRPr lang="cs-CZ" sz="2400" dirty="0">
              <a:latin typeface="Book Antiqua" pitchFamily="18" charset="0"/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593010" y="3933056"/>
            <a:ext cx="8229600" cy="12527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Učitelský pomocník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Řezník 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Sládek v pivovaře</a:t>
            </a:r>
            <a:endParaRPr lang="cs-CZ" sz="2800" dirty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2968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708920"/>
            <a:ext cx="8229600" cy="108012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latin typeface="Book Antiqua" pitchFamily="18" charset="0"/>
              </a:rPr>
              <a:t>7. Který ze skladatelů navštěvoval klášterní hudební školu pro chlapce z chudých rodin? </a:t>
            </a:r>
            <a:endParaRPr lang="cs-CZ" sz="2800" dirty="0">
              <a:latin typeface="Book Antiqu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2400" dirty="0" smtClean="0">
                <a:latin typeface="Book Antiqua" pitchFamily="18" charset="0"/>
              </a:rPr>
              <a:t>Opakování: B. Smetana, A. Dvořák, L. Janáček </a:t>
            </a:r>
            <a:endParaRPr lang="cs-CZ" sz="2400" dirty="0">
              <a:latin typeface="Book Antiqua" pitchFamily="18" charset="0"/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593010" y="3933056"/>
            <a:ext cx="8229600" cy="12527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Antonín Dvořák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Leoš Janáček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Bedřich Smetana</a:t>
            </a:r>
            <a:endParaRPr lang="cs-CZ" sz="2800" dirty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8453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708920"/>
            <a:ext cx="8229600" cy="108012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>
                <a:latin typeface="Book Antiqua" pitchFamily="18" charset="0"/>
              </a:rPr>
              <a:t>8</a:t>
            </a:r>
            <a:r>
              <a:rPr lang="cs-CZ" sz="2800" dirty="0" smtClean="0">
                <a:latin typeface="Book Antiqua" pitchFamily="18" charset="0"/>
              </a:rPr>
              <a:t>. Který ze skladatelů založil hudební ústav       „na piano forte“?</a:t>
            </a:r>
            <a:endParaRPr lang="cs-CZ" sz="2800" dirty="0">
              <a:latin typeface="Book Antiqu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2400" dirty="0" smtClean="0">
                <a:latin typeface="Book Antiqua" pitchFamily="18" charset="0"/>
              </a:rPr>
              <a:t>Opakování: B. Smetana, A. Dvořák, L. Janáček </a:t>
            </a:r>
            <a:endParaRPr lang="cs-CZ" sz="2400" dirty="0">
              <a:latin typeface="Book Antiqua" pitchFamily="18" charset="0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593010" y="3933056"/>
            <a:ext cx="8229600" cy="12527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Antonín Dvořák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Leoš Janáček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Bedřich Smetana</a:t>
            </a:r>
            <a:endParaRPr lang="cs-CZ" sz="2800" dirty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654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708920"/>
            <a:ext cx="8229600" cy="108012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>
                <a:latin typeface="Book Antiqua" pitchFamily="18" charset="0"/>
              </a:rPr>
              <a:t>9</a:t>
            </a:r>
            <a:r>
              <a:rPr lang="cs-CZ" sz="2800" dirty="0" smtClean="0">
                <a:latin typeface="Book Antiqua" pitchFamily="18" charset="0"/>
              </a:rPr>
              <a:t>. Pod vedením Bedřicha Smetany hrál:</a:t>
            </a:r>
            <a:endParaRPr lang="cs-CZ" sz="2800" dirty="0">
              <a:latin typeface="Book Antiqu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2400" dirty="0" smtClean="0">
                <a:latin typeface="Book Antiqua" pitchFamily="18" charset="0"/>
              </a:rPr>
              <a:t>Opakování: B. Smetana, A. Dvořák, L. Janáček </a:t>
            </a:r>
            <a:endParaRPr lang="cs-CZ" sz="2400" dirty="0">
              <a:latin typeface="Book Antiqua" pitchFamily="18" charset="0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593010" y="3933056"/>
            <a:ext cx="8229600" cy="12527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Antonín Dvořák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Leoš Janáček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Bohuslav Martinů</a:t>
            </a:r>
            <a:endParaRPr lang="cs-CZ" sz="2800" dirty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258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708920"/>
            <a:ext cx="8229600" cy="108012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latin typeface="Book Antiqua" pitchFamily="18" charset="0"/>
              </a:rPr>
              <a:t>10. Pozici dirigenta ve švédském Göteborgu zastával:</a:t>
            </a:r>
            <a:endParaRPr lang="cs-CZ" sz="2800" dirty="0"/>
          </a:p>
          <a:p>
            <a:pPr marL="0" indent="0">
              <a:buNone/>
            </a:pPr>
            <a:endParaRPr lang="cs-CZ" sz="2800" dirty="0">
              <a:latin typeface="Book Antiqu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2400" dirty="0" smtClean="0">
                <a:latin typeface="Book Antiqua" pitchFamily="18" charset="0"/>
              </a:rPr>
              <a:t>Opakování: B. Smetana, A. Dvořák, L. Janáček </a:t>
            </a:r>
            <a:endParaRPr lang="cs-CZ" sz="2400" dirty="0">
              <a:latin typeface="Book Antiqua" pitchFamily="18" charset="0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593010" y="3933056"/>
            <a:ext cx="8229600" cy="12527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Antonín Dvořák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Leoš Janáček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Bedřich Smetana</a:t>
            </a:r>
            <a:endParaRPr lang="cs-CZ" sz="2800" dirty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59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708920"/>
            <a:ext cx="8229600" cy="108012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latin typeface="Book Antiqua" pitchFamily="18" charset="0"/>
              </a:rPr>
              <a:t>11. Jaký osud spojoval všechny tři hudební skladatele?</a:t>
            </a:r>
            <a:endParaRPr lang="cs-CZ" sz="2800" dirty="0">
              <a:latin typeface="Book Antiqu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2400" dirty="0" smtClean="0">
                <a:latin typeface="Book Antiqua" pitchFamily="18" charset="0"/>
              </a:rPr>
              <a:t>Opakování: B. Smetana, A. Dvořák, L. Janáček </a:t>
            </a:r>
            <a:endParaRPr lang="cs-CZ" sz="2400" dirty="0">
              <a:latin typeface="Book Antiqua" pitchFamily="18" charset="0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593010" y="3933056"/>
            <a:ext cx="8229600" cy="12527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Jejich dílo nebylo za jejich života doceněno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Smrt dětí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Museli odcestovat z Čech</a:t>
            </a:r>
          </a:p>
          <a:p>
            <a:pPr marL="514350" indent="-514350">
              <a:buFont typeface="Arial" pitchFamily="34" charset="0"/>
              <a:buAutoNum type="alphaLcParenR"/>
            </a:pPr>
            <a:endParaRPr lang="cs-CZ" sz="2800" dirty="0" smtClean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  <a:p>
            <a:pPr marL="514350" indent="-514350">
              <a:buFont typeface="Arial" pitchFamily="34" charset="0"/>
              <a:buAutoNum type="alphaLcParenR"/>
            </a:pPr>
            <a:endParaRPr lang="cs-CZ" sz="2800" dirty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843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708920"/>
            <a:ext cx="8229600" cy="108012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latin typeface="Book Antiqua" pitchFamily="18" charset="0"/>
              </a:rPr>
              <a:t>12. Který z autorů se inspiroval hudbou amerických černochů a indiánů?</a:t>
            </a:r>
            <a:endParaRPr lang="cs-CZ" sz="2800" dirty="0">
              <a:latin typeface="Book Antiqu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2400" dirty="0" smtClean="0">
                <a:latin typeface="Book Antiqua" pitchFamily="18" charset="0"/>
              </a:rPr>
              <a:t>Opakování: B. Smetana, A. Dvořák, L. Janáček </a:t>
            </a:r>
            <a:endParaRPr lang="cs-CZ" sz="2400" dirty="0">
              <a:latin typeface="Book Antiqua" pitchFamily="18" charset="0"/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593010" y="3933056"/>
            <a:ext cx="8229600" cy="12527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Antonín Dvořák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Leoš Janáček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Bedřich Smetana</a:t>
            </a:r>
            <a:endParaRPr lang="cs-CZ" sz="2800" dirty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1202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708920"/>
            <a:ext cx="8229600" cy="108012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latin typeface="Book Antiqua" pitchFamily="18" charset="0"/>
              </a:rPr>
              <a:t>13. Ve kterém divadle působil Bedřich Smetana jako dirigent?</a:t>
            </a:r>
            <a:endParaRPr lang="cs-CZ" sz="2800" dirty="0">
              <a:latin typeface="Book Antiqu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2400" dirty="0" smtClean="0">
                <a:latin typeface="Book Antiqua" pitchFamily="18" charset="0"/>
              </a:rPr>
              <a:t>Opakování: B. Smetana, A. Dvořák, L. Janáček </a:t>
            </a:r>
            <a:endParaRPr lang="cs-CZ" sz="2400" dirty="0">
              <a:latin typeface="Book Antiqua" pitchFamily="18" charset="0"/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593010" y="3933056"/>
            <a:ext cx="8229600" cy="12527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Národním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Stavovském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err="1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Prozatimním</a:t>
            </a:r>
            <a:endParaRPr lang="cs-CZ" sz="2800" dirty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7357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708920"/>
            <a:ext cx="8229600" cy="108012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latin typeface="Book Antiqua" pitchFamily="18" charset="0"/>
              </a:rPr>
              <a:t>14. Která skladba zazněla jako první po přistání    na Měsíci v roce 1969?</a:t>
            </a:r>
            <a:endParaRPr lang="cs-CZ" sz="2800" dirty="0">
              <a:latin typeface="Book Antiqu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2400" dirty="0" smtClean="0">
                <a:latin typeface="Book Antiqua" pitchFamily="18" charset="0"/>
              </a:rPr>
              <a:t>Opakování: B. Smetana, A. Dvořák, L. Janáček </a:t>
            </a:r>
            <a:endParaRPr lang="cs-CZ" sz="2400" dirty="0">
              <a:latin typeface="Book Antiqua" pitchFamily="18" charset="0"/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593010" y="3933056"/>
            <a:ext cx="8229600" cy="12527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Prodaná nevěsta (Bedřich Smetana)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Novosvětská symfonie (Antonín Dvořák)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Slovanský tanec č. 5 (Antonín Dvořák)</a:t>
            </a:r>
            <a:endParaRPr lang="cs-CZ" sz="2800" dirty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9158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708920"/>
            <a:ext cx="8229600" cy="108012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latin typeface="Book Antiqua" pitchFamily="18" charset="0"/>
              </a:rPr>
              <a:t>15. Který z autorů zapisoval melodii lidské řeči      a jiných zvuků?</a:t>
            </a:r>
            <a:endParaRPr lang="cs-CZ" sz="2800" dirty="0">
              <a:latin typeface="Book Antiqu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2400" dirty="0" smtClean="0">
                <a:latin typeface="Book Antiqua" pitchFamily="18" charset="0"/>
              </a:rPr>
              <a:t>Opakování: B. Smetana, A. Dvořák, L. Janáček </a:t>
            </a:r>
            <a:endParaRPr lang="cs-CZ" sz="2400" dirty="0">
              <a:latin typeface="Book Antiqua" pitchFamily="18" charset="0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593010" y="3933056"/>
            <a:ext cx="8229600" cy="12527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Antonín Dvořák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Leoš Janáček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Bedřich Smetana</a:t>
            </a:r>
            <a:endParaRPr lang="cs-CZ" sz="2800" dirty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008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708920"/>
            <a:ext cx="8229600" cy="108012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latin typeface="Book Antiqua" pitchFamily="18" charset="0"/>
              </a:rPr>
              <a:t>16. Jaký osud provázel Bedřicha Smetanu                v posledních deseti letech jeho života?</a:t>
            </a:r>
            <a:endParaRPr lang="cs-CZ" sz="2800" dirty="0">
              <a:latin typeface="Book Antiqu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2400" dirty="0" smtClean="0">
                <a:latin typeface="Book Antiqua" pitchFamily="18" charset="0"/>
              </a:rPr>
              <a:t>Opakování: B. Smetana, A. Dvořák, L. Janáček </a:t>
            </a:r>
            <a:endParaRPr lang="cs-CZ" sz="2400" dirty="0">
              <a:latin typeface="Book Antiqua" pitchFamily="18" charset="0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593010" y="3933056"/>
            <a:ext cx="8229600" cy="12527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Slepota 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Hluchota 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Ztráta paměti</a:t>
            </a:r>
            <a:endParaRPr lang="cs-CZ" sz="2800" dirty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5057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708920"/>
            <a:ext cx="8229600" cy="1368152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800" dirty="0" smtClean="0">
                <a:latin typeface="Book Antiqua" pitchFamily="18" charset="0"/>
              </a:rPr>
              <a:t>17. V Praze se každoročně koná festival Pražské jaro. Začíná 12. května v den výročí úmrtí skladatele…</a:t>
            </a:r>
            <a:endParaRPr lang="cs-CZ" sz="2800" dirty="0">
              <a:latin typeface="Book Antiqu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2400" dirty="0" smtClean="0">
                <a:latin typeface="Book Antiqua" pitchFamily="18" charset="0"/>
              </a:rPr>
              <a:t>Opakování: B. Smetana, A. Dvořák, L. Janáček </a:t>
            </a:r>
            <a:endParaRPr lang="cs-CZ" sz="2400" dirty="0">
              <a:latin typeface="Book Antiqua" pitchFamily="18" charset="0"/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593010" y="4077072"/>
            <a:ext cx="8229600" cy="12527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Antonína Dvořáka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Leoše Janáčka</a:t>
            </a:r>
          </a:p>
          <a:p>
            <a:pPr marL="514350" indent="-514350">
              <a:buFont typeface="Arial" pitchFamily="34" charset="0"/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Bedřicha Smetany</a:t>
            </a:r>
            <a:endParaRPr lang="cs-CZ" sz="2800" dirty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9587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708920"/>
            <a:ext cx="8229600" cy="136815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latin typeface="Book Antiqua" pitchFamily="18" charset="0"/>
              </a:rPr>
              <a:t>18. Přiřaď k hudebním skladatelům jejich díla.</a:t>
            </a:r>
            <a:endParaRPr lang="cs-CZ" sz="2800" dirty="0">
              <a:latin typeface="Book Antiqu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2400" dirty="0" smtClean="0">
                <a:latin typeface="Book Antiqua" pitchFamily="18" charset="0"/>
              </a:rPr>
              <a:t>Opakování: B. Smetana, A. Dvořák, L. Janáček </a:t>
            </a:r>
            <a:endParaRPr lang="cs-CZ" sz="2400" dirty="0">
              <a:latin typeface="Book Antiqua" pitchFamily="18" charset="0"/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569283" y="3482249"/>
            <a:ext cx="2922597" cy="12527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Antonín Dvořák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Leoš Janáček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Bedřich Smetana</a:t>
            </a:r>
            <a:endParaRPr lang="cs-CZ" sz="2800" dirty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067943" y="3491764"/>
            <a:ext cx="4824537" cy="31775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Prodaná nevěsta</a:t>
            </a:r>
          </a:p>
          <a:p>
            <a:pPr marL="514350" indent="-514350"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Slovanské tance</a:t>
            </a:r>
          </a:p>
          <a:p>
            <a:pPr marL="514350" indent="-514350"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Lašské tance</a:t>
            </a:r>
          </a:p>
          <a:p>
            <a:pPr marL="514350" indent="-514350"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Rusalka</a:t>
            </a:r>
          </a:p>
          <a:p>
            <a:pPr marL="514350" indent="-514350"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Příhody Lišky Bystroušky</a:t>
            </a:r>
          </a:p>
          <a:p>
            <a:pPr marL="514350" indent="-514350">
              <a:buAutoNum type="alphaLcParenR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Má vlast (Vltava)</a:t>
            </a:r>
          </a:p>
        </p:txBody>
      </p:sp>
    </p:spTree>
    <p:extLst>
      <p:ext uri="{BB962C8B-B14F-4D97-AF65-F5344CB8AC3E}">
        <p14:creationId xmlns:p14="http://schemas.microsoft.com/office/powerpoint/2010/main" val="258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708920"/>
            <a:ext cx="8229600" cy="136815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latin typeface="Book Antiqua" pitchFamily="18" charset="0"/>
              </a:rPr>
              <a:t>Správné odpovědi:</a:t>
            </a:r>
            <a:endParaRPr lang="cs-CZ" sz="2800" dirty="0">
              <a:latin typeface="Book Antiqu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2400" dirty="0" smtClean="0">
                <a:latin typeface="Book Antiqua" pitchFamily="18" charset="0"/>
              </a:rPr>
              <a:t>Opakování: B. Smetana, A. Dvořák, L. Janáček </a:t>
            </a:r>
            <a:endParaRPr lang="cs-CZ" sz="2400" dirty="0">
              <a:latin typeface="Book Antiqua" pitchFamily="18" charset="0"/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569284" y="3482249"/>
            <a:ext cx="1461298" cy="12527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AutoNum type="arabicPeriod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C</a:t>
            </a:r>
          </a:p>
          <a:p>
            <a:pPr marL="514350" indent="-514350">
              <a:buAutoNum type="arabicPeriod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A</a:t>
            </a:r>
          </a:p>
          <a:p>
            <a:pPr marL="514350" indent="-514350">
              <a:buAutoNum type="arabicPeriod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A</a:t>
            </a:r>
          </a:p>
          <a:p>
            <a:pPr marL="514350" indent="-514350">
              <a:buAutoNum type="arabicPeriod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B</a:t>
            </a:r>
          </a:p>
          <a:p>
            <a:pPr marL="514350" indent="-514350">
              <a:buAutoNum type="arabicPeriod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B</a:t>
            </a:r>
          </a:p>
          <a:p>
            <a:pPr marL="514350" indent="-514350">
              <a:buAutoNum type="arabicPeriod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C</a:t>
            </a:r>
          </a:p>
          <a:p>
            <a:pPr marL="0" indent="0">
              <a:buNone/>
            </a:pPr>
            <a:endParaRPr lang="cs-CZ" sz="2800" dirty="0" smtClean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2339752" y="3477911"/>
            <a:ext cx="1461298" cy="12527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  7. B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  8. C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  9. A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10. C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11. B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12. A </a:t>
            </a:r>
          </a:p>
          <a:p>
            <a:pPr marL="0" indent="0">
              <a:buNone/>
            </a:pPr>
            <a:endParaRPr lang="cs-CZ" sz="2800" dirty="0" smtClean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4328104" y="3468815"/>
            <a:ext cx="1461298" cy="12527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13. C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14. B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15. B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16. B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17. C</a:t>
            </a:r>
          </a:p>
          <a:p>
            <a:pPr marL="0" indent="0">
              <a:buNone/>
            </a:pPr>
            <a:endParaRPr lang="cs-CZ" sz="2800" dirty="0" smtClean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  <a:p>
            <a:pPr marL="0" indent="0">
              <a:buNone/>
            </a:pPr>
            <a:endParaRPr lang="cs-CZ" sz="2800" dirty="0" smtClean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  <a:p>
            <a:pPr marL="0" indent="0">
              <a:buNone/>
            </a:pPr>
            <a:endParaRPr lang="cs-CZ" sz="2800" dirty="0" smtClean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6044449" y="3468814"/>
            <a:ext cx="2880320" cy="27684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18.</a:t>
            </a:r>
          </a:p>
          <a:p>
            <a:pPr marL="514350" indent="-514350">
              <a:buAutoNum type="alphaUcPeriod"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Dvořák: B, D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L. Janáček: C, E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B. Smetana: A, F</a:t>
            </a:r>
          </a:p>
          <a:p>
            <a:pPr marL="514350" indent="-514350">
              <a:buAutoNum type="alphaUcPeriod"/>
            </a:pPr>
            <a:endParaRPr lang="cs-CZ" sz="2800" dirty="0" smtClean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  <a:p>
            <a:pPr marL="0" indent="0">
              <a:buNone/>
            </a:pPr>
            <a:endParaRPr lang="cs-CZ" sz="2800" dirty="0" smtClean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3711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archiv autora</a:t>
            </a:r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1573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1643</TotalTime>
  <Words>732</Words>
  <Application>Microsoft Office PowerPoint</Application>
  <PresentationFormat>Předvádění na obrazovce (4:3)</PresentationFormat>
  <Paragraphs>141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Vlnění</vt:lpstr>
      <vt:lpstr>Prezentace aplikace PowerPoint</vt:lpstr>
      <vt:lpstr>Prezentace aplikace PowerPoint</vt:lpstr>
      <vt:lpstr>Opakování: B. Smetana, A. Dvořák, L. Janáček </vt:lpstr>
      <vt:lpstr>Opakování: B. Smetana, A. Dvořák, L. Janáček </vt:lpstr>
      <vt:lpstr>Opakování: B. Smetana, A. Dvořák, L. Janáček </vt:lpstr>
      <vt:lpstr>Opakování: B. Smetana, A. Dvořák, L. Janáček </vt:lpstr>
      <vt:lpstr>Opakování: B. Smetana, A. Dvořák, L. Janáček </vt:lpstr>
      <vt:lpstr>Opakování: B. Smetana, A. Dvořák, L. Janáček </vt:lpstr>
      <vt:lpstr>Opakování: B. Smetana, A. Dvořák, L. Janáček </vt:lpstr>
      <vt:lpstr>Opakování: B. Smetana, A. Dvořák, L. Janáček </vt:lpstr>
      <vt:lpstr>Opakování: B. Smetana, A. Dvořák, L. Janáček </vt:lpstr>
      <vt:lpstr>Opakování: B. Smetana, A. Dvořák, L. Janáček </vt:lpstr>
      <vt:lpstr>Opakování: B. Smetana, A. Dvořák, L. Janáček </vt:lpstr>
      <vt:lpstr>Opakování: B. Smetana, A. Dvořák, L. Janáček </vt:lpstr>
      <vt:lpstr>Opakování: B. Smetana, A. Dvořák, L. Janáček </vt:lpstr>
      <vt:lpstr>Opakování: B. Smetana, A. Dvořák, L. Janáček </vt:lpstr>
      <vt:lpstr>Opakování: B. Smetana, A. Dvořák, L. Janáček </vt:lpstr>
      <vt:lpstr>Opakování: B. Smetana, A. Dvořák, L. Janáček </vt:lpstr>
      <vt:lpstr>Opakování: B. Smetana, A. Dvořák, L. Janáček </vt:lpstr>
      <vt:lpstr>Opakování: B. Smetana, A. Dvořák, L. Janáček </vt:lpstr>
      <vt:lpstr>Opakování: B. Smetana, A. Dvořák, L. Janáček 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Zuzana Pácaltová</dc:creator>
  <cp:lastModifiedBy>pc</cp:lastModifiedBy>
  <cp:revision>20</cp:revision>
  <dcterms:created xsi:type="dcterms:W3CDTF">2013-05-01T12:49:45Z</dcterms:created>
  <dcterms:modified xsi:type="dcterms:W3CDTF">2013-07-26T14:18:07Z</dcterms:modified>
</cp:coreProperties>
</file>