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1"/>
  </p:notesMasterIdLst>
  <p:sldIdLst>
    <p:sldId id="257" r:id="rId2"/>
    <p:sldId id="258" r:id="rId3"/>
    <p:sldId id="259" r:id="rId4"/>
    <p:sldId id="260" r:id="rId5"/>
    <p:sldId id="261" r:id="rId6"/>
    <p:sldId id="265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C083E6E3-FA7D-4D7B-A595-EF9225AFEA82}" styleName="Světlý styl 1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</a:t>
          </a:r>
          <a:r>
            <a:rPr lang="cs-CZ" sz="1400" baseline="0" dirty="0" smtClean="0"/>
            <a:t> </a:t>
          </a:r>
          <a:r>
            <a:rPr lang="cs-CZ" sz="1400" baseline="0" dirty="0" smtClean="0"/>
            <a:t>VY_32_INOVACE_19_MATEMATIKA </a:t>
          </a:r>
          <a:r>
            <a:rPr lang="cs-CZ" sz="1400" baseline="0" dirty="0" smtClean="0"/>
            <a:t>3. ROČNÍK ZŠ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Olga Sýsová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400" dirty="0" smtClean="0"/>
            <a:t>TÉMA</a:t>
          </a:r>
          <a:r>
            <a:rPr lang="cs-CZ" sz="2000" dirty="0" smtClean="0"/>
            <a:t>: </a:t>
          </a:r>
          <a:r>
            <a:rPr lang="cs-CZ" sz="1400" dirty="0" smtClean="0"/>
            <a:t>Řešení problémových úloh</a:t>
          </a:r>
          <a:endParaRPr lang="cs-CZ" sz="1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528AE99-982B-4758-9459-AE018AD6ED33}">
      <dgm:prSet/>
      <dgm:spPr/>
      <dgm:t>
        <a:bodyPr/>
        <a:lstStyle/>
        <a:p>
          <a:pPr rtl="0"/>
          <a:r>
            <a:rPr lang="cs-CZ" dirty="0" smtClean="0"/>
            <a:t>CZ.1.07/1.4.00/21.0896</a:t>
          </a:r>
          <a:endParaRPr lang="cs-CZ" dirty="0"/>
        </a:p>
      </dgm:t>
    </dgm:pt>
    <dgm:pt modelId="{536A031E-D30F-4A93-AE16-651808CDFE53}" type="parTrans" cxnId="{8B1B7A11-A554-437B-955E-1259DA70DA5D}">
      <dgm:prSet/>
      <dgm:spPr/>
      <dgm:t>
        <a:bodyPr/>
        <a:lstStyle/>
        <a:p>
          <a:endParaRPr lang="cs-CZ"/>
        </a:p>
      </dgm:t>
    </dgm:pt>
    <dgm:pt modelId="{2AC36C8B-59E4-41CB-A2EB-F44C59B9B4B6}" type="sibTrans" cxnId="{8B1B7A11-A554-437B-955E-1259DA70DA5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CDAFC61C-0423-4B42-A0B6-5AD4A8673C59}" type="pres">
      <dgm:prSet presAssocID="{A528AE99-982B-4758-9459-AE018AD6ED33}" presName="vertSpace6" presStyleLbl="node1" presStyleIdx="4" presStyleCnt="6"/>
      <dgm:spPr/>
    </dgm:pt>
    <dgm:pt modelId="{6F3496AD-BFB3-4316-A25D-987A8C194B6B}" type="pres">
      <dgm:prSet presAssocID="{A528AE99-982B-4758-9459-AE018AD6ED33}" presName="circle6" presStyleLbl="node1" presStyleIdx="5" presStyleCnt="6"/>
      <dgm:spPr/>
    </dgm:pt>
    <dgm:pt modelId="{ADD15C17-EB9D-4A31-B8A8-7BA408E425EB}" type="pres">
      <dgm:prSet presAssocID="{A528AE99-982B-4758-9459-AE018AD6ED33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1665320-E609-4A4A-911D-3804C5A40BC5}" type="pres">
      <dgm:prSet presAssocID="{A528AE99-982B-4758-9459-AE018AD6ED33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29E10E7-E330-4076-A6A3-F7EDA6BD1355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C453D92-9340-4D0A-9E3C-A9EE5906813A}" type="presOf" srcId="{A528AE99-982B-4758-9459-AE018AD6ED33}" destId="{ADD15C17-EB9D-4A31-B8A8-7BA408E425EB}" srcOrd="0" destOrd="0" presId="urn:microsoft.com/office/officeart/2005/8/layout/target3"/>
    <dgm:cxn modelId="{5ED6DAC7-A892-4A73-8636-838656FBEE13}" type="presOf" srcId="{D1D4F407-5343-4D3F-B5B9-D407B03CAEB4}" destId="{AED2198E-93D5-4001-81B4-73124B309672}" srcOrd="1" destOrd="0" presId="urn:microsoft.com/office/officeart/2005/8/layout/target3"/>
    <dgm:cxn modelId="{8EE3F1AA-7B37-4F60-9CC5-1AFBF62128C3}" type="presOf" srcId="{D1D4F407-5343-4D3F-B5B9-D407B03CAEB4}" destId="{D005CE8C-CC26-4C3E-AC11-E15060ECD759}" srcOrd="0" destOrd="0" presId="urn:microsoft.com/office/officeart/2005/8/layout/target3"/>
    <dgm:cxn modelId="{8B1B7A11-A554-437B-955E-1259DA70DA5D}" srcId="{757F3AB3-0718-4624-B441-E567A8F0AB56}" destId="{A528AE99-982B-4758-9459-AE018AD6ED33}" srcOrd="5" destOrd="0" parTransId="{536A031E-D30F-4A93-AE16-651808CDFE53}" sibTransId="{2AC36C8B-59E4-41CB-A2EB-F44C59B9B4B6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362B8A1-A26B-416A-9759-5C1BDAE0DA1B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A1861F5-B695-4D8A-BCC0-C24A9F9AE731}" type="presOf" srcId="{D8197B8C-B260-4A16-BDF4-0947B075E274}" destId="{25B08C86-7E15-44DC-BE7F-FFB55DD49D12}" srcOrd="0" destOrd="0" presId="urn:microsoft.com/office/officeart/2005/8/layout/target3"/>
    <dgm:cxn modelId="{7BF41396-19DA-4B19-A69E-F1B971A25FA8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24DE45FA-5CC5-4ED5-BE91-A6C5F641E0F3}" type="presOf" srcId="{D1B46980-6531-4606-95E6-44980827E919}" destId="{6140AFEC-043D-4C43-A2F9-D0F5331DF3A3}" srcOrd="0" destOrd="0" presId="urn:microsoft.com/office/officeart/2005/8/layout/target3"/>
    <dgm:cxn modelId="{BAD050F3-DF7C-4E61-A926-DDC8D919E68B}" type="presOf" srcId="{B651F6E3-6281-48DB-9319-2AEAFDAE7572}" destId="{619D679B-A015-4ECF-8348-D1034C574F40}" srcOrd="0" destOrd="0" presId="urn:microsoft.com/office/officeart/2005/8/layout/target3"/>
    <dgm:cxn modelId="{61AA4040-38C4-4404-A0E9-48522E8F4D72}" type="presOf" srcId="{D8197B8C-B260-4A16-BDF4-0947B075E274}" destId="{5A5FFA88-C948-4069-8E93-59FA12366E83}" srcOrd="1" destOrd="0" presId="urn:microsoft.com/office/officeart/2005/8/layout/target3"/>
    <dgm:cxn modelId="{7CC39C14-08FC-4C79-9100-BD647A660469}" type="presOf" srcId="{4C35D32F-0EAB-4CD7-82EE-45574DC2A586}" destId="{890E4F0B-2866-4A3F-A3C7-2A14B1797930}" srcOrd="1" destOrd="0" presId="urn:microsoft.com/office/officeart/2005/8/layout/target3"/>
    <dgm:cxn modelId="{D433DF8C-292D-4134-AF14-6012E09F0B7E}" type="presOf" srcId="{A528AE99-982B-4758-9459-AE018AD6ED33}" destId="{A1665320-E609-4A4A-911D-3804C5A40BC5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780B0D8F-1FB3-46F9-BC32-2FC0ECB916AA}" type="presOf" srcId="{757F3AB3-0718-4624-B441-E567A8F0AB56}" destId="{333A1088-737F-45CB-B68E-254E46348037}" srcOrd="0" destOrd="0" presId="urn:microsoft.com/office/officeart/2005/8/layout/target3"/>
    <dgm:cxn modelId="{6AA51728-1BA7-4815-B774-564D52B1EDF1}" type="presParOf" srcId="{333A1088-737F-45CB-B68E-254E46348037}" destId="{F5ABB229-8D3B-4694-996A-96F23CF14429}" srcOrd="0" destOrd="0" presId="urn:microsoft.com/office/officeart/2005/8/layout/target3"/>
    <dgm:cxn modelId="{8CED8818-E555-4387-B195-8EA35752CB7A}" type="presParOf" srcId="{333A1088-737F-45CB-B68E-254E46348037}" destId="{F41139FD-01EE-4571-8B17-4FB00FC51163}" srcOrd="1" destOrd="0" presId="urn:microsoft.com/office/officeart/2005/8/layout/target3"/>
    <dgm:cxn modelId="{B017902C-4BBD-4299-AEC6-E615B2DA1EF8}" type="presParOf" srcId="{333A1088-737F-45CB-B68E-254E46348037}" destId="{D005CE8C-CC26-4C3E-AC11-E15060ECD759}" srcOrd="2" destOrd="0" presId="urn:microsoft.com/office/officeart/2005/8/layout/target3"/>
    <dgm:cxn modelId="{2FBCE758-F1EB-47F7-B4AC-77F0AFE05B7C}" type="presParOf" srcId="{333A1088-737F-45CB-B68E-254E46348037}" destId="{2C702D82-9B77-49B7-9568-BB8EB47C3372}" srcOrd="3" destOrd="0" presId="urn:microsoft.com/office/officeart/2005/8/layout/target3"/>
    <dgm:cxn modelId="{27ADCB8F-41F0-440A-A6F8-6FF889BFEC70}" type="presParOf" srcId="{333A1088-737F-45CB-B68E-254E46348037}" destId="{A52A0455-90FF-4808-ABD0-F02540D31D5A}" srcOrd="4" destOrd="0" presId="urn:microsoft.com/office/officeart/2005/8/layout/target3"/>
    <dgm:cxn modelId="{9706372A-C044-4590-9C65-BBB6DBA8D9BB}" type="presParOf" srcId="{333A1088-737F-45CB-B68E-254E46348037}" destId="{6140AFEC-043D-4C43-A2F9-D0F5331DF3A3}" srcOrd="5" destOrd="0" presId="urn:microsoft.com/office/officeart/2005/8/layout/target3"/>
    <dgm:cxn modelId="{A2754EF7-E824-4FE3-8A09-82BA1FB3196C}" type="presParOf" srcId="{333A1088-737F-45CB-B68E-254E46348037}" destId="{9358AC05-5D7D-4327-9F80-1AD486AEA664}" srcOrd="6" destOrd="0" presId="urn:microsoft.com/office/officeart/2005/8/layout/target3"/>
    <dgm:cxn modelId="{11A92300-F1EC-4E01-B10A-02E9CDDD58EA}" type="presParOf" srcId="{333A1088-737F-45CB-B68E-254E46348037}" destId="{313FC574-E1CD-4FB4-B054-0B805CE0447D}" srcOrd="7" destOrd="0" presId="urn:microsoft.com/office/officeart/2005/8/layout/target3"/>
    <dgm:cxn modelId="{C37513D6-C1A0-480F-9A24-698A1200AED8}" type="presParOf" srcId="{333A1088-737F-45CB-B68E-254E46348037}" destId="{619D679B-A015-4ECF-8348-D1034C574F40}" srcOrd="8" destOrd="0" presId="urn:microsoft.com/office/officeart/2005/8/layout/target3"/>
    <dgm:cxn modelId="{D99157E0-3F15-4DF6-867A-4CDF405AA2EA}" type="presParOf" srcId="{333A1088-737F-45CB-B68E-254E46348037}" destId="{322283A8-4A27-4CDA-BAE3-F381106A9174}" srcOrd="9" destOrd="0" presId="urn:microsoft.com/office/officeart/2005/8/layout/target3"/>
    <dgm:cxn modelId="{716EB134-C662-42D2-BA71-48362F1141EC}" type="presParOf" srcId="{333A1088-737F-45CB-B68E-254E46348037}" destId="{FFC9F71D-1B4F-4AD9-A4A6-86ADEFC8AF5C}" srcOrd="10" destOrd="0" presId="urn:microsoft.com/office/officeart/2005/8/layout/target3"/>
    <dgm:cxn modelId="{347D5AE2-976E-4B51-9477-88471171B5EF}" type="presParOf" srcId="{333A1088-737F-45CB-B68E-254E46348037}" destId="{25B08C86-7E15-44DC-BE7F-FFB55DD49D12}" srcOrd="11" destOrd="0" presId="urn:microsoft.com/office/officeart/2005/8/layout/target3"/>
    <dgm:cxn modelId="{AB76263D-62C0-423A-91FF-FE3D56098943}" type="presParOf" srcId="{333A1088-737F-45CB-B68E-254E46348037}" destId="{76644BE8-9D7C-4C09-B250-3D10AF48CBB7}" srcOrd="12" destOrd="0" presId="urn:microsoft.com/office/officeart/2005/8/layout/target3"/>
    <dgm:cxn modelId="{795C9D3A-854D-4FC6-B09B-1D6543D95242}" type="presParOf" srcId="{333A1088-737F-45CB-B68E-254E46348037}" destId="{EE85B701-7295-41C0-BA7A-34D3756A2AE6}" srcOrd="13" destOrd="0" presId="urn:microsoft.com/office/officeart/2005/8/layout/target3"/>
    <dgm:cxn modelId="{BCFD6673-CD85-42AE-A644-59A69DBC1057}" type="presParOf" srcId="{333A1088-737F-45CB-B68E-254E46348037}" destId="{8BEBB6EC-1DAA-4CAC-8A25-BC0FCBD5DBD5}" srcOrd="14" destOrd="0" presId="urn:microsoft.com/office/officeart/2005/8/layout/target3"/>
    <dgm:cxn modelId="{C9809C43-70F2-40B7-AFA4-7CCE3AF53484}" type="presParOf" srcId="{333A1088-737F-45CB-B68E-254E46348037}" destId="{CDAFC61C-0423-4B42-A0B6-5AD4A8673C59}" srcOrd="15" destOrd="0" presId="urn:microsoft.com/office/officeart/2005/8/layout/target3"/>
    <dgm:cxn modelId="{938D4841-F58B-4EC6-8087-44D36BF64331}" type="presParOf" srcId="{333A1088-737F-45CB-B68E-254E46348037}" destId="{6F3496AD-BFB3-4316-A25D-987A8C194B6B}" srcOrd="16" destOrd="0" presId="urn:microsoft.com/office/officeart/2005/8/layout/target3"/>
    <dgm:cxn modelId="{A230AD81-6DC5-47D9-AFC8-29C4A5B92D07}" type="presParOf" srcId="{333A1088-737F-45CB-B68E-254E46348037}" destId="{ADD15C17-EB9D-4A31-B8A8-7BA408E425EB}" srcOrd="17" destOrd="0" presId="urn:microsoft.com/office/officeart/2005/8/layout/target3"/>
    <dgm:cxn modelId="{C12F2899-6BC5-494A-B98C-873844B53B2D}" type="presParOf" srcId="{333A1088-737F-45CB-B68E-254E46348037}" destId="{AED2198E-93D5-4001-81B4-73124B309672}" srcOrd="18" destOrd="0" presId="urn:microsoft.com/office/officeart/2005/8/layout/target3"/>
    <dgm:cxn modelId="{E7F93DB9-BA9D-4672-BA7C-9EBAFB6845BB}" type="presParOf" srcId="{333A1088-737F-45CB-B68E-254E46348037}" destId="{2BE915AB-18AA-4053-B92C-3BFC9ED204BB}" srcOrd="19" destOrd="0" presId="urn:microsoft.com/office/officeart/2005/8/layout/target3"/>
    <dgm:cxn modelId="{DBD033DC-8A98-4ACA-8EDD-CC56A0526E7C}" type="presParOf" srcId="{333A1088-737F-45CB-B68E-254E46348037}" destId="{6BB5E863-4638-4E1D-BFDE-399D028AC4ED}" srcOrd="20" destOrd="0" presId="urn:microsoft.com/office/officeart/2005/8/layout/target3"/>
    <dgm:cxn modelId="{47FC2980-027F-4FE7-A8AD-8493D2165083}" type="presParOf" srcId="{333A1088-737F-45CB-B68E-254E46348037}" destId="{5A5FFA88-C948-4069-8E93-59FA12366E83}" srcOrd="21" destOrd="0" presId="urn:microsoft.com/office/officeart/2005/8/layout/target3"/>
    <dgm:cxn modelId="{FAEC6309-FFB8-466D-BB62-3703EF8C21C2}" type="presParOf" srcId="{333A1088-737F-45CB-B68E-254E46348037}" destId="{890E4F0B-2866-4A3F-A3C7-2A14B1797930}" srcOrd="22" destOrd="0" presId="urn:microsoft.com/office/officeart/2005/8/layout/target3"/>
    <dgm:cxn modelId="{BB2CD7C7-6867-4CD9-A430-ADBFF9C4CB23}" type="presParOf" srcId="{333A1088-737F-45CB-B68E-254E46348037}" destId="{A1665320-E609-4A4A-911D-3804C5A40BC5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6498543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Olga Sýsová</a:t>
          </a:r>
          <a:endParaRPr lang="cs-CZ" sz="1400" kern="1200" dirty="0"/>
        </a:p>
      </dsp:txBody>
      <dsp:txXfrm>
        <a:off x="1273857" y="318465"/>
        <a:ext cx="6498543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6498543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</a:t>
          </a:r>
          <a:r>
            <a:rPr lang="cs-CZ" sz="1400" kern="1200" baseline="0" dirty="0" smtClean="0"/>
            <a:t> </a:t>
          </a:r>
          <a:r>
            <a:rPr lang="cs-CZ" sz="1400" kern="1200" baseline="0" dirty="0" smtClean="0"/>
            <a:t>VY_32_INOVACE_19_MATEMATIKA </a:t>
          </a:r>
          <a:r>
            <a:rPr lang="cs-CZ" sz="1400" kern="1200" baseline="0" dirty="0" smtClean="0"/>
            <a:t>3. ROČNÍK ZŠ</a:t>
          </a:r>
          <a:endParaRPr lang="cs-CZ" sz="1400" kern="1200" dirty="0"/>
        </a:p>
      </dsp:txBody>
      <dsp:txXfrm>
        <a:off x="1273857" y="636930"/>
        <a:ext cx="6498543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</a:t>
          </a:r>
          <a:r>
            <a:rPr lang="cs-CZ" sz="1400" kern="1200" dirty="0" smtClean="0"/>
            <a:t>Řešení problémových úloh</a:t>
          </a:r>
          <a:endParaRPr lang="cs-CZ" sz="1400" kern="1200" dirty="0"/>
        </a:p>
      </dsp:txBody>
      <dsp:txXfrm>
        <a:off x="1273857" y="955392"/>
        <a:ext cx="6498543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6498543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</a:t>
          </a:r>
          <a:endParaRPr lang="cs-CZ" sz="2000" kern="1200" dirty="0"/>
        </a:p>
      </dsp:txBody>
      <dsp:txXfrm>
        <a:off x="1273857" y="1273857"/>
        <a:ext cx="6498543" cy="318465"/>
      </dsp:txXfrm>
    </dsp:sp>
    <dsp:sp modelId="{6F3496AD-BFB3-4316-A25D-987A8C194B6B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DD15C17-EB9D-4A31-B8A8-7BA408E425EB}">
      <dsp:nvSpPr>
        <dsp:cNvPr id="0" name=""/>
        <dsp:cNvSpPr/>
      </dsp:nvSpPr>
      <dsp:spPr>
        <a:xfrm>
          <a:off x="1273857" y="1592322"/>
          <a:ext cx="6498543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CZ.1.07/1.4.00/21.0896</a:t>
          </a:r>
          <a:endParaRPr lang="cs-CZ" sz="1400" kern="1200" dirty="0"/>
        </a:p>
      </dsp:txBody>
      <dsp:txXfrm>
        <a:off x="1273857" y="1592322"/>
        <a:ext cx="6498543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B19CAC-009D-4A85-9AE3-1AD5F8F55167}" type="datetimeFigureOut">
              <a:rPr lang="cs-CZ" smtClean="0"/>
              <a:t>19.5.2012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336FD2C-C55C-4442-ACF8-52919DDCC0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44558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8082414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1530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Řešení úloh z kapitoly Tři oříšky pro chytré hlavy – jedná se o rozšiřující učivo.</a:t>
            </a:r>
          </a:p>
          <a:p>
            <a:r>
              <a:rPr lang="cs-CZ" dirty="0" smtClean="0"/>
              <a:t>Žáky ponecháme vlastním úsudkem metodou pokus-omyl dojít ke správnému řešení, učitel pak žáky seznámí s řešením pomocí schématu „strom“  nebo pomocí tabulky najít bezchybně všechna řešení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Učebnice Matematiky pro 3. ročník, 2. díl</a:t>
            </a:r>
          </a:p>
          <a:p>
            <a:r>
              <a:rPr lang="cs-CZ" dirty="0"/>
              <a:t>Autoři: RNDr. Růžena Blažková, </a:t>
            </a:r>
            <a:r>
              <a:rPr lang="cs-CZ" dirty="0" err="1"/>
              <a:t>Csc.</a:t>
            </a:r>
            <a:r>
              <a:rPr lang="cs-CZ" dirty="0"/>
              <a:t>; RNDr. Milena Vaňurová, </a:t>
            </a:r>
            <a:r>
              <a:rPr lang="cs-CZ" dirty="0" err="1"/>
              <a:t>Csc.</a:t>
            </a:r>
            <a:r>
              <a:rPr lang="cs-CZ" dirty="0"/>
              <a:t>; RNDr. Květoslava Matoušková, </a:t>
            </a:r>
            <a:r>
              <a:rPr lang="cs-CZ" dirty="0" err="1"/>
              <a:t>Csc.</a:t>
            </a:r>
            <a:r>
              <a:rPr lang="cs-CZ" dirty="0"/>
              <a:t>; Hana Staudková</a:t>
            </a:r>
          </a:p>
          <a:p>
            <a:r>
              <a:rPr lang="cs-CZ" dirty="0"/>
              <a:t>Vydáno v nakladatelství Alter v roce </a:t>
            </a:r>
            <a:r>
              <a:rPr lang="cs-CZ" dirty="0" smtClean="0"/>
              <a:t>2006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6771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Úloha 1:</a:t>
            </a:r>
            <a:br>
              <a:rPr lang="cs-CZ" dirty="0" smtClean="0"/>
            </a:br>
            <a:r>
              <a:rPr lang="cs-CZ" dirty="0" smtClean="0"/>
              <a:t>Zapiš dvojciferná čísla číslicemi 5, 3, 7.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87624" y="1844824"/>
            <a:ext cx="36421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 Kolik takových čísel můžeš napsat?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331640" y="2708920"/>
            <a:ext cx="26127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 Které z nich je největší?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331640" y="3789040"/>
            <a:ext cx="27412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 Které z nich je nejmenší?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436096" y="202949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436096" y="2893586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77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436096" y="3973706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86628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pomocí stromu: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      ……….5</a:t>
            </a:r>
          </a:p>
          <a:p>
            <a:r>
              <a:rPr lang="cs-CZ" dirty="0" smtClean="0"/>
              <a:t>5    ……….3</a:t>
            </a:r>
          </a:p>
          <a:p>
            <a:r>
              <a:rPr lang="cs-CZ" dirty="0"/>
              <a:t> </a:t>
            </a:r>
            <a:r>
              <a:rPr lang="cs-CZ" dirty="0" smtClean="0"/>
              <a:t>     ……….7</a:t>
            </a:r>
          </a:p>
          <a:p>
            <a:endParaRPr lang="cs-CZ" dirty="0" smtClean="0"/>
          </a:p>
          <a:p>
            <a:r>
              <a:rPr lang="cs-CZ" dirty="0" smtClean="0"/>
              <a:t>      ……….5</a:t>
            </a:r>
            <a:endParaRPr lang="cs-CZ" dirty="0"/>
          </a:p>
          <a:p>
            <a:r>
              <a:rPr lang="cs-CZ" dirty="0" smtClean="0"/>
              <a:t>3    ……….3</a:t>
            </a:r>
          </a:p>
          <a:p>
            <a:r>
              <a:rPr lang="cs-CZ" dirty="0"/>
              <a:t> </a:t>
            </a:r>
            <a:r>
              <a:rPr lang="cs-CZ" dirty="0" smtClean="0"/>
              <a:t>     ……….7</a:t>
            </a:r>
          </a:p>
          <a:p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……….5</a:t>
            </a:r>
          </a:p>
          <a:p>
            <a:r>
              <a:rPr lang="cs-CZ" dirty="0" smtClean="0"/>
              <a:t>7    ……….3</a:t>
            </a:r>
          </a:p>
          <a:p>
            <a:r>
              <a:rPr lang="cs-CZ" dirty="0"/>
              <a:t> </a:t>
            </a:r>
            <a:r>
              <a:rPr lang="cs-CZ" dirty="0" smtClean="0"/>
              <a:t>     ……….7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55</a:t>
            </a:r>
          </a:p>
          <a:p>
            <a:r>
              <a:rPr lang="cs-CZ" dirty="0" smtClean="0"/>
              <a:t>53</a:t>
            </a:r>
          </a:p>
          <a:p>
            <a:r>
              <a:rPr lang="cs-CZ" dirty="0" smtClean="0"/>
              <a:t>57</a:t>
            </a:r>
          </a:p>
          <a:p>
            <a:endParaRPr lang="cs-CZ" dirty="0" smtClean="0"/>
          </a:p>
          <a:p>
            <a:r>
              <a:rPr lang="cs-CZ" dirty="0" smtClean="0"/>
              <a:t>35</a:t>
            </a:r>
          </a:p>
          <a:p>
            <a:r>
              <a:rPr lang="cs-CZ" dirty="0" smtClean="0"/>
              <a:t>33</a:t>
            </a:r>
          </a:p>
          <a:p>
            <a:r>
              <a:rPr lang="cs-CZ" dirty="0" smtClean="0"/>
              <a:t>37</a:t>
            </a:r>
          </a:p>
          <a:p>
            <a:endParaRPr lang="cs-CZ" dirty="0" smtClean="0"/>
          </a:p>
          <a:p>
            <a:r>
              <a:rPr lang="cs-CZ" dirty="0" smtClean="0"/>
              <a:t>75</a:t>
            </a:r>
          </a:p>
          <a:p>
            <a:r>
              <a:rPr lang="cs-CZ" dirty="0" smtClean="0"/>
              <a:t>73</a:t>
            </a:r>
          </a:p>
          <a:p>
            <a:r>
              <a:rPr lang="cs-CZ" dirty="0" smtClean="0"/>
              <a:t>77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8637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908720"/>
            <a:ext cx="8229600" cy="4608512"/>
          </a:xfrm>
        </p:spPr>
        <p:txBody>
          <a:bodyPr>
            <a:normAutofit/>
          </a:bodyPr>
          <a:lstStyle/>
          <a:p>
            <a:r>
              <a:rPr lang="cs-CZ" dirty="0" smtClean="0"/>
              <a:t>Úloha 2:</a:t>
            </a:r>
            <a:br>
              <a:rPr lang="cs-CZ" dirty="0" smtClean="0"/>
            </a:br>
            <a:r>
              <a:rPr lang="cs-CZ" dirty="0" smtClean="0"/>
              <a:t>V cukrárně mají čtyři druhy zmrzliny: vanilkovou, čokoládovou, jahodovou a oříškovou. </a:t>
            </a:r>
            <a:br>
              <a:rPr lang="cs-CZ" dirty="0" smtClean="0"/>
            </a:br>
            <a:r>
              <a:rPr lang="cs-CZ" dirty="0" smtClean="0"/>
              <a:t>Děti si kupovaly zmrzlinu po dvou kopečcích. </a:t>
            </a:r>
            <a:br>
              <a:rPr lang="cs-CZ" dirty="0" smtClean="0"/>
            </a:br>
            <a:r>
              <a:rPr lang="cs-CZ" dirty="0" smtClean="0"/>
              <a:t>Jak si mohly vybrat?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6367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nápověda</a:t>
            </a:r>
            <a:r>
              <a:rPr lang="cs-CZ" dirty="0" smtClean="0"/>
              <a:t>: řeš pomocí </a:t>
            </a:r>
            <a:r>
              <a:rPr lang="cs-CZ" dirty="0"/>
              <a:t>tabulky: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1590519"/>
              </p:ext>
            </p:extLst>
          </p:nvPr>
        </p:nvGraphicFramePr>
        <p:xfrm>
          <a:off x="1475656" y="1901058"/>
          <a:ext cx="6096000" cy="34001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96144"/>
                <a:gridCol w="1152128"/>
                <a:gridCol w="1512168"/>
                <a:gridCol w="1080120"/>
                <a:gridCol w="1055440"/>
              </a:tblGrid>
              <a:tr h="68003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solidFill>
                            <a:srgbClr val="FF0000"/>
                          </a:solidFill>
                        </a:rPr>
                        <a:t>VANILKOVÁ</a:t>
                      </a:r>
                      <a:endParaRPr lang="cs-CZ" sz="11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solidFill>
                            <a:srgbClr val="FF0000"/>
                          </a:solidFill>
                        </a:rPr>
                        <a:t>ČOKOLÁDOVÁ</a:t>
                      </a:r>
                      <a:endParaRPr lang="cs-CZ" sz="11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solidFill>
                            <a:srgbClr val="FF0000"/>
                          </a:solidFill>
                        </a:rPr>
                        <a:t>JAHODOVÁ</a:t>
                      </a:r>
                      <a:endParaRPr lang="cs-CZ" sz="11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solidFill>
                            <a:srgbClr val="FF0000"/>
                          </a:solidFill>
                        </a:rPr>
                        <a:t>OŘÍŠKOVÁ</a:t>
                      </a:r>
                      <a:endParaRPr lang="cs-CZ" sz="11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6800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solidFill>
                            <a:srgbClr val="FF0000"/>
                          </a:solidFill>
                        </a:rPr>
                        <a:t>VANILKOVÁ</a:t>
                      </a:r>
                    </a:p>
                    <a:p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800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solidFill>
                            <a:srgbClr val="FF0000"/>
                          </a:solidFill>
                        </a:rPr>
                        <a:t>ČOKOLÁDOVÁ</a:t>
                      </a:r>
                    </a:p>
                    <a:p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800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solidFill>
                            <a:srgbClr val="FF0000"/>
                          </a:solidFill>
                        </a:rPr>
                        <a:t>JAHODOVÁ</a:t>
                      </a:r>
                    </a:p>
                    <a:p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800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solidFill>
                            <a:srgbClr val="FF0000"/>
                          </a:solidFill>
                        </a:rPr>
                        <a:t>OŘÍŠKOVÁ</a:t>
                      </a:r>
                    </a:p>
                    <a:p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05188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pomocí tabulky: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57176695"/>
              </p:ext>
            </p:extLst>
          </p:nvPr>
        </p:nvGraphicFramePr>
        <p:xfrm>
          <a:off x="1475656" y="1844824"/>
          <a:ext cx="6096000" cy="34001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96144"/>
                <a:gridCol w="1152128"/>
                <a:gridCol w="1512168"/>
                <a:gridCol w="1080120"/>
                <a:gridCol w="1055440"/>
              </a:tblGrid>
              <a:tr h="68003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solidFill>
                            <a:srgbClr val="FF0000"/>
                          </a:solidFill>
                        </a:rPr>
                        <a:t>VANILKOVÁ</a:t>
                      </a:r>
                      <a:endParaRPr lang="cs-CZ" sz="11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solidFill>
                            <a:srgbClr val="FF0000"/>
                          </a:solidFill>
                        </a:rPr>
                        <a:t>ČOKOLÁDOVÁ</a:t>
                      </a:r>
                      <a:endParaRPr lang="cs-CZ" sz="11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solidFill>
                            <a:srgbClr val="FF0000"/>
                          </a:solidFill>
                        </a:rPr>
                        <a:t>JAHODOVÁ</a:t>
                      </a:r>
                      <a:endParaRPr lang="cs-CZ" sz="11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solidFill>
                            <a:srgbClr val="FF0000"/>
                          </a:solidFill>
                        </a:rPr>
                        <a:t>OŘÍŠKOVÁ</a:t>
                      </a:r>
                      <a:endParaRPr lang="cs-CZ" sz="11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6800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solidFill>
                            <a:srgbClr val="FF0000"/>
                          </a:solidFill>
                        </a:rPr>
                        <a:t>VANILKOVÁ</a:t>
                      </a:r>
                    </a:p>
                    <a:p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VO</a:t>
                      </a:r>
                      <a:endParaRPr lang="cs-CZ" dirty="0"/>
                    </a:p>
                  </a:txBody>
                  <a:tcPr/>
                </a:tc>
              </a:tr>
              <a:tr h="6800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solidFill>
                            <a:srgbClr val="FF0000"/>
                          </a:solidFill>
                        </a:rPr>
                        <a:t>ČOKOLÁDOVÁ</a:t>
                      </a:r>
                    </a:p>
                    <a:p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ČO</a:t>
                      </a:r>
                      <a:endParaRPr lang="cs-CZ" dirty="0"/>
                    </a:p>
                  </a:txBody>
                  <a:tcPr/>
                </a:tc>
              </a:tr>
              <a:tr h="6800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solidFill>
                            <a:srgbClr val="FF0000"/>
                          </a:solidFill>
                        </a:rPr>
                        <a:t>JAHODOVÁ</a:t>
                      </a:r>
                    </a:p>
                    <a:p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JO</a:t>
                      </a:r>
                      <a:endParaRPr lang="cs-CZ" dirty="0"/>
                    </a:p>
                  </a:txBody>
                  <a:tcPr/>
                </a:tc>
              </a:tr>
              <a:tr h="6800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solidFill>
                            <a:srgbClr val="FF0000"/>
                          </a:solidFill>
                        </a:rPr>
                        <a:t>OŘÍŠKOVÁ</a:t>
                      </a:r>
                    </a:p>
                    <a:p>
                      <a:endParaRPr lang="cs-CZ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OO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9644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Kolik různých zmrzlin si děti daly?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75656" y="2276872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16</a:t>
            </a:r>
            <a:endParaRPr lang="cs-CZ" sz="4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499992" y="3212976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10</a:t>
            </a:r>
            <a:endParaRPr lang="cs-CZ" sz="4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300192" y="2420888"/>
            <a:ext cx="4972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6</a:t>
            </a:r>
            <a:endParaRPr lang="cs-CZ" sz="4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419872" y="4581128"/>
            <a:ext cx="25847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např. ČO je stejná jako OČ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89963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Úlohy pro samostatnou práci: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a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r>
              <a:rPr lang="cs-CZ" dirty="0" smtClean="0"/>
              <a:t>Pět chlapců ze třetí třídy hrálo stolní tenis. Kolik zápasů sehráli, když hrál každý s každým?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/>
              <a:t>b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r>
              <a:rPr lang="cs-CZ" dirty="0" smtClean="0"/>
              <a:t>Jirku, Petra, Alenku a Martinu chceme posadit do dvou lavic. Kolika způsoby je můžeme posadit?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4622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26</TotalTime>
  <Words>305</Words>
  <Application>Microsoft Office PowerPoint</Application>
  <PresentationFormat>Předvádění na obrazovce (4:3)</PresentationFormat>
  <Paragraphs>88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Arkýř</vt:lpstr>
      <vt:lpstr>Prezentace aplikace PowerPoint</vt:lpstr>
      <vt:lpstr>Anotace a citace</vt:lpstr>
      <vt:lpstr>Úloha 1: Zapiš dvojciferná čísla číslicemi 5, 3, 7.</vt:lpstr>
      <vt:lpstr>Řešení pomocí stromu:</vt:lpstr>
      <vt:lpstr>Úloha 2: V cukrárně mají čtyři druhy zmrzliny: vanilkovou, čokoládovou, jahodovou a oříškovou.  Děti si kupovaly zmrzlinu po dvou kopečcích.  Jak si mohly vybrat?</vt:lpstr>
      <vt:lpstr>nápověda: řeš pomocí tabulky:</vt:lpstr>
      <vt:lpstr>Řešení pomocí tabulky:</vt:lpstr>
      <vt:lpstr>Kolik různých zmrzlin si děti daly?</vt:lpstr>
      <vt:lpstr>Úlohy pro samostatnou práci: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08G8</dc:creator>
  <cp:lastModifiedBy>08G8</cp:lastModifiedBy>
  <cp:revision>6</cp:revision>
  <dcterms:created xsi:type="dcterms:W3CDTF">2012-05-07T15:35:55Z</dcterms:created>
  <dcterms:modified xsi:type="dcterms:W3CDTF">2012-05-19T07:29:19Z</dcterms:modified>
</cp:coreProperties>
</file>