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7" r:id="rId2"/>
    <p:sldId id="265" r:id="rId3"/>
    <p:sldId id="259" r:id="rId4"/>
    <p:sldId id="260" r:id="rId5"/>
    <p:sldId id="263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VY_32_INOVACE_20_MATEMATIKA 3- ROČNÍK ZŠ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Olga Sýsová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</a:t>
          </a:r>
          <a:r>
            <a:rPr lang="cs-CZ" sz="2000" dirty="0" smtClean="0"/>
            <a:t>: Vlastnosti početních operací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BA2F19F-9FC6-4479-AAA8-E1992C7C25E4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D3B2522C-DE63-4AA6-8DD2-5DEACDB35DBE}" type="parTrans" cxnId="{C465C11D-B9AC-4280-B9FA-B9757662A595}">
      <dgm:prSet/>
      <dgm:spPr/>
      <dgm:t>
        <a:bodyPr/>
        <a:lstStyle/>
        <a:p>
          <a:endParaRPr lang="cs-CZ"/>
        </a:p>
      </dgm:t>
    </dgm:pt>
    <dgm:pt modelId="{18E3BF81-904B-475F-9C18-057BA5128BE1}" type="sibTrans" cxnId="{C465C11D-B9AC-4280-B9FA-B9757662A59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CE618F0-329E-4097-97D6-F724B15426F2}" type="pres">
      <dgm:prSet presAssocID="{3BA2F19F-9FC6-4479-AAA8-E1992C7C25E4}" presName="vertSpace6" presStyleLbl="node1" presStyleIdx="4" presStyleCnt="6"/>
      <dgm:spPr/>
    </dgm:pt>
    <dgm:pt modelId="{D6AD11B4-1551-4979-AEE5-EC7412E056A1}" type="pres">
      <dgm:prSet presAssocID="{3BA2F19F-9FC6-4479-AAA8-E1992C7C25E4}" presName="circle6" presStyleLbl="node1" presStyleIdx="5" presStyleCnt="6"/>
      <dgm:spPr/>
    </dgm:pt>
    <dgm:pt modelId="{C08A1909-5EF3-45E7-9719-552B1C557316}" type="pres">
      <dgm:prSet presAssocID="{3BA2F19F-9FC6-4479-AAA8-E1992C7C25E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3C8CDD-8948-4786-8B97-F369935B3A01}" type="pres">
      <dgm:prSet presAssocID="{3BA2F19F-9FC6-4479-AAA8-E1992C7C25E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4CEEC9-706E-472E-84E1-D118B25927F9}" type="presOf" srcId="{D1D4F407-5343-4D3F-B5B9-D407B03CAEB4}" destId="{AED2198E-93D5-4001-81B4-73124B309672}" srcOrd="1" destOrd="0" presId="urn:microsoft.com/office/officeart/2005/8/layout/target3"/>
    <dgm:cxn modelId="{D27C6B93-1F76-4C5A-8E85-D0C85DE47CE2}" type="presOf" srcId="{3BA2F19F-9FC6-4479-AAA8-E1992C7C25E4}" destId="{843C8CDD-8948-4786-8B97-F369935B3A01}" srcOrd="1" destOrd="0" presId="urn:microsoft.com/office/officeart/2005/8/layout/target3"/>
    <dgm:cxn modelId="{8CE6DD18-AB46-499E-96AA-85BD55257E94}" type="presOf" srcId="{4C35D32F-0EAB-4CD7-82EE-45574DC2A586}" destId="{890E4F0B-2866-4A3F-A3C7-2A14B1797930}" srcOrd="1" destOrd="0" presId="urn:microsoft.com/office/officeart/2005/8/layout/target3"/>
    <dgm:cxn modelId="{5199C50F-0941-4DAC-B5B8-CC027A25286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467A6B0-DFC6-4E59-AA3C-7D051D096F94}" type="presOf" srcId="{757F3AB3-0718-4624-B441-E567A8F0AB56}" destId="{333A1088-737F-45CB-B68E-254E46348037}" srcOrd="0" destOrd="0" presId="urn:microsoft.com/office/officeart/2005/8/layout/target3"/>
    <dgm:cxn modelId="{2BC8AA87-9DA0-456B-9513-5CA09EFB3710}" type="presOf" srcId="{D1B46980-6531-4606-95E6-44980827E919}" destId="{6140AFEC-043D-4C43-A2F9-D0F5331DF3A3}" srcOrd="0" destOrd="0" presId="urn:microsoft.com/office/officeart/2005/8/layout/target3"/>
    <dgm:cxn modelId="{9DD27FC9-E584-4800-9823-F46C61EF507E}" type="presOf" srcId="{D1B46980-6531-4606-95E6-44980827E919}" destId="{2BE915AB-18AA-4053-B92C-3BFC9ED204BB}" srcOrd="1" destOrd="0" presId="urn:microsoft.com/office/officeart/2005/8/layout/target3"/>
    <dgm:cxn modelId="{54365C8D-7301-42DA-B22B-9685496801B1}" type="presOf" srcId="{D8197B8C-B260-4A16-BDF4-0947B075E274}" destId="{5A5FFA88-C948-4069-8E93-59FA12366E83}" srcOrd="1" destOrd="0" presId="urn:microsoft.com/office/officeart/2005/8/layout/target3"/>
    <dgm:cxn modelId="{FC616055-21BD-4386-9DFD-DFA136C77180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A201E5-854E-4F7A-B8F0-451E0D5E2E2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65C11D-B9AC-4280-B9FA-B9757662A595}" srcId="{757F3AB3-0718-4624-B441-E567A8F0AB56}" destId="{3BA2F19F-9FC6-4479-AAA8-E1992C7C25E4}" srcOrd="5" destOrd="0" parTransId="{D3B2522C-DE63-4AA6-8DD2-5DEACDB35DBE}" sibTransId="{18E3BF81-904B-475F-9C18-057BA5128BE1}"/>
    <dgm:cxn modelId="{6AF3A301-0807-4C53-8B4C-976926211637}" type="presOf" srcId="{3BA2F19F-9FC6-4479-AAA8-E1992C7C25E4}" destId="{C08A1909-5EF3-45E7-9719-552B1C557316}" srcOrd="0" destOrd="0" presId="urn:microsoft.com/office/officeart/2005/8/layout/target3"/>
    <dgm:cxn modelId="{7425D9DD-E328-4559-BC6F-91259E11EA22}" type="presOf" srcId="{D8197B8C-B260-4A16-BDF4-0947B075E274}" destId="{25B08C86-7E15-44DC-BE7F-FFB55DD49D12}" srcOrd="0" destOrd="0" presId="urn:microsoft.com/office/officeart/2005/8/layout/target3"/>
    <dgm:cxn modelId="{87749E48-3AC0-4A7E-9F6E-F25C355F0B3C}" type="presOf" srcId="{B651F6E3-6281-48DB-9319-2AEAFDAE7572}" destId="{619D679B-A015-4ECF-8348-D1034C574F40}" srcOrd="0" destOrd="0" presId="urn:microsoft.com/office/officeart/2005/8/layout/target3"/>
    <dgm:cxn modelId="{E50BE392-9206-488D-B0DE-2E01FBF7BF15}" type="presParOf" srcId="{333A1088-737F-45CB-B68E-254E46348037}" destId="{F5ABB229-8D3B-4694-996A-96F23CF14429}" srcOrd="0" destOrd="0" presId="urn:microsoft.com/office/officeart/2005/8/layout/target3"/>
    <dgm:cxn modelId="{C6E19832-818A-4513-95DF-B314AF448DF8}" type="presParOf" srcId="{333A1088-737F-45CB-B68E-254E46348037}" destId="{F41139FD-01EE-4571-8B17-4FB00FC51163}" srcOrd="1" destOrd="0" presId="urn:microsoft.com/office/officeart/2005/8/layout/target3"/>
    <dgm:cxn modelId="{DA01B7C9-96DE-4C04-B76E-DF24EFD5BDFF}" type="presParOf" srcId="{333A1088-737F-45CB-B68E-254E46348037}" destId="{D005CE8C-CC26-4C3E-AC11-E15060ECD759}" srcOrd="2" destOrd="0" presId="urn:microsoft.com/office/officeart/2005/8/layout/target3"/>
    <dgm:cxn modelId="{392AFDFA-2086-4916-AF45-46FC71C44348}" type="presParOf" srcId="{333A1088-737F-45CB-B68E-254E46348037}" destId="{2C702D82-9B77-49B7-9568-BB8EB47C3372}" srcOrd="3" destOrd="0" presId="urn:microsoft.com/office/officeart/2005/8/layout/target3"/>
    <dgm:cxn modelId="{0E2C21A7-E669-4121-84A9-0715502FE160}" type="presParOf" srcId="{333A1088-737F-45CB-B68E-254E46348037}" destId="{A52A0455-90FF-4808-ABD0-F02540D31D5A}" srcOrd="4" destOrd="0" presId="urn:microsoft.com/office/officeart/2005/8/layout/target3"/>
    <dgm:cxn modelId="{75504AA4-A41D-4BC2-9F6C-04BB87ABBD5C}" type="presParOf" srcId="{333A1088-737F-45CB-B68E-254E46348037}" destId="{6140AFEC-043D-4C43-A2F9-D0F5331DF3A3}" srcOrd="5" destOrd="0" presId="urn:microsoft.com/office/officeart/2005/8/layout/target3"/>
    <dgm:cxn modelId="{E2DCE180-1A45-48D5-ACBA-EC35A1508FA5}" type="presParOf" srcId="{333A1088-737F-45CB-B68E-254E46348037}" destId="{9358AC05-5D7D-4327-9F80-1AD486AEA664}" srcOrd="6" destOrd="0" presId="urn:microsoft.com/office/officeart/2005/8/layout/target3"/>
    <dgm:cxn modelId="{4DC61B0D-4810-4DB9-AA42-49F654DA4211}" type="presParOf" srcId="{333A1088-737F-45CB-B68E-254E46348037}" destId="{313FC574-E1CD-4FB4-B054-0B805CE0447D}" srcOrd="7" destOrd="0" presId="urn:microsoft.com/office/officeart/2005/8/layout/target3"/>
    <dgm:cxn modelId="{23BE2DFD-202C-4698-B134-2830CAFFF18B}" type="presParOf" srcId="{333A1088-737F-45CB-B68E-254E46348037}" destId="{619D679B-A015-4ECF-8348-D1034C574F40}" srcOrd="8" destOrd="0" presId="urn:microsoft.com/office/officeart/2005/8/layout/target3"/>
    <dgm:cxn modelId="{CD2342AF-8BCC-41A9-9BA4-4E564FB9E111}" type="presParOf" srcId="{333A1088-737F-45CB-B68E-254E46348037}" destId="{322283A8-4A27-4CDA-BAE3-F381106A9174}" srcOrd="9" destOrd="0" presId="urn:microsoft.com/office/officeart/2005/8/layout/target3"/>
    <dgm:cxn modelId="{CE707B3A-1F0D-4C15-B0CB-C7798AC8889C}" type="presParOf" srcId="{333A1088-737F-45CB-B68E-254E46348037}" destId="{FFC9F71D-1B4F-4AD9-A4A6-86ADEFC8AF5C}" srcOrd="10" destOrd="0" presId="urn:microsoft.com/office/officeart/2005/8/layout/target3"/>
    <dgm:cxn modelId="{9CC3E95A-0786-48E1-82F3-7B4C1A6D597D}" type="presParOf" srcId="{333A1088-737F-45CB-B68E-254E46348037}" destId="{25B08C86-7E15-44DC-BE7F-FFB55DD49D12}" srcOrd="11" destOrd="0" presId="urn:microsoft.com/office/officeart/2005/8/layout/target3"/>
    <dgm:cxn modelId="{0BBB6A69-F6A3-4FD2-B196-B798628295DF}" type="presParOf" srcId="{333A1088-737F-45CB-B68E-254E46348037}" destId="{76644BE8-9D7C-4C09-B250-3D10AF48CBB7}" srcOrd="12" destOrd="0" presId="urn:microsoft.com/office/officeart/2005/8/layout/target3"/>
    <dgm:cxn modelId="{18322E00-CD43-4045-ABA4-62B17BC43400}" type="presParOf" srcId="{333A1088-737F-45CB-B68E-254E46348037}" destId="{EE85B701-7295-41C0-BA7A-34D3756A2AE6}" srcOrd="13" destOrd="0" presId="urn:microsoft.com/office/officeart/2005/8/layout/target3"/>
    <dgm:cxn modelId="{759DEE2D-22FC-47FA-BDB3-8A49FB6E1835}" type="presParOf" srcId="{333A1088-737F-45CB-B68E-254E46348037}" destId="{8BEBB6EC-1DAA-4CAC-8A25-BC0FCBD5DBD5}" srcOrd="14" destOrd="0" presId="urn:microsoft.com/office/officeart/2005/8/layout/target3"/>
    <dgm:cxn modelId="{27FFF7A3-9F9B-4505-B128-198F1552AD71}" type="presParOf" srcId="{333A1088-737F-45CB-B68E-254E46348037}" destId="{FCE618F0-329E-4097-97D6-F724B15426F2}" srcOrd="15" destOrd="0" presId="urn:microsoft.com/office/officeart/2005/8/layout/target3"/>
    <dgm:cxn modelId="{905EE4FA-8B5A-4436-A14F-1A297B2512C0}" type="presParOf" srcId="{333A1088-737F-45CB-B68E-254E46348037}" destId="{D6AD11B4-1551-4979-AEE5-EC7412E056A1}" srcOrd="16" destOrd="0" presId="urn:microsoft.com/office/officeart/2005/8/layout/target3"/>
    <dgm:cxn modelId="{F53ABAA6-D8B5-434E-A21F-0B2B707DAA01}" type="presParOf" srcId="{333A1088-737F-45CB-B68E-254E46348037}" destId="{C08A1909-5EF3-45E7-9719-552B1C557316}" srcOrd="17" destOrd="0" presId="urn:microsoft.com/office/officeart/2005/8/layout/target3"/>
    <dgm:cxn modelId="{7BB65CEF-2D88-43B7-991D-8D10B441F970}" type="presParOf" srcId="{333A1088-737F-45CB-B68E-254E46348037}" destId="{AED2198E-93D5-4001-81B4-73124B309672}" srcOrd="18" destOrd="0" presId="urn:microsoft.com/office/officeart/2005/8/layout/target3"/>
    <dgm:cxn modelId="{A46685E3-DE57-4307-A058-7848684653BF}" type="presParOf" srcId="{333A1088-737F-45CB-B68E-254E46348037}" destId="{2BE915AB-18AA-4053-B92C-3BFC9ED204BB}" srcOrd="19" destOrd="0" presId="urn:microsoft.com/office/officeart/2005/8/layout/target3"/>
    <dgm:cxn modelId="{D43D80D8-F84D-4932-BCA5-2C842A3A8FE7}" type="presParOf" srcId="{333A1088-737F-45CB-B68E-254E46348037}" destId="{6BB5E863-4638-4E1D-BFDE-399D028AC4ED}" srcOrd="20" destOrd="0" presId="urn:microsoft.com/office/officeart/2005/8/layout/target3"/>
    <dgm:cxn modelId="{0042D9C1-66B8-40AF-9C57-003E243B7FD4}" type="presParOf" srcId="{333A1088-737F-45CB-B68E-254E46348037}" destId="{5A5FFA88-C948-4069-8E93-59FA12366E83}" srcOrd="21" destOrd="0" presId="urn:microsoft.com/office/officeart/2005/8/layout/target3"/>
    <dgm:cxn modelId="{3A9E0FEA-CF8F-4885-98BF-A05B94458FE0}" type="presParOf" srcId="{333A1088-737F-45CB-B68E-254E46348037}" destId="{890E4F0B-2866-4A3F-A3C7-2A14B1797930}" srcOrd="22" destOrd="0" presId="urn:microsoft.com/office/officeart/2005/8/layout/target3"/>
    <dgm:cxn modelId="{7D7F28C0-C92B-4C76-9131-727DB1F85AA6}" type="presParOf" srcId="{333A1088-737F-45CB-B68E-254E46348037}" destId="{843C8CDD-8948-4786-8B97-F369935B3A0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Olga Sýsová</a:t>
          </a:r>
          <a:endParaRPr lang="cs-CZ" sz="16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VY_32_INOVACE_20_MATEMATIKA 3- ROČNÍK ZŠ</a:t>
          </a:r>
          <a:endParaRPr lang="cs-CZ" sz="16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</a:t>
          </a:r>
          <a:r>
            <a:rPr lang="cs-CZ" sz="2000" kern="1200" dirty="0" smtClean="0"/>
            <a:t>: Vlastnosti početních operací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73857" y="1273857"/>
        <a:ext cx="6498543" cy="318465"/>
      </dsp:txXfrm>
    </dsp:sp>
    <dsp:sp modelId="{D6AD11B4-1551-4979-AEE5-EC7412E056A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8A1909-5EF3-45E7-9719-552B1C557316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9CB087-5F21-4C87-BCF0-B296D0EF455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6CCA5-422E-4C52-8FC4-BB50F26220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8254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27.7.2013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132777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207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/>
              <a:t>materiál je určen </a:t>
            </a:r>
            <a:r>
              <a:rPr lang="cs-CZ" sz="3200" dirty="0" smtClean="0"/>
              <a:t>      k </a:t>
            </a:r>
            <a:r>
              <a:rPr lang="cs-CZ" sz="3200" dirty="0"/>
              <a:t>opakování vlastností početních operací </a:t>
            </a:r>
            <a:r>
              <a:rPr lang="cs-CZ" sz="3200" dirty="0" smtClean="0"/>
              <a:t>                       a </a:t>
            </a:r>
            <a:r>
              <a:rPr lang="cs-CZ" sz="3200" dirty="0"/>
              <a:t>k opakování počítání se závorkami </a:t>
            </a:r>
            <a:r>
              <a:rPr lang="cs-CZ" sz="3200" dirty="0" smtClean="0"/>
              <a:t>                    v </a:t>
            </a:r>
            <a:r>
              <a:rPr lang="cs-CZ" sz="3200" dirty="0"/>
              <a:t>příkladech </a:t>
            </a:r>
            <a:r>
              <a:rPr lang="cs-CZ" sz="3200" dirty="0" smtClean="0"/>
              <a:t>                ve </a:t>
            </a:r>
            <a:r>
              <a:rPr lang="cs-CZ" sz="3200" dirty="0"/>
              <a:t>3. ročníku ZŠ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Učebnice Matematiky pro 3. ročník, 3. díl</a:t>
            </a:r>
            <a:br>
              <a:rPr lang="cs-CZ" dirty="0"/>
            </a:br>
            <a:r>
              <a:rPr lang="cs-CZ" dirty="0"/>
              <a:t>Autoři: Růžena Blažková, Milena Vaňurová, </a:t>
            </a:r>
            <a:br>
              <a:rPr lang="cs-CZ" dirty="0"/>
            </a:br>
            <a:r>
              <a:rPr lang="cs-CZ" dirty="0"/>
              <a:t>Květoslava Matoušková, Hana Staudková</a:t>
            </a:r>
            <a:br>
              <a:rPr lang="cs-CZ" dirty="0"/>
            </a:br>
            <a:r>
              <a:rPr lang="cs-CZ" dirty="0"/>
              <a:t>Vydáno v nakladatelství Alter </a:t>
            </a:r>
            <a:r>
              <a:rPr lang="cs-CZ" dirty="0" smtClean="0"/>
              <a:t>                v </a:t>
            </a:r>
            <a:r>
              <a:rPr lang="cs-CZ" dirty="0"/>
              <a:t>roce </a:t>
            </a:r>
            <a:r>
              <a:rPr lang="cs-CZ" dirty="0" smtClean="0"/>
              <a:t>2006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820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3672408"/>
          </a:xfrm>
        </p:spPr>
        <p:txBody>
          <a:bodyPr>
            <a:normAutofit/>
          </a:bodyPr>
          <a:lstStyle/>
          <a:p>
            <a:r>
              <a:rPr lang="cs-CZ" dirty="0" smtClean="0"/>
              <a:t>Násobení a dělení provádíme před sčítáním </a:t>
            </a:r>
            <a:r>
              <a:rPr lang="cs-CZ" dirty="0" smtClean="0"/>
              <a:t>                   a </a:t>
            </a:r>
            <a:r>
              <a:rPr lang="cs-CZ" dirty="0" smtClean="0"/>
              <a:t>odčítáním, není-li závorkou určeno jinak.</a:t>
            </a:r>
            <a:br>
              <a:rPr lang="cs-CZ" dirty="0" smtClean="0"/>
            </a:br>
            <a:r>
              <a:rPr lang="cs-CZ" dirty="0" smtClean="0"/>
              <a:t>Početní výkony v závorce provádíme nejdříve.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090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3 . 2 + 5 . 2=</a:t>
            </a:r>
          </a:p>
          <a:p>
            <a:endParaRPr lang="cs-CZ" dirty="0" smtClean="0"/>
          </a:p>
          <a:p>
            <a:r>
              <a:rPr lang="cs-CZ" dirty="0" smtClean="0"/>
              <a:t>7 . 8 + 3 . 8 =</a:t>
            </a:r>
          </a:p>
          <a:p>
            <a:endParaRPr lang="cs-CZ" dirty="0" smtClean="0"/>
          </a:p>
          <a:p>
            <a:r>
              <a:rPr lang="cs-CZ" dirty="0" smtClean="0"/>
              <a:t>9 . 6 + 9 . 4 =</a:t>
            </a:r>
          </a:p>
          <a:p>
            <a:endParaRPr lang="cs-CZ" dirty="0" smtClean="0"/>
          </a:p>
          <a:p>
            <a:r>
              <a:rPr lang="cs-CZ" dirty="0" smtClean="0"/>
              <a:t>4 . 7 + 5 . 7 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(3 + 5) . 2 =</a:t>
            </a:r>
          </a:p>
          <a:p>
            <a:endParaRPr lang="cs-CZ" dirty="0"/>
          </a:p>
          <a:p>
            <a:r>
              <a:rPr lang="cs-CZ" dirty="0" smtClean="0"/>
              <a:t> (7 + 3) . 8 =</a:t>
            </a:r>
          </a:p>
          <a:p>
            <a:endParaRPr lang="cs-CZ" dirty="0"/>
          </a:p>
          <a:p>
            <a:r>
              <a:rPr lang="cs-CZ" dirty="0" smtClean="0"/>
              <a:t>(6 + 4) . 9 =</a:t>
            </a:r>
          </a:p>
          <a:p>
            <a:endParaRPr lang="cs-CZ" dirty="0"/>
          </a:p>
          <a:p>
            <a:r>
              <a:rPr lang="cs-CZ" dirty="0" smtClean="0"/>
              <a:t> (4 + 5) . 7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903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9000" y="1120774"/>
            <a:ext cx="2242840" cy="462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120775"/>
            <a:ext cx="2016224" cy="462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548680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1196752"/>
            <a:ext cx="5760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16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80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90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63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1196752"/>
            <a:ext cx="5766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16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80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90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63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5684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7 . 8 + 22=</a:t>
            </a:r>
          </a:p>
          <a:p>
            <a:endParaRPr lang="cs-CZ" dirty="0"/>
          </a:p>
          <a:p>
            <a:r>
              <a:rPr lang="cs-CZ" dirty="0" smtClean="0"/>
              <a:t>558 + 42 : 6 =</a:t>
            </a:r>
          </a:p>
          <a:p>
            <a:endParaRPr lang="cs-CZ" dirty="0"/>
          </a:p>
          <a:p>
            <a:r>
              <a:rPr lang="cs-CZ" dirty="0" smtClean="0"/>
              <a:t>140 – (5 + 15) =</a:t>
            </a:r>
          </a:p>
          <a:p>
            <a:endParaRPr lang="cs-CZ" dirty="0"/>
          </a:p>
          <a:p>
            <a:r>
              <a:rPr lang="cs-CZ" dirty="0" smtClean="0"/>
              <a:t>260 + (35 – 20)=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7 . (8 + 22) =</a:t>
            </a:r>
          </a:p>
          <a:p>
            <a:endParaRPr lang="cs-CZ" dirty="0"/>
          </a:p>
          <a:p>
            <a:r>
              <a:rPr lang="cs-CZ" dirty="0" smtClean="0"/>
              <a:t>(558 + 42) : 6=</a:t>
            </a:r>
          </a:p>
          <a:p>
            <a:endParaRPr lang="cs-CZ" dirty="0"/>
          </a:p>
          <a:p>
            <a:r>
              <a:rPr lang="cs-CZ" dirty="0" smtClean="0"/>
              <a:t>140 – 5 + 15 =</a:t>
            </a:r>
          </a:p>
          <a:p>
            <a:endParaRPr lang="cs-CZ" dirty="0"/>
          </a:p>
          <a:p>
            <a:r>
              <a:rPr lang="cs-CZ" dirty="0" smtClean="0"/>
              <a:t>260 + 35 – 20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437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0775"/>
            <a:ext cx="2952328" cy="462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20775"/>
            <a:ext cx="2160240" cy="4621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1268760"/>
            <a:ext cx="56938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78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565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120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275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64288" y="1268760"/>
            <a:ext cx="5693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210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150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275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289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Doplníš správně větu?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988840"/>
            <a:ext cx="3526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Násobení a dělení provádíme před 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2564904"/>
            <a:ext cx="2962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Početními výkony v závorkách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3222268"/>
            <a:ext cx="2139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Sčítáním a odčítáním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9151" y="4149080"/>
            <a:ext cx="4861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Nemá přednost před jinými početními výkony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459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</TotalTime>
  <Words>253</Words>
  <Application>Microsoft Office PowerPoint</Application>
  <PresentationFormat>Předvádění na obrazovce (4:3)</PresentationFormat>
  <Paragraphs>90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 a citace</vt:lpstr>
      <vt:lpstr>Násobení a dělení provádíme před sčítáním                    a odčítáním, není-li závorkou určeno jinak. Početní výkony v závorce provádíme nejdříve.</vt:lpstr>
      <vt:lpstr>Porovnej výsledky</vt:lpstr>
      <vt:lpstr>Snímek 5</vt:lpstr>
      <vt:lpstr>Porovnej výsledky:</vt:lpstr>
      <vt:lpstr>Snímek 7</vt:lpstr>
      <vt:lpstr>Doplníš správně větu?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9</cp:revision>
  <dcterms:created xsi:type="dcterms:W3CDTF">2012-05-05T17:13:31Z</dcterms:created>
  <dcterms:modified xsi:type="dcterms:W3CDTF">2013-07-27T06:40:50Z</dcterms:modified>
</cp:coreProperties>
</file>