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7" r:id="rId2"/>
    <p:sldId id="258" r:id="rId3"/>
    <p:sldId id="260" r:id="rId4"/>
    <p:sldId id="259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</a:t>
          </a:r>
          <a:r>
            <a:rPr lang="cs-CZ" sz="1400" baseline="0" dirty="0" smtClean="0"/>
            <a:t> </a:t>
          </a:r>
          <a:r>
            <a:rPr lang="cs-CZ" sz="1400" baseline="0" dirty="0" smtClean="0"/>
            <a:t>VY_32_INOVACE_21_MATEMATIKA </a:t>
          </a:r>
          <a:r>
            <a:rPr lang="cs-CZ" sz="1400" baseline="0" dirty="0" smtClean="0"/>
            <a:t>3. ROČNÍK ZŠ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Olga Sýsová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400" dirty="0" smtClean="0"/>
            <a:t>TEMA</a:t>
          </a:r>
          <a:r>
            <a:rPr lang="cs-CZ" sz="2000" dirty="0" smtClean="0"/>
            <a:t>: Písemné odčítání trojciferných čísel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528AE99-982B-4758-9459-AE018AD6ED33}">
      <dgm:prSet/>
      <dgm:spPr/>
      <dgm:t>
        <a:bodyPr/>
        <a:lstStyle/>
        <a:p>
          <a:pPr rtl="0"/>
          <a:r>
            <a:rPr lang="cs-CZ" dirty="0" smtClean="0"/>
            <a:t>CZ.1.07/1.4.00/21.0896</a:t>
          </a:r>
          <a:endParaRPr lang="cs-CZ" dirty="0"/>
        </a:p>
      </dgm:t>
    </dgm:pt>
    <dgm:pt modelId="{536A031E-D30F-4A93-AE16-651808CDFE53}" type="parTrans" cxnId="{8B1B7A11-A554-437B-955E-1259DA70DA5D}">
      <dgm:prSet/>
      <dgm:spPr/>
      <dgm:t>
        <a:bodyPr/>
        <a:lstStyle/>
        <a:p>
          <a:endParaRPr lang="cs-CZ"/>
        </a:p>
      </dgm:t>
    </dgm:pt>
    <dgm:pt modelId="{2AC36C8B-59E4-41CB-A2EB-F44C59B9B4B6}" type="sibTrans" cxnId="{8B1B7A11-A554-437B-955E-1259DA70DA5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CDAFC61C-0423-4B42-A0B6-5AD4A8673C59}" type="pres">
      <dgm:prSet presAssocID="{A528AE99-982B-4758-9459-AE018AD6ED33}" presName="vertSpace6" presStyleLbl="node1" presStyleIdx="4" presStyleCnt="6"/>
      <dgm:spPr/>
    </dgm:pt>
    <dgm:pt modelId="{6F3496AD-BFB3-4316-A25D-987A8C194B6B}" type="pres">
      <dgm:prSet presAssocID="{A528AE99-982B-4758-9459-AE018AD6ED33}" presName="circle6" presStyleLbl="node1" presStyleIdx="5" presStyleCnt="6"/>
      <dgm:spPr/>
    </dgm:pt>
    <dgm:pt modelId="{ADD15C17-EB9D-4A31-B8A8-7BA408E425EB}" type="pres">
      <dgm:prSet presAssocID="{A528AE99-982B-4758-9459-AE018AD6ED33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665320-E609-4A4A-911D-3804C5A40BC5}" type="pres">
      <dgm:prSet presAssocID="{A528AE99-982B-4758-9459-AE018AD6ED33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9C95B6-EE7B-44E8-8EAE-8FBE7828E1F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7D5CBFD-FDB3-405E-9B3D-BAC72A46ED8F}" type="presOf" srcId="{D1B46980-6531-4606-95E6-44980827E919}" destId="{6140AFEC-043D-4C43-A2F9-D0F5331DF3A3}" srcOrd="0" destOrd="0" presId="urn:microsoft.com/office/officeart/2005/8/layout/target3"/>
    <dgm:cxn modelId="{92B26FA0-E32E-4EDF-8398-ABD6E588577E}" type="presOf" srcId="{4C35D32F-0EAB-4CD7-82EE-45574DC2A586}" destId="{8BEBB6EC-1DAA-4CAC-8A25-BC0FCBD5DBD5}" srcOrd="0" destOrd="0" presId="urn:microsoft.com/office/officeart/2005/8/layout/target3"/>
    <dgm:cxn modelId="{2C9DA5C6-4555-40BC-88B4-D31DFF21E272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24438A3-319E-4E64-BE59-594FD61A05A6}" type="presOf" srcId="{B651F6E3-6281-48DB-9319-2AEAFDAE7572}" destId="{619D679B-A015-4ECF-8348-D1034C574F40}" srcOrd="0" destOrd="0" presId="urn:microsoft.com/office/officeart/2005/8/layout/target3"/>
    <dgm:cxn modelId="{72BE470E-8360-45C8-8851-BDF23903C46F}" type="presOf" srcId="{757F3AB3-0718-4624-B441-E567A8F0AB56}" destId="{333A1088-737F-45CB-B68E-254E46348037}" srcOrd="0" destOrd="0" presId="urn:microsoft.com/office/officeart/2005/8/layout/target3"/>
    <dgm:cxn modelId="{47D4FD0D-C251-4D2B-825D-983BC7A4DCC8}" type="presOf" srcId="{D1D4F407-5343-4D3F-B5B9-D407B03CAEB4}" destId="{AED2198E-93D5-4001-81B4-73124B309672}" srcOrd="1" destOrd="0" presId="urn:microsoft.com/office/officeart/2005/8/layout/target3"/>
    <dgm:cxn modelId="{6D2AEDD6-AFDC-4691-909B-EE61BB946E75}" type="presOf" srcId="{A528AE99-982B-4758-9459-AE018AD6ED33}" destId="{A1665320-E609-4A4A-911D-3804C5A40BC5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EDA3107-3B25-4A57-BB30-B90D66693374}" type="presOf" srcId="{D1B46980-6531-4606-95E6-44980827E919}" destId="{2BE915AB-18AA-4053-B92C-3BFC9ED204BB}" srcOrd="1" destOrd="0" presId="urn:microsoft.com/office/officeart/2005/8/layout/target3"/>
    <dgm:cxn modelId="{47D991FF-21F5-4BC0-BE12-758824FBB2E9}" type="presOf" srcId="{D8197B8C-B260-4A16-BDF4-0947B075E274}" destId="{25B08C86-7E15-44DC-BE7F-FFB55DD49D12}" srcOrd="0" destOrd="0" presId="urn:microsoft.com/office/officeart/2005/8/layout/target3"/>
    <dgm:cxn modelId="{D348E105-D58E-4D32-B8FF-A150CEE8DB70}" type="presOf" srcId="{D8197B8C-B260-4A16-BDF4-0947B075E274}" destId="{5A5FFA88-C948-4069-8E93-59FA12366E83}" srcOrd="1" destOrd="0" presId="urn:microsoft.com/office/officeart/2005/8/layout/target3"/>
    <dgm:cxn modelId="{6D1AE926-DE56-4493-9470-639DB8C42C64}" type="presOf" srcId="{B651F6E3-6281-48DB-9319-2AEAFDAE7572}" destId="{6BB5E863-4638-4E1D-BFDE-399D028AC4ED}" srcOrd="1" destOrd="0" presId="urn:microsoft.com/office/officeart/2005/8/layout/target3"/>
    <dgm:cxn modelId="{A96897CD-DFB2-4221-846A-D083F63A5E54}" type="presOf" srcId="{A528AE99-982B-4758-9459-AE018AD6ED33}" destId="{ADD15C17-EB9D-4A31-B8A8-7BA408E425EB}" srcOrd="0" destOrd="0" presId="urn:microsoft.com/office/officeart/2005/8/layout/target3"/>
    <dgm:cxn modelId="{8B1B7A11-A554-437B-955E-1259DA70DA5D}" srcId="{757F3AB3-0718-4624-B441-E567A8F0AB56}" destId="{A528AE99-982B-4758-9459-AE018AD6ED33}" srcOrd="5" destOrd="0" parTransId="{536A031E-D30F-4A93-AE16-651808CDFE53}" sibTransId="{2AC36C8B-59E4-41CB-A2EB-F44C59B9B4B6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830AFAE-55CB-4425-BFB3-E26EC1645ABE}" type="presParOf" srcId="{333A1088-737F-45CB-B68E-254E46348037}" destId="{F5ABB229-8D3B-4694-996A-96F23CF14429}" srcOrd="0" destOrd="0" presId="urn:microsoft.com/office/officeart/2005/8/layout/target3"/>
    <dgm:cxn modelId="{74DB8CC1-78B7-4406-BB21-D6231D60447C}" type="presParOf" srcId="{333A1088-737F-45CB-B68E-254E46348037}" destId="{F41139FD-01EE-4571-8B17-4FB00FC51163}" srcOrd="1" destOrd="0" presId="urn:microsoft.com/office/officeart/2005/8/layout/target3"/>
    <dgm:cxn modelId="{37355A87-2FD5-4196-8232-6D3176EF9BFE}" type="presParOf" srcId="{333A1088-737F-45CB-B68E-254E46348037}" destId="{D005CE8C-CC26-4C3E-AC11-E15060ECD759}" srcOrd="2" destOrd="0" presId="urn:microsoft.com/office/officeart/2005/8/layout/target3"/>
    <dgm:cxn modelId="{F4D40C40-5AA9-4D7F-A920-D38CAE50F2F4}" type="presParOf" srcId="{333A1088-737F-45CB-B68E-254E46348037}" destId="{2C702D82-9B77-49B7-9568-BB8EB47C3372}" srcOrd="3" destOrd="0" presId="urn:microsoft.com/office/officeart/2005/8/layout/target3"/>
    <dgm:cxn modelId="{84EF7762-E2EE-40F7-891E-204E2BB34C35}" type="presParOf" srcId="{333A1088-737F-45CB-B68E-254E46348037}" destId="{A52A0455-90FF-4808-ABD0-F02540D31D5A}" srcOrd="4" destOrd="0" presId="urn:microsoft.com/office/officeart/2005/8/layout/target3"/>
    <dgm:cxn modelId="{F53F5BF8-1F95-4516-ADFF-65F7501582D4}" type="presParOf" srcId="{333A1088-737F-45CB-B68E-254E46348037}" destId="{6140AFEC-043D-4C43-A2F9-D0F5331DF3A3}" srcOrd="5" destOrd="0" presId="urn:microsoft.com/office/officeart/2005/8/layout/target3"/>
    <dgm:cxn modelId="{A78025E8-6A4E-4C99-B103-AC89273CE243}" type="presParOf" srcId="{333A1088-737F-45CB-B68E-254E46348037}" destId="{9358AC05-5D7D-4327-9F80-1AD486AEA664}" srcOrd="6" destOrd="0" presId="urn:microsoft.com/office/officeart/2005/8/layout/target3"/>
    <dgm:cxn modelId="{81C08357-87BB-4824-BB24-58511C210741}" type="presParOf" srcId="{333A1088-737F-45CB-B68E-254E46348037}" destId="{313FC574-E1CD-4FB4-B054-0B805CE0447D}" srcOrd="7" destOrd="0" presId="urn:microsoft.com/office/officeart/2005/8/layout/target3"/>
    <dgm:cxn modelId="{E837DB1A-CC3C-40D0-BE49-B952F0A71844}" type="presParOf" srcId="{333A1088-737F-45CB-B68E-254E46348037}" destId="{619D679B-A015-4ECF-8348-D1034C574F40}" srcOrd="8" destOrd="0" presId="urn:microsoft.com/office/officeart/2005/8/layout/target3"/>
    <dgm:cxn modelId="{5F8ABF25-0B31-4C3B-BB5B-53185C155661}" type="presParOf" srcId="{333A1088-737F-45CB-B68E-254E46348037}" destId="{322283A8-4A27-4CDA-BAE3-F381106A9174}" srcOrd="9" destOrd="0" presId="urn:microsoft.com/office/officeart/2005/8/layout/target3"/>
    <dgm:cxn modelId="{C1C15DFD-E28D-472A-86EE-9FDA03167993}" type="presParOf" srcId="{333A1088-737F-45CB-B68E-254E46348037}" destId="{FFC9F71D-1B4F-4AD9-A4A6-86ADEFC8AF5C}" srcOrd="10" destOrd="0" presId="urn:microsoft.com/office/officeart/2005/8/layout/target3"/>
    <dgm:cxn modelId="{08178A2D-0392-4AD3-BB87-4E17DF3494C8}" type="presParOf" srcId="{333A1088-737F-45CB-B68E-254E46348037}" destId="{25B08C86-7E15-44DC-BE7F-FFB55DD49D12}" srcOrd="11" destOrd="0" presId="urn:microsoft.com/office/officeart/2005/8/layout/target3"/>
    <dgm:cxn modelId="{13B85155-4F38-4162-8157-C7164EF5053D}" type="presParOf" srcId="{333A1088-737F-45CB-B68E-254E46348037}" destId="{76644BE8-9D7C-4C09-B250-3D10AF48CBB7}" srcOrd="12" destOrd="0" presId="urn:microsoft.com/office/officeart/2005/8/layout/target3"/>
    <dgm:cxn modelId="{175C3B8E-DBFC-43B6-AB0D-640FDF2236AB}" type="presParOf" srcId="{333A1088-737F-45CB-B68E-254E46348037}" destId="{EE85B701-7295-41C0-BA7A-34D3756A2AE6}" srcOrd="13" destOrd="0" presId="urn:microsoft.com/office/officeart/2005/8/layout/target3"/>
    <dgm:cxn modelId="{5DCAAA07-ACB1-426A-8DCA-233F3ADDFF20}" type="presParOf" srcId="{333A1088-737F-45CB-B68E-254E46348037}" destId="{8BEBB6EC-1DAA-4CAC-8A25-BC0FCBD5DBD5}" srcOrd="14" destOrd="0" presId="urn:microsoft.com/office/officeart/2005/8/layout/target3"/>
    <dgm:cxn modelId="{C7556443-E225-44D0-BEDE-CE14C776BBC6}" type="presParOf" srcId="{333A1088-737F-45CB-B68E-254E46348037}" destId="{CDAFC61C-0423-4B42-A0B6-5AD4A8673C59}" srcOrd="15" destOrd="0" presId="urn:microsoft.com/office/officeart/2005/8/layout/target3"/>
    <dgm:cxn modelId="{3EE59C1C-BD44-4E09-9BF3-BBCE61C13A23}" type="presParOf" srcId="{333A1088-737F-45CB-B68E-254E46348037}" destId="{6F3496AD-BFB3-4316-A25D-987A8C194B6B}" srcOrd="16" destOrd="0" presId="urn:microsoft.com/office/officeart/2005/8/layout/target3"/>
    <dgm:cxn modelId="{DCEC864E-4CD4-4A7F-8651-FCC548675D64}" type="presParOf" srcId="{333A1088-737F-45CB-B68E-254E46348037}" destId="{ADD15C17-EB9D-4A31-B8A8-7BA408E425EB}" srcOrd="17" destOrd="0" presId="urn:microsoft.com/office/officeart/2005/8/layout/target3"/>
    <dgm:cxn modelId="{4ED8F5E9-0BAE-4597-AF0A-CB2AC33CCACA}" type="presParOf" srcId="{333A1088-737F-45CB-B68E-254E46348037}" destId="{AED2198E-93D5-4001-81B4-73124B309672}" srcOrd="18" destOrd="0" presId="urn:microsoft.com/office/officeart/2005/8/layout/target3"/>
    <dgm:cxn modelId="{2DF34A4B-46AC-4E0E-A937-91FCFB7052B3}" type="presParOf" srcId="{333A1088-737F-45CB-B68E-254E46348037}" destId="{2BE915AB-18AA-4053-B92C-3BFC9ED204BB}" srcOrd="19" destOrd="0" presId="urn:microsoft.com/office/officeart/2005/8/layout/target3"/>
    <dgm:cxn modelId="{4D1AC01E-6330-48DC-8ECC-8412755C1148}" type="presParOf" srcId="{333A1088-737F-45CB-B68E-254E46348037}" destId="{6BB5E863-4638-4E1D-BFDE-399D028AC4ED}" srcOrd="20" destOrd="0" presId="urn:microsoft.com/office/officeart/2005/8/layout/target3"/>
    <dgm:cxn modelId="{18C6BED4-2D43-499A-9862-CD7C86235AE8}" type="presParOf" srcId="{333A1088-737F-45CB-B68E-254E46348037}" destId="{5A5FFA88-C948-4069-8E93-59FA12366E83}" srcOrd="21" destOrd="0" presId="urn:microsoft.com/office/officeart/2005/8/layout/target3"/>
    <dgm:cxn modelId="{80CEC4EE-9143-4A2D-A44E-AD6B80671B30}" type="presParOf" srcId="{333A1088-737F-45CB-B68E-254E46348037}" destId="{890E4F0B-2866-4A3F-A3C7-2A14B1797930}" srcOrd="22" destOrd="0" presId="urn:microsoft.com/office/officeart/2005/8/layout/target3"/>
    <dgm:cxn modelId="{12CC2AA3-E0E7-430B-A6FE-5FBAA87A563A}" type="presParOf" srcId="{333A1088-737F-45CB-B68E-254E46348037}" destId="{A1665320-E609-4A4A-911D-3804C5A40BC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Olga Sýsová</a:t>
          </a:r>
          <a:endParaRPr lang="cs-CZ" sz="14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</a:t>
          </a:r>
          <a:r>
            <a:rPr lang="cs-CZ" sz="1400" kern="1200" baseline="0" dirty="0" smtClean="0"/>
            <a:t> </a:t>
          </a:r>
          <a:r>
            <a:rPr lang="cs-CZ" sz="1400" kern="1200" baseline="0" dirty="0" smtClean="0"/>
            <a:t>VY_32_INOVACE_21_MATEMATIKA </a:t>
          </a:r>
          <a:r>
            <a:rPr lang="cs-CZ" sz="1400" kern="1200" baseline="0" dirty="0" smtClean="0"/>
            <a:t>3. ROČNÍK ZŠ</a:t>
          </a:r>
          <a:endParaRPr lang="cs-CZ" sz="14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TEMA</a:t>
          </a:r>
          <a:r>
            <a:rPr lang="cs-CZ" sz="2000" kern="1200" dirty="0" smtClean="0"/>
            <a:t>: Písemné odčítání trojciferných čísel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6F3496AD-BFB3-4316-A25D-987A8C194B6B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DD15C17-EB9D-4A31-B8A8-7BA408E425E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CZ.1.07/1.4.00/21.0896</a:t>
          </a: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C48442-A1CD-4E04-BD53-03A3D77AE833}" type="datetimeFigureOut">
              <a:rPr lang="cs-CZ" smtClean="0"/>
              <a:t>19.5.2012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A58D3E-7FDF-45D3-95B2-B414BEDDE20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32628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4866197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501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 v úvodu je třeba zopakovat pojmy menšenec, menšitel a rozdíl; kde jsou jednotky, desítky a stovky při zápisu čísla. Příklady řadíme od jednodušších bez přechodu ke složitějším s přechodem.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Učebnice Matematiky pro 3. ročník, 2. díl</a:t>
            </a:r>
          </a:p>
          <a:p>
            <a:r>
              <a:rPr lang="cs-CZ" dirty="0"/>
              <a:t>Autoři: RNDr. Růžena Blažková, </a:t>
            </a:r>
            <a:r>
              <a:rPr lang="cs-CZ" dirty="0" err="1"/>
              <a:t>Csc.</a:t>
            </a:r>
            <a:r>
              <a:rPr lang="cs-CZ" dirty="0"/>
              <a:t>; RNDr. Milena Vaňurová, </a:t>
            </a:r>
            <a:r>
              <a:rPr lang="cs-CZ" dirty="0" err="1"/>
              <a:t>Csc.</a:t>
            </a:r>
            <a:r>
              <a:rPr lang="cs-CZ" dirty="0"/>
              <a:t>; </a:t>
            </a:r>
          </a:p>
          <a:p>
            <a:r>
              <a:rPr lang="cs-CZ" dirty="0"/>
              <a:t>RNDr. Květoslava Matoušková, </a:t>
            </a:r>
            <a:r>
              <a:rPr lang="cs-CZ" dirty="0" err="1"/>
              <a:t>Csc.</a:t>
            </a:r>
            <a:r>
              <a:rPr lang="cs-CZ" dirty="0"/>
              <a:t>; Hana Staudková</a:t>
            </a:r>
          </a:p>
          <a:p>
            <a:r>
              <a:rPr lang="cs-CZ" dirty="0"/>
              <a:t>Vydáno v nakladatelství Alter v roce </a:t>
            </a:r>
            <a:r>
              <a:rPr lang="cs-CZ" dirty="0" smtClean="0"/>
              <a:t>2006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7174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98378"/>
          </a:xfrm>
        </p:spPr>
        <p:txBody>
          <a:bodyPr>
            <a:normAutofit/>
          </a:bodyPr>
          <a:lstStyle/>
          <a:p>
            <a:r>
              <a:rPr lang="cs-CZ" dirty="0" smtClean="0"/>
              <a:t>Při písemném odčítání začínáme odčítat od jednotek.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63688" y="4365104"/>
            <a:ext cx="62828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Zkoušku správnosti provádíme sečtením rozdílu a menšitele.</a:t>
            </a:r>
          </a:p>
          <a:p>
            <a:r>
              <a:rPr lang="cs-CZ" dirty="0" smtClean="0"/>
              <a:t> Při správném počítání dostaneš součet, který se rovná menšenci.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1049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Při písemném odčítání zapisujeme menšence a menšitele pod sebe: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S          D           J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    3          2           5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rgbClr val="0070C0"/>
                </a:solidFill>
              </a:rPr>
              <a:t>2          1           3</a:t>
            </a:r>
          </a:p>
          <a:p>
            <a:pPr marL="0" indent="0">
              <a:buNone/>
            </a:pPr>
            <a:r>
              <a:rPr lang="cs-CZ" dirty="0" smtClean="0"/>
              <a:t>   ----------------------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    1          1           2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StovkyDesítkyJednotky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  Menšenec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  Menšitel</a:t>
            </a:r>
          </a:p>
          <a:p>
            <a:pPr marL="0" indent="0">
              <a:buNone/>
            </a:pPr>
            <a:r>
              <a:rPr lang="cs-CZ" dirty="0" smtClean="0"/>
              <a:t> -----------------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  Rozdíl</a:t>
            </a:r>
          </a:p>
          <a:p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449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052736"/>
            <a:ext cx="64152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697</a:t>
            </a:r>
          </a:p>
          <a:p>
            <a:r>
              <a:rPr lang="cs-CZ" dirty="0" smtClean="0"/>
              <a:t>-245</a:t>
            </a:r>
          </a:p>
          <a:p>
            <a:r>
              <a:rPr lang="cs-CZ" dirty="0" smtClean="0"/>
              <a:t>------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99792" y="1196752"/>
            <a:ext cx="60625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368</a:t>
            </a:r>
          </a:p>
          <a:p>
            <a:r>
              <a:rPr lang="cs-CZ" dirty="0" smtClean="0"/>
              <a:t>-124</a:t>
            </a:r>
          </a:p>
          <a:p>
            <a:r>
              <a:rPr lang="cs-CZ" dirty="0" smtClean="0"/>
              <a:t>------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99992" y="1196752"/>
            <a:ext cx="60625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734</a:t>
            </a:r>
          </a:p>
          <a:p>
            <a:r>
              <a:rPr lang="cs-CZ" dirty="0" smtClean="0"/>
              <a:t>-221</a:t>
            </a:r>
          </a:p>
          <a:p>
            <a:r>
              <a:rPr lang="cs-CZ" dirty="0" smtClean="0"/>
              <a:t>------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28184" y="1196752"/>
            <a:ext cx="60625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529</a:t>
            </a:r>
          </a:p>
          <a:p>
            <a:r>
              <a:rPr lang="cs-CZ" dirty="0" smtClean="0"/>
              <a:t>-318</a:t>
            </a:r>
          </a:p>
          <a:p>
            <a:r>
              <a:rPr lang="cs-CZ" dirty="0" smtClean="0"/>
              <a:t>------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2" y="2120082"/>
            <a:ext cx="5886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452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99792" y="2120082"/>
            <a:ext cx="6797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244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72000" y="2120082"/>
            <a:ext cx="6077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513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28184" y="2120082"/>
            <a:ext cx="6797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dirty="0" smtClean="0">
                <a:solidFill>
                  <a:srgbClr val="C00000"/>
                </a:solidFill>
              </a:rPr>
              <a:t>211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971600" y="3501008"/>
            <a:ext cx="590168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Odčítej písemně : 472 – 250, 583 – 371, 796 – 481, 848 – 607</a:t>
            </a:r>
          </a:p>
          <a:p>
            <a:r>
              <a:rPr lang="cs-CZ" dirty="0"/>
              <a:t>Nezapomínej na zkoušku!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6988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S          </a:t>
            </a:r>
            <a:r>
              <a:rPr lang="cs-CZ" dirty="0"/>
              <a:t>D           </a:t>
            </a:r>
            <a:r>
              <a:rPr lang="cs-CZ" dirty="0" smtClean="0"/>
              <a:t>J</a:t>
            </a:r>
          </a:p>
          <a:p>
            <a:pPr marL="0" indent="0">
              <a:buNone/>
            </a:pPr>
            <a:r>
              <a:rPr lang="cs-CZ" dirty="0" smtClean="0"/>
              <a:t>                             </a:t>
            </a:r>
            <a:r>
              <a:rPr lang="cs-CZ" sz="1400" dirty="0" smtClean="0">
                <a:solidFill>
                  <a:srgbClr val="FF0000"/>
                </a:solidFill>
              </a:rPr>
              <a:t>1</a:t>
            </a:r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rgbClr val="FFC000"/>
                </a:solidFill>
              </a:rPr>
              <a:t>    </a:t>
            </a:r>
            <a:r>
              <a:rPr lang="cs-CZ" dirty="0" smtClean="0">
                <a:solidFill>
                  <a:srgbClr val="FFC000"/>
                </a:solidFill>
              </a:rPr>
              <a:t>2          </a:t>
            </a:r>
            <a:r>
              <a:rPr lang="cs-CZ" dirty="0">
                <a:solidFill>
                  <a:srgbClr val="FFC000"/>
                </a:solidFill>
              </a:rPr>
              <a:t>2           </a:t>
            </a:r>
            <a:r>
              <a:rPr lang="cs-CZ" dirty="0" smtClean="0">
                <a:solidFill>
                  <a:srgbClr val="FFC000"/>
                </a:solidFill>
              </a:rPr>
              <a:t>3</a:t>
            </a:r>
          </a:p>
          <a:p>
            <a:pPr marL="0" indent="0">
              <a:buNone/>
            </a:pPr>
            <a:endParaRPr lang="cs-CZ" dirty="0">
              <a:solidFill>
                <a:srgbClr val="FFC000"/>
              </a:solidFill>
            </a:endParaRPr>
          </a:p>
          <a:p>
            <a:pPr>
              <a:buFontTx/>
              <a:buChar char="-"/>
            </a:pPr>
            <a:r>
              <a:rPr lang="cs-CZ" dirty="0" smtClean="0">
                <a:solidFill>
                  <a:srgbClr val="0070C0"/>
                </a:solidFill>
              </a:rPr>
              <a:t>1          </a:t>
            </a:r>
            <a:r>
              <a:rPr lang="cs-CZ" dirty="0">
                <a:solidFill>
                  <a:srgbClr val="0070C0"/>
                </a:solidFill>
              </a:rPr>
              <a:t>1           </a:t>
            </a:r>
            <a:r>
              <a:rPr lang="cs-CZ" dirty="0" smtClean="0">
                <a:solidFill>
                  <a:srgbClr val="0070C0"/>
                </a:solidFill>
              </a:rPr>
              <a:t>7</a:t>
            </a: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                   </a:t>
            </a:r>
            <a:r>
              <a:rPr lang="cs-CZ" sz="1400" dirty="0" smtClean="0">
                <a:solidFill>
                  <a:srgbClr val="FF0000"/>
                </a:solidFill>
              </a:rPr>
              <a:t>1</a:t>
            </a: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smtClean="0"/>
              <a:t>  -----------------------</a:t>
            </a:r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   1          </a:t>
            </a:r>
            <a:r>
              <a:rPr lang="cs-CZ" dirty="0" smtClean="0">
                <a:solidFill>
                  <a:srgbClr val="C00000"/>
                </a:solidFill>
              </a:rPr>
              <a:t>0           6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endParaRPr lang="cs-CZ" dirty="0">
              <a:solidFill>
                <a:srgbClr val="FFC000"/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StovkyDesítkyJednotky</a:t>
            </a:r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rgbClr val="FFFF00"/>
                </a:solidFill>
              </a:rPr>
              <a:t> </a:t>
            </a: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 Menšenec</a:t>
            </a:r>
          </a:p>
          <a:p>
            <a:pPr marL="0" indent="0">
              <a:buNone/>
            </a:pPr>
            <a:endParaRPr lang="cs-CZ" dirty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Menšitel</a:t>
            </a: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-----------------</a:t>
            </a:r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 Rozdíl</a:t>
            </a:r>
          </a:p>
          <a:p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2267744" y="2492896"/>
            <a:ext cx="576064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6149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052736"/>
            <a:ext cx="60625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291</a:t>
            </a:r>
          </a:p>
          <a:p>
            <a:r>
              <a:rPr lang="cs-CZ" dirty="0" smtClean="0"/>
              <a:t>-154</a:t>
            </a:r>
          </a:p>
          <a:p>
            <a:r>
              <a:rPr lang="cs-CZ" dirty="0" smtClean="0"/>
              <a:t>------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976066"/>
            <a:ext cx="6797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137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99792" y="1052736"/>
            <a:ext cx="60625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432</a:t>
            </a:r>
          </a:p>
          <a:p>
            <a:r>
              <a:rPr lang="cs-CZ" dirty="0" smtClean="0"/>
              <a:t>-226</a:t>
            </a:r>
          </a:p>
          <a:p>
            <a:r>
              <a:rPr lang="cs-CZ" dirty="0" smtClean="0"/>
              <a:t>------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88024" y="1052736"/>
            <a:ext cx="60625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653</a:t>
            </a:r>
          </a:p>
          <a:p>
            <a:r>
              <a:rPr lang="cs-CZ" dirty="0" smtClean="0"/>
              <a:t>-128</a:t>
            </a:r>
          </a:p>
          <a:p>
            <a:r>
              <a:rPr lang="cs-CZ" dirty="0" smtClean="0"/>
              <a:t>------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32240" y="1052736"/>
            <a:ext cx="60625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825</a:t>
            </a:r>
          </a:p>
          <a:p>
            <a:r>
              <a:rPr lang="cs-CZ" dirty="0" smtClean="0"/>
              <a:t>-508</a:t>
            </a:r>
          </a:p>
          <a:p>
            <a:r>
              <a:rPr lang="cs-CZ" dirty="0" smtClean="0"/>
              <a:t>------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99792" y="2160732"/>
            <a:ext cx="6797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206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860032" y="2160732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525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732240" y="1976066"/>
            <a:ext cx="6797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317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99592" y="3861048"/>
            <a:ext cx="56083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Odčítej </a:t>
            </a:r>
            <a:r>
              <a:rPr lang="cs-CZ" dirty="0" smtClean="0"/>
              <a:t>písemně: 532 – 226, 877 -249, 362 -135, 640 – 172</a:t>
            </a:r>
          </a:p>
          <a:p>
            <a:r>
              <a:rPr lang="cs-CZ" dirty="0" smtClean="0"/>
              <a:t>Nezapomínej na zkoušku!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2827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          </a:t>
            </a:r>
            <a:r>
              <a:rPr lang="cs-CZ" dirty="0"/>
              <a:t>D           </a:t>
            </a:r>
            <a:r>
              <a:rPr lang="cs-CZ" dirty="0" smtClean="0"/>
              <a:t>J</a:t>
            </a:r>
          </a:p>
          <a:p>
            <a:pPr marL="0" indent="0">
              <a:buNone/>
            </a:pPr>
            <a:r>
              <a:rPr lang="cs-CZ" dirty="0" smtClean="0"/>
              <a:t>                </a:t>
            </a:r>
            <a:r>
              <a:rPr lang="cs-CZ" sz="1400" dirty="0" smtClean="0">
                <a:solidFill>
                  <a:srgbClr val="FF0000"/>
                </a:solidFill>
              </a:rPr>
              <a:t>1</a:t>
            </a:r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rgbClr val="FFC000"/>
                </a:solidFill>
              </a:rPr>
              <a:t>    </a:t>
            </a:r>
            <a:r>
              <a:rPr lang="cs-CZ" dirty="0" smtClean="0">
                <a:solidFill>
                  <a:srgbClr val="FFC000"/>
                </a:solidFill>
              </a:rPr>
              <a:t>2          </a:t>
            </a:r>
            <a:r>
              <a:rPr lang="cs-CZ" dirty="0">
                <a:solidFill>
                  <a:srgbClr val="FFC000"/>
                </a:solidFill>
              </a:rPr>
              <a:t>2           </a:t>
            </a:r>
            <a:r>
              <a:rPr lang="cs-CZ" dirty="0" smtClean="0">
                <a:solidFill>
                  <a:srgbClr val="FFC000"/>
                </a:solidFill>
              </a:rPr>
              <a:t>6</a:t>
            </a:r>
          </a:p>
          <a:p>
            <a:pPr marL="0" indent="0">
              <a:buNone/>
            </a:pPr>
            <a:endParaRPr lang="cs-CZ" dirty="0">
              <a:solidFill>
                <a:srgbClr val="FFC000"/>
              </a:solidFill>
            </a:endParaRPr>
          </a:p>
          <a:p>
            <a:pPr>
              <a:buFontTx/>
              <a:buChar char="-"/>
            </a:pPr>
            <a:r>
              <a:rPr lang="cs-CZ" dirty="0" smtClean="0">
                <a:solidFill>
                  <a:srgbClr val="0070C0"/>
                </a:solidFill>
              </a:rPr>
              <a:t>1          3           2</a:t>
            </a: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     </a:t>
            </a:r>
            <a:r>
              <a:rPr lang="cs-CZ" sz="1400" dirty="0" smtClean="0">
                <a:solidFill>
                  <a:srgbClr val="FF0000"/>
                </a:solidFill>
              </a:rPr>
              <a:t>1</a:t>
            </a: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/>
              <a:t>   ----------------------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   </a:t>
            </a:r>
            <a:r>
              <a:rPr lang="cs-CZ" dirty="0" smtClean="0">
                <a:solidFill>
                  <a:srgbClr val="C00000"/>
                </a:solidFill>
              </a:rPr>
              <a:t>            9           4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err="1" smtClean="0"/>
              <a:t>StovkyDesítkyJednotky</a:t>
            </a:r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rgbClr val="FFFF00"/>
                </a:solidFill>
              </a:rPr>
              <a:t> </a:t>
            </a:r>
          </a:p>
          <a:p>
            <a:pPr marL="0" indent="0">
              <a:buNone/>
            </a:pPr>
            <a:r>
              <a:rPr lang="cs-CZ" dirty="0">
                <a:solidFill>
                  <a:srgbClr val="FFFF00"/>
                </a:solidFill>
              </a:rPr>
              <a:t> Menšenec</a:t>
            </a: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>
                <a:solidFill>
                  <a:srgbClr val="0070C0"/>
                </a:solidFill>
              </a:rPr>
              <a:t>Menšitel</a:t>
            </a:r>
          </a:p>
          <a:p>
            <a:pPr marL="0" indent="0">
              <a:buNone/>
            </a:pP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/>
              <a:t>-----------------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 Rozdíl</a:t>
            </a:r>
          </a:p>
          <a:p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1115616" y="2564904"/>
            <a:ext cx="792088" cy="19442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1664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80728"/>
            <a:ext cx="60625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567</a:t>
            </a:r>
          </a:p>
          <a:p>
            <a:r>
              <a:rPr lang="cs-CZ" dirty="0" smtClean="0"/>
              <a:t>-292</a:t>
            </a:r>
          </a:p>
          <a:p>
            <a:r>
              <a:rPr lang="cs-CZ" dirty="0" smtClean="0"/>
              <a:t>------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987824" y="980728"/>
            <a:ext cx="60625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325</a:t>
            </a:r>
          </a:p>
          <a:p>
            <a:r>
              <a:rPr lang="cs-CZ" dirty="0" smtClean="0"/>
              <a:t>-183</a:t>
            </a:r>
          </a:p>
          <a:p>
            <a:r>
              <a:rPr lang="cs-CZ" dirty="0" smtClean="0"/>
              <a:t>------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32040" y="980728"/>
            <a:ext cx="60625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960</a:t>
            </a:r>
          </a:p>
          <a:p>
            <a:r>
              <a:rPr lang="cs-CZ" dirty="0" smtClean="0"/>
              <a:t>-470</a:t>
            </a:r>
          </a:p>
          <a:p>
            <a:r>
              <a:rPr lang="cs-CZ" dirty="0" smtClean="0"/>
              <a:t>------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04248" y="980728"/>
            <a:ext cx="60625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577</a:t>
            </a:r>
          </a:p>
          <a:p>
            <a:r>
              <a:rPr lang="cs-CZ" dirty="0" smtClean="0"/>
              <a:t>-380</a:t>
            </a:r>
          </a:p>
          <a:p>
            <a:r>
              <a:rPr lang="cs-CZ" dirty="0" smtClean="0"/>
              <a:t>------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1904058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275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87824" y="1904058"/>
            <a:ext cx="5886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142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4048" y="1904058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490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04248" y="1904058"/>
            <a:ext cx="5886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197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87624" y="3933056"/>
            <a:ext cx="56692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Odčítej písemně: </a:t>
            </a:r>
            <a:r>
              <a:rPr lang="cs-CZ" dirty="0" smtClean="0"/>
              <a:t>680 - 242, 842 - 337, 760 - 306, 400 - 105</a:t>
            </a:r>
            <a:endParaRPr lang="cs-CZ" dirty="0"/>
          </a:p>
          <a:p>
            <a:r>
              <a:rPr lang="cs-CZ" dirty="0"/>
              <a:t>Nezapomínej na zkoušku</a:t>
            </a:r>
            <a:r>
              <a:rPr lang="cs-CZ" dirty="0" smtClean="0"/>
              <a:t>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2950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úlohy k samostatné práci: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1. Fotbalová branka je 732 cm široká a 244 cm vysoká. Branka ledního hokeje je 183 cm široká a 122 cm vysoká.</a:t>
            </a:r>
          </a:p>
          <a:p>
            <a:r>
              <a:rPr lang="cs-CZ" dirty="0"/>
              <a:t> </a:t>
            </a:r>
            <a:r>
              <a:rPr lang="cs-CZ" dirty="0" smtClean="0"/>
              <a:t>Zjisti, o kolik centimetrů je fotbalová branka širší a vyšší než hokejová.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2. Řidič kamionu ujel jeden den 415 km a druhý den 398 km.</a:t>
            </a:r>
          </a:p>
          <a:p>
            <a:r>
              <a:rPr lang="cs-CZ" dirty="0" smtClean="0"/>
              <a:t>Kolik kilometrů mu zbývá na třetí den, když jede po trase dlouhé 972 km?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2141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69</TotalTime>
  <Words>466</Words>
  <Application>Microsoft Office PowerPoint</Application>
  <PresentationFormat>Předvádění na obrazovce (4:3)</PresentationFormat>
  <Paragraphs>120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Prezentace aplikace PowerPoint</vt:lpstr>
      <vt:lpstr>Anotace a citace</vt:lpstr>
      <vt:lpstr>Při písemném odčítání začínáme odčítat od jednotek. </vt:lpstr>
      <vt:lpstr>Při písemném odčítání zapisujeme menšence a menšitele pod sebe: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Slovní úlohy k samostatné práci: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11</cp:revision>
  <dcterms:created xsi:type="dcterms:W3CDTF">2012-05-07T17:56:48Z</dcterms:created>
  <dcterms:modified xsi:type="dcterms:W3CDTF">2012-05-19T07:39:39Z</dcterms:modified>
</cp:coreProperties>
</file>