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1" r:id="rId6"/>
    <p:sldId id="262" r:id="rId7"/>
    <p:sldId id="266" r:id="rId8"/>
    <p:sldId id="263" r:id="rId9"/>
    <p:sldId id="267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</a:t>
          </a:r>
          <a:r>
            <a:rPr lang="cs-CZ" sz="1400" baseline="0" dirty="0" smtClean="0"/>
            <a:t> </a:t>
          </a:r>
          <a:r>
            <a:rPr lang="cs-CZ" sz="1400" baseline="0" dirty="0" smtClean="0"/>
            <a:t>VY_32_INOVACE_22_MATEMATIKA </a:t>
          </a:r>
          <a:r>
            <a:rPr lang="cs-CZ" sz="1400" baseline="0" dirty="0" smtClean="0"/>
            <a:t>3. ROČNÍK ZŠ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</a:t>
          </a:r>
          <a:r>
            <a:rPr lang="cs-CZ" sz="2000" dirty="0" smtClean="0"/>
            <a:t>: </a:t>
          </a:r>
          <a:r>
            <a:rPr lang="cs-CZ" sz="1400" dirty="0" smtClean="0"/>
            <a:t>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Olga Sýsová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400" dirty="0" smtClean="0"/>
            <a:t>TÉMA</a:t>
          </a:r>
          <a:r>
            <a:rPr lang="cs-CZ" sz="2000" dirty="0" smtClean="0"/>
            <a:t>: Pojmy : dělenec, dělitel a další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92857B5-86A4-4543-90DF-6473FC937A0D}">
      <dgm:prSet/>
      <dgm:spPr/>
      <dgm:t>
        <a:bodyPr/>
        <a:lstStyle/>
        <a:p>
          <a:pPr rtl="0"/>
          <a:r>
            <a:rPr lang="cs-CZ" dirty="0" smtClean="0"/>
            <a:t>CZ.1.07/1.4.00/21.0896</a:t>
          </a:r>
          <a:endParaRPr lang="cs-CZ" dirty="0"/>
        </a:p>
      </dgm:t>
    </dgm:pt>
    <dgm:pt modelId="{74B26F0E-BAC0-4645-947E-583D6EFB4177}" type="parTrans" cxnId="{20FA2A07-7CE4-4AD2-A8E2-835B4A98AE3C}">
      <dgm:prSet/>
      <dgm:spPr/>
      <dgm:t>
        <a:bodyPr/>
        <a:lstStyle/>
        <a:p>
          <a:endParaRPr lang="cs-CZ"/>
        </a:p>
      </dgm:t>
    </dgm:pt>
    <dgm:pt modelId="{51895BB8-08BA-4D4E-8576-E9FCCCE9F970}" type="sibTrans" cxnId="{20FA2A07-7CE4-4AD2-A8E2-835B4A98AE3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0B7FEBF1-F9C2-41CF-A796-0C0676E64778}" type="pres">
      <dgm:prSet presAssocID="{B92857B5-86A4-4543-90DF-6473FC937A0D}" presName="vertSpace6" presStyleLbl="node1" presStyleIdx="4" presStyleCnt="6"/>
      <dgm:spPr/>
    </dgm:pt>
    <dgm:pt modelId="{FD326A92-F488-42C7-9719-977F890FD22D}" type="pres">
      <dgm:prSet presAssocID="{B92857B5-86A4-4543-90DF-6473FC937A0D}" presName="circle6" presStyleLbl="node1" presStyleIdx="5" presStyleCnt="6"/>
      <dgm:spPr/>
    </dgm:pt>
    <dgm:pt modelId="{5ED09C67-9B79-4C2A-BD22-EC086945EFA4}" type="pres">
      <dgm:prSet presAssocID="{B92857B5-86A4-4543-90DF-6473FC937A0D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127EE8-E9B4-4927-81DA-C7B9AEA37C8C}" type="pres">
      <dgm:prSet presAssocID="{B92857B5-86A4-4543-90DF-6473FC937A0D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97A03-146D-43AC-BBF5-78ABB735E9D6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C041D82-5381-4967-AE1B-3302D9D97106}" type="presOf" srcId="{B651F6E3-6281-48DB-9319-2AEAFDAE7572}" destId="{619D679B-A015-4ECF-8348-D1034C574F40}" srcOrd="0" destOrd="0" presId="urn:microsoft.com/office/officeart/2005/8/layout/target3"/>
    <dgm:cxn modelId="{76146E75-DDA0-4E37-A4B8-3E8ADC44361E}" type="presOf" srcId="{D1B46980-6531-4606-95E6-44980827E919}" destId="{2BE915AB-18AA-4053-B92C-3BFC9ED204BB}" srcOrd="1" destOrd="0" presId="urn:microsoft.com/office/officeart/2005/8/layout/target3"/>
    <dgm:cxn modelId="{D20BAC09-73FA-40B6-967A-FB50C2586193}" type="presOf" srcId="{D1B46980-6531-4606-95E6-44980827E919}" destId="{6140AFEC-043D-4C43-A2F9-D0F5331DF3A3}" srcOrd="0" destOrd="0" presId="urn:microsoft.com/office/officeart/2005/8/layout/target3"/>
    <dgm:cxn modelId="{84A42C49-1FC8-4A0E-8061-69793F4C81C7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8F9C526-D843-4DED-B230-D5A61BA8D948}" type="presOf" srcId="{B651F6E3-6281-48DB-9319-2AEAFDAE7572}" destId="{6BB5E863-4638-4E1D-BFDE-399D028AC4ED}" srcOrd="1" destOrd="0" presId="urn:microsoft.com/office/officeart/2005/8/layout/target3"/>
    <dgm:cxn modelId="{CB77CF54-604A-4A0D-B549-EE7809CE1D5F}" type="presOf" srcId="{B92857B5-86A4-4543-90DF-6473FC937A0D}" destId="{5ED09C67-9B79-4C2A-BD22-EC086945EFA4}" srcOrd="0" destOrd="0" presId="urn:microsoft.com/office/officeart/2005/8/layout/target3"/>
    <dgm:cxn modelId="{BD67B28A-87D7-462E-A26B-D996DDF134AB}" type="presOf" srcId="{4C35D32F-0EAB-4CD7-82EE-45574DC2A586}" destId="{890E4F0B-2866-4A3F-A3C7-2A14B1797930}" srcOrd="1" destOrd="0" presId="urn:microsoft.com/office/officeart/2005/8/layout/target3"/>
    <dgm:cxn modelId="{9B68AFE6-C783-483A-8594-8B582C32D9DD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81CD099-86D0-4C81-B571-ED2BC5B3F26C}" type="presOf" srcId="{D1D4F407-5343-4D3F-B5B9-D407B03CAEB4}" destId="{D005CE8C-CC26-4C3E-AC11-E15060ECD759}" srcOrd="0" destOrd="0" presId="urn:microsoft.com/office/officeart/2005/8/layout/target3"/>
    <dgm:cxn modelId="{396A734A-D406-4EC5-8FFF-70AEB81225A6}" type="presOf" srcId="{B92857B5-86A4-4543-90DF-6473FC937A0D}" destId="{C2127EE8-E9B4-4927-81DA-C7B9AEA37C8C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0FA2A07-7CE4-4AD2-A8E2-835B4A98AE3C}" srcId="{757F3AB3-0718-4624-B441-E567A8F0AB56}" destId="{B92857B5-86A4-4543-90DF-6473FC937A0D}" srcOrd="5" destOrd="0" parTransId="{74B26F0E-BAC0-4645-947E-583D6EFB4177}" sibTransId="{51895BB8-08BA-4D4E-8576-E9FCCCE9F970}"/>
    <dgm:cxn modelId="{0D79856C-2FE7-48DC-BF56-2D9EEFE0BE31}" type="presOf" srcId="{4C35D32F-0EAB-4CD7-82EE-45574DC2A586}" destId="{8BEBB6EC-1DAA-4CAC-8A25-BC0FCBD5DBD5}" srcOrd="0" destOrd="0" presId="urn:microsoft.com/office/officeart/2005/8/layout/target3"/>
    <dgm:cxn modelId="{6722A7D6-1274-4686-9B0A-991046BF97F2}" type="presOf" srcId="{D1D4F407-5343-4D3F-B5B9-D407B03CAEB4}" destId="{AED2198E-93D5-4001-81B4-73124B309672}" srcOrd="1" destOrd="0" presId="urn:microsoft.com/office/officeart/2005/8/layout/target3"/>
    <dgm:cxn modelId="{A25F09E1-CEBC-419B-8A42-9021FA1A3F6B}" type="presParOf" srcId="{333A1088-737F-45CB-B68E-254E46348037}" destId="{F5ABB229-8D3B-4694-996A-96F23CF14429}" srcOrd="0" destOrd="0" presId="urn:microsoft.com/office/officeart/2005/8/layout/target3"/>
    <dgm:cxn modelId="{C56737C5-DC74-4460-82AB-2DA7BF128BE2}" type="presParOf" srcId="{333A1088-737F-45CB-B68E-254E46348037}" destId="{F41139FD-01EE-4571-8B17-4FB00FC51163}" srcOrd="1" destOrd="0" presId="urn:microsoft.com/office/officeart/2005/8/layout/target3"/>
    <dgm:cxn modelId="{DFA94D0A-2F78-4315-A890-EE51FFAD40A4}" type="presParOf" srcId="{333A1088-737F-45CB-B68E-254E46348037}" destId="{D005CE8C-CC26-4C3E-AC11-E15060ECD759}" srcOrd="2" destOrd="0" presId="urn:microsoft.com/office/officeart/2005/8/layout/target3"/>
    <dgm:cxn modelId="{C69292EE-E346-43E0-8D1E-32ED1000808D}" type="presParOf" srcId="{333A1088-737F-45CB-B68E-254E46348037}" destId="{2C702D82-9B77-49B7-9568-BB8EB47C3372}" srcOrd="3" destOrd="0" presId="urn:microsoft.com/office/officeart/2005/8/layout/target3"/>
    <dgm:cxn modelId="{F4E143CC-49BF-4B1C-BA23-C01CFE49024F}" type="presParOf" srcId="{333A1088-737F-45CB-B68E-254E46348037}" destId="{A52A0455-90FF-4808-ABD0-F02540D31D5A}" srcOrd="4" destOrd="0" presId="urn:microsoft.com/office/officeart/2005/8/layout/target3"/>
    <dgm:cxn modelId="{BE2E7EDF-D5E3-466B-BC69-1A167B62DD55}" type="presParOf" srcId="{333A1088-737F-45CB-B68E-254E46348037}" destId="{6140AFEC-043D-4C43-A2F9-D0F5331DF3A3}" srcOrd="5" destOrd="0" presId="urn:microsoft.com/office/officeart/2005/8/layout/target3"/>
    <dgm:cxn modelId="{04D365D0-0796-4D48-B808-5D2443B60D2F}" type="presParOf" srcId="{333A1088-737F-45CB-B68E-254E46348037}" destId="{9358AC05-5D7D-4327-9F80-1AD486AEA664}" srcOrd="6" destOrd="0" presId="urn:microsoft.com/office/officeart/2005/8/layout/target3"/>
    <dgm:cxn modelId="{6D2B915F-60A9-48F9-951D-180295678C5E}" type="presParOf" srcId="{333A1088-737F-45CB-B68E-254E46348037}" destId="{313FC574-E1CD-4FB4-B054-0B805CE0447D}" srcOrd="7" destOrd="0" presId="urn:microsoft.com/office/officeart/2005/8/layout/target3"/>
    <dgm:cxn modelId="{4BFEBE77-1441-416B-8F51-C0D4002D2B52}" type="presParOf" srcId="{333A1088-737F-45CB-B68E-254E46348037}" destId="{619D679B-A015-4ECF-8348-D1034C574F40}" srcOrd="8" destOrd="0" presId="urn:microsoft.com/office/officeart/2005/8/layout/target3"/>
    <dgm:cxn modelId="{3A5979B5-24F3-4EB3-AEC8-118DA97E75AA}" type="presParOf" srcId="{333A1088-737F-45CB-B68E-254E46348037}" destId="{322283A8-4A27-4CDA-BAE3-F381106A9174}" srcOrd="9" destOrd="0" presId="urn:microsoft.com/office/officeart/2005/8/layout/target3"/>
    <dgm:cxn modelId="{20BEA200-2D61-4D36-9496-281767543E52}" type="presParOf" srcId="{333A1088-737F-45CB-B68E-254E46348037}" destId="{FFC9F71D-1B4F-4AD9-A4A6-86ADEFC8AF5C}" srcOrd="10" destOrd="0" presId="urn:microsoft.com/office/officeart/2005/8/layout/target3"/>
    <dgm:cxn modelId="{7938F7E6-A460-42D6-98A2-B8F4F62274C4}" type="presParOf" srcId="{333A1088-737F-45CB-B68E-254E46348037}" destId="{25B08C86-7E15-44DC-BE7F-FFB55DD49D12}" srcOrd="11" destOrd="0" presId="urn:microsoft.com/office/officeart/2005/8/layout/target3"/>
    <dgm:cxn modelId="{7D498F44-99F9-4FEA-A529-04EFB9647FAF}" type="presParOf" srcId="{333A1088-737F-45CB-B68E-254E46348037}" destId="{76644BE8-9D7C-4C09-B250-3D10AF48CBB7}" srcOrd="12" destOrd="0" presId="urn:microsoft.com/office/officeart/2005/8/layout/target3"/>
    <dgm:cxn modelId="{B2E9C1E5-B0CE-4671-A4B0-62533F7A4AC3}" type="presParOf" srcId="{333A1088-737F-45CB-B68E-254E46348037}" destId="{EE85B701-7295-41C0-BA7A-34D3756A2AE6}" srcOrd="13" destOrd="0" presId="urn:microsoft.com/office/officeart/2005/8/layout/target3"/>
    <dgm:cxn modelId="{51FC9A6C-19CB-4E43-A14D-EB47F9EE8140}" type="presParOf" srcId="{333A1088-737F-45CB-B68E-254E46348037}" destId="{8BEBB6EC-1DAA-4CAC-8A25-BC0FCBD5DBD5}" srcOrd="14" destOrd="0" presId="urn:microsoft.com/office/officeart/2005/8/layout/target3"/>
    <dgm:cxn modelId="{E6C270CA-9D16-4D1F-9CCE-84507304C4CE}" type="presParOf" srcId="{333A1088-737F-45CB-B68E-254E46348037}" destId="{0B7FEBF1-F9C2-41CF-A796-0C0676E64778}" srcOrd="15" destOrd="0" presId="urn:microsoft.com/office/officeart/2005/8/layout/target3"/>
    <dgm:cxn modelId="{966E3B91-7971-4FE3-B54C-3B54E153C702}" type="presParOf" srcId="{333A1088-737F-45CB-B68E-254E46348037}" destId="{FD326A92-F488-42C7-9719-977F890FD22D}" srcOrd="16" destOrd="0" presId="urn:microsoft.com/office/officeart/2005/8/layout/target3"/>
    <dgm:cxn modelId="{1A351E7E-7747-44CD-B99A-F322AF52110E}" type="presParOf" srcId="{333A1088-737F-45CB-B68E-254E46348037}" destId="{5ED09C67-9B79-4C2A-BD22-EC086945EFA4}" srcOrd="17" destOrd="0" presId="urn:microsoft.com/office/officeart/2005/8/layout/target3"/>
    <dgm:cxn modelId="{CEA81A47-68D8-4992-AD1A-15D14947E8B9}" type="presParOf" srcId="{333A1088-737F-45CB-B68E-254E46348037}" destId="{AED2198E-93D5-4001-81B4-73124B309672}" srcOrd="18" destOrd="0" presId="urn:microsoft.com/office/officeart/2005/8/layout/target3"/>
    <dgm:cxn modelId="{F81574B8-B160-45A9-B028-BD129519B488}" type="presParOf" srcId="{333A1088-737F-45CB-B68E-254E46348037}" destId="{2BE915AB-18AA-4053-B92C-3BFC9ED204BB}" srcOrd="19" destOrd="0" presId="urn:microsoft.com/office/officeart/2005/8/layout/target3"/>
    <dgm:cxn modelId="{87BC658A-90E3-458D-BBFF-A0E0F507010A}" type="presParOf" srcId="{333A1088-737F-45CB-B68E-254E46348037}" destId="{6BB5E863-4638-4E1D-BFDE-399D028AC4ED}" srcOrd="20" destOrd="0" presId="urn:microsoft.com/office/officeart/2005/8/layout/target3"/>
    <dgm:cxn modelId="{088B0763-749A-40ED-B7EB-A11448D03F7B}" type="presParOf" srcId="{333A1088-737F-45CB-B68E-254E46348037}" destId="{5A5FFA88-C948-4069-8E93-59FA12366E83}" srcOrd="21" destOrd="0" presId="urn:microsoft.com/office/officeart/2005/8/layout/target3"/>
    <dgm:cxn modelId="{35951C5A-6EFB-4365-B986-DDCB9E5981FE}" type="presParOf" srcId="{333A1088-737F-45CB-B68E-254E46348037}" destId="{890E4F0B-2866-4A3F-A3C7-2A14B1797930}" srcOrd="22" destOrd="0" presId="urn:microsoft.com/office/officeart/2005/8/layout/target3"/>
    <dgm:cxn modelId="{815B26A2-3B7C-440E-B3AF-14170B351F2F}" type="presParOf" srcId="{333A1088-737F-45CB-B68E-254E46348037}" destId="{C2127EE8-E9B4-4927-81DA-C7B9AEA37C8C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</a:t>
          </a:r>
          <a:r>
            <a:rPr lang="cs-CZ" sz="2000" kern="1200" dirty="0" smtClean="0"/>
            <a:t>: </a:t>
          </a:r>
          <a:r>
            <a:rPr lang="cs-CZ" sz="1400" kern="1200" dirty="0" smtClean="0"/>
            <a:t>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Olga Sýsová</a:t>
          </a:r>
          <a:endParaRPr lang="cs-CZ" sz="14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</a:t>
          </a:r>
          <a:r>
            <a:rPr lang="cs-CZ" sz="1400" kern="1200" baseline="0" dirty="0" smtClean="0"/>
            <a:t> </a:t>
          </a:r>
          <a:r>
            <a:rPr lang="cs-CZ" sz="1400" kern="1200" baseline="0" dirty="0" smtClean="0"/>
            <a:t>VY_32_INOVACE_22_MATEMATIKA </a:t>
          </a:r>
          <a:r>
            <a:rPr lang="cs-CZ" sz="1400" kern="1200" baseline="0" dirty="0" smtClean="0"/>
            <a:t>3. ROČNÍK ZŠ</a:t>
          </a:r>
          <a:endParaRPr lang="cs-CZ" sz="14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Pojmy : dělenec, dělitel a další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FD326A92-F488-42C7-9719-977F890FD22D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ED09C67-9B79-4C2A-BD22-EC086945EFA4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CZ.1.07/1.4.00/21.0896</a:t>
          </a: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229081-24EF-4592-81CF-4ADB4B968F08}" type="datetimeFigureOut">
              <a:rPr lang="cs-CZ" smtClean="0"/>
              <a:t>19.5.2012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95F832-97E6-4E55-808E-AD5759ECA7F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7964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7457531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6994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Materiál lze použít i v dalších ročnících</a:t>
            </a:r>
            <a:endParaRPr lang="cs-CZ" sz="1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1772817"/>
            <a:ext cx="7772400" cy="1512167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ANOTACE: Zopakování pojmů používaných v matematice: sčítanec, činitel, dělenec, dělitel, menšenec, menšitel, součet, součin, podíl, </a:t>
            </a:r>
            <a:r>
              <a:rPr lang="cs-CZ" dirty="0" smtClean="0"/>
              <a:t>rozdíl.</a:t>
            </a:r>
          </a:p>
          <a:p>
            <a:endParaRPr lang="cs-CZ" dirty="0"/>
          </a:p>
          <a:p>
            <a:r>
              <a:rPr lang="cs-CZ" dirty="0" smtClean="0"/>
              <a:t>Některé listy lze vytisknout pro samostatnou práci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8764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SČÍTÁNÍ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sčítanec + sčítanec = součet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25     +      15      =    40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6617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ODČÍTÁNÍ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menšenec – menšitel = rozdíl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62        -         9        =    53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1390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činitel  .   činitel = součin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12    .         3    =    36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6817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dělenec  :  dělitel  = podíl </a:t>
            </a:r>
          </a:p>
          <a:p>
            <a:endParaRPr lang="cs-CZ" dirty="0"/>
          </a:p>
          <a:p>
            <a:r>
              <a:rPr lang="cs-CZ" dirty="0" smtClean="0"/>
              <a:t>     28       :       4      =    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8674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Doplň chybějící výrazy: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7279486"/>
              </p:ext>
            </p:extLst>
          </p:nvPr>
        </p:nvGraphicFramePr>
        <p:xfrm>
          <a:off x="1524000" y="2132856"/>
          <a:ext cx="5640288" cy="23762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21019"/>
                <a:gridCol w="835096"/>
                <a:gridCol w="1128058"/>
                <a:gridCol w="835096"/>
                <a:gridCol w="1421019"/>
              </a:tblGrid>
              <a:tr h="594066">
                <a:tc>
                  <a:txBody>
                    <a:bodyPr/>
                    <a:lstStyle/>
                    <a:p>
                      <a:r>
                        <a:rPr lang="cs-CZ" dirty="0" smtClean="0"/>
                        <a:t>menšenec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rozdíl</a:t>
                      </a:r>
                      <a:endParaRPr lang="cs-CZ" dirty="0"/>
                    </a:p>
                  </a:txBody>
                  <a:tcPr/>
                </a:tc>
              </a:tr>
              <a:tr h="59406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činitel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4066">
                <a:tc>
                  <a:txBody>
                    <a:bodyPr/>
                    <a:lstStyle/>
                    <a:p>
                      <a:r>
                        <a:rPr lang="cs-CZ" dirty="0" smtClean="0"/>
                        <a:t>sčítanec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+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406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dělitel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 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5066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k sobě správné výrazy: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1772816"/>
            <a:ext cx="925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dělenec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51920" y="3068960"/>
            <a:ext cx="7704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dělitel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23728" y="4797152"/>
            <a:ext cx="6559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podíl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08104" y="2348880"/>
            <a:ext cx="944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sčítanec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64088" y="4149080"/>
            <a:ext cx="8070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součet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66274" y="3253626"/>
            <a:ext cx="7528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činitel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03848" y="2533546"/>
            <a:ext cx="7906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součin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27984" y="4981818"/>
            <a:ext cx="1146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menšenec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74452" y="3438292"/>
            <a:ext cx="991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menšitel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059832" y="4333746"/>
            <a:ext cx="693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rozdíl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851920" y="1957482"/>
            <a:ext cx="5709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plus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259632" y="4333746"/>
            <a:ext cx="7553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minus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52978" y="1772816"/>
            <a:ext cx="8338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děleno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187624" y="2902878"/>
            <a:ext cx="549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krát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8365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k sobě správné výrazy: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1772816"/>
            <a:ext cx="925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dělenec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51920" y="3068960"/>
            <a:ext cx="7704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dělitel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23728" y="4797152"/>
            <a:ext cx="6559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podíl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08104" y="2348880"/>
            <a:ext cx="944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sčítanec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64088" y="4149080"/>
            <a:ext cx="8070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součet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66274" y="3253626"/>
            <a:ext cx="7528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činitel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03848" y="2533546"/>
            <a:ext cx="7906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součin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27984" y="4981818"/>
            <a:ext cx="1146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menšenec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74452" y="3438292"/>
            <a:ext cx="9916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menšitel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059832" y="4333746"/>
            <a:ext cx="693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rozdíl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851920" y="1957482"/>
            <a:ext cx="5709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plus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259632" y="4333746"/>
            <a:ext cx="7553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minus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52978" y="1772816"/>
            <a:ext cx="8338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děleno</a:t>
            </a:r>
            <a:endParaRPr lang="cs-CZ" dirty="0"/>
          </a:p>
        </p:txBody>
      </p:sp>
      <p:cxnSp>
        <p:nvCxnSpPr>
          <p:cNvPr id="18" name="Přímá spojnice se šipkou 17"/>
          <p:cNvCxnSpPr>
            <a:endCxn id="4" idx="1"/>
          </p:cNvCxnSpPr>
          <p:nvPr/>
        </p:nvCxnSpPr>
        <p:spPr>
          <a:xfrm>
            <a:off x="2123728" y="2326814"/>
            <a:ext cx="1728192" cy="926812"/>
          </a:xfrm>
          <a:prstGeom prst="straightConnector1">
            <a:avLst/>
          </a:prstGeom>
          <a:ln>
            <a:tailEnd type="arrow"/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2619109" y="3438292"/>
            <a:ext cx="1232811" cy="1358860"/>
          </a:xfrm>
          <a:prstGeom prst="straightConnector1">
            <a:avLst/>
          </a:prstGeom>
          <a:ln>
            <a:tailEnd type="arrow"/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4788024" y="3622958"/>
            <a:ext cx="979572" cy="1358860"/>
          </a:xfrm>
          <a:prstGeom prst="straightConnector1">
            <a:avLst/>
          </a:prstGeom>
          <a:ln>
            <a:tailEnd type="arrow"/>
          </a:ln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>
            <a:endCxn id="12" idx="3"/>
          </p:cNvCxnSpPr>
          <p:nvPr/>
        </p:nvCxnSpPr>
        <p:spPr>
          <a:xfrm flipH="1">
            <a:off x="3753548" y="3807624"/>
            <a:ext cx="1754556" cy="710788"/>
          </a:xfrm>
          <a:prstGeom prst="straightConnector1">
            <a:avLst/>
          </a:prstGeom>
          <a:ln>
            <a:tailEnd type="arrow"/>
          </a:ln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V="1">
            <a:off x="5508104" y="2533546"/>
            <a:ext cx="66348" cy="16294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stCxn id="6" idx="1"/>
            <a:endCxn id="13" idx="3"/>
          </p:cNvCxnSpPr>
          <p:nvPr/>
        </p:nvCxnSpPr>
        <p:spPr>
          <a:xfrm flipH="1" flipV="1">
            <a:off x="4422910" y="2142148"/>
            <a:ext cx="1085194" cy="3913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>
            <a:stCxn id="12" idx="1"/>
          </p:cNvCxnSpPr>
          <p:nvPr/>
        </p:nvCxnSpPr>
        <p:spPr>
          <a:xfrm flipH="1">
            <a:off x="1866274" y="4518412"/>
            <a:ext cx="1193558" cy="0"/>
          </a:xfrm>
          <a:prstGeom prst="straightConnector1">
            <a:avLst/>
          </a:prstGeom>
          <a:ln>
            <a:tailEnd type="arrow"/>
          </a:ln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>
            <a:stCxn id="16" idx="1"/>
            <a:endCxn id="3" idx="3"/>
          </p:cNvCxnSpPr>
          <p:nvPr/>
        </p:nvCxnSpPr>
        <p:spPr>
          <a:xfrm flipH="1">
            <a:off x="2328901" y="1957482"/>
            <a:ext cx="4124077" cy="0"/>
          </a:xfrm>
          <a:prstGeom prst="straightConnector1">
            <a:avLst/>
          </a:prstGeom>
          <a:ln>
            <a:tailEnd type="arrow"/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1187624" y="2902878"/>
            <a:ext cx="549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krát</a:t>
            </a:r>
            <a:endParaRPr lang="cs-CZ" dirty="0"/>
          </a:p>
        </p:txBody>
      </p:sp>
      <p:cxnSp>
        <p:nvCxnSpPr>
          <p:cNvPr id="37" name="Přímá spojnice se šipkou 36"/>
          <p:cNvCxnSpPr>
            <a:stCxn id="35" idx="2"/>
            <a:endCxn id="8" idx="1"/>
          </p:cNvCxnSpPr>
          <p:nvPr/>
        </p:nvCxnSpPr>
        <p:spPr>
          <a:xfrm>
            <a:off x="1462475" y="3272210"/>
            <a:ext cx="403799" cy="166082"/>
          </a:xfrm>
          <a:prstGeom prst="straightConnector1">
            <a:avLst/>
          </a:prstGeom>
          <a:ln>
            <a:tailEnd type="arrow"/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>
            <a:stCxn id="8" idx="3"/>
          </p:cNvCxnSpPr>
          <p:nvPr/>
        </p:nvCxnSpPr>
        <p:spPr>
          <a:xfrm flipV="1">
            <a:off x="2619109" y="2790220"/>
            <a:ext cx="787581" cy="648072"/>
          </a:xfrm>
          <a:prstGeom prst="straightConnector1">
            <a:avLst/>
          </a:prstGeom>
          <a:ln>
            <a:tailEnd type="arrow"/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6287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 úlohy: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Součet dvou stejných čísel je 20. Kolik je jejich rozdíl?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Menšenec je číslo 26. </a:t>
            </a:r>
          </a:p>
          <a:p>
            <a:pPr marL="0" indent="0">
              <a:buNone/>
            </a:pPr>
            <a:r>
              <a:rPr lang="cs-CZ" dirty="0" smtClean="0"/>
              <a:t>Rozdíl je číslo 15.</a:t>
            </a:r>
          </a:p>
          <a:p>
            <a:pPr marL="0" indent="0">
              <a:buNone/>
            </a:pPr>
            <a:r>
              <a:rPr lang="cs-CZ" dirty="0" smtClean="0"/>
              <a:t>Spočítej menšitele.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6512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 úlohy: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Součin je číslo 81.</a:t>
            </a:r>
          </a:p>
          <a:p>
            <a:pPr marL="0" indent="0">
              <a:buNone/>
            </a:pPr>
            <a:r>
              <a:rPr lang="cs-CZ" dirty="0" smtClean="0"/>
              <a:t>Jedním činitelem je číslo 9.</a:t>
            </a:r>
          </a:p>
          <a:p>
            <a:pPr marL="0" indent="0">
              <a:buNone/>
            </a:pPr>
            <a:r>
              <a:rPr lang="cs-CZ" dirty="0" smtClean="0"/>
              <a:t>Jaký je druhý činitel?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Dělitel je číslo 20.</a:t>
            </a:r>
          </a:p>
          <a:p>
            <a:pPr marL="0" indent="0">
              <a:buNone/>
            </a:pPr>
            <a:r>
              <a:rPr lang="cs-CZ" dirty="0" smtClean="0"/>
              <a:t>Dělenec je číslo 100.</a:t>
            </a:r>
          </a:p>
          <a:p>
            <a:pPr marL="0" indent="0">
              <a:buNone/>
            </a:pPr>
            <a:r>
              <a:rPr lang="cs-CZ" dirty="0" smtClean="0"/>
              <a:t>Kolik je podíl?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9897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45</TotalTime>
  <Words>254</Words>
  <Application>Microsoft Office PowerPoint</Application>
  <PresentationFormat>Předvádění na obrazovce (4:3)</PresentationFormat>
  <Paragraphs>89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Prezentace aplikace PowerPoint</vt:lpstr>
      <vt:lpstr>Materiál lze použít i v dalších ročnících</vt:lpstr>
      <vt:lpstr>SČÍTÁNÍ</vt:lpstr>
      <vt:lpstr>ODČÍTÁNÍ</vt:lpstr>
      <vt:lpstr>NÁSOBENÍ</vt:lpstr>
      <vt:lpstr>DĚLENÍ</vt:lpstr>
      <vt:lpstr>Doplň chybějící výrazy:</vt:lpstr>
      <vt:lpstr>Přiřaď k sobě správné výrazy:</vt:lpstr>
      <vt:lpstr>Přiřaď k sobě správné výrazy:</vt:lpstr>
      <vt:lpstr>Vyřeš úlohy:</vt:lpstr>
      <vt:lpstr>Vyřeš úlohy: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11</cp:revision>
  <dcterms:created xsi:type="dcterms:W3CDTF">2012-05-05T17:53:39Z</dcterms:created>
  <dcterms:modified xsi:type="dcterms:W3CDTF">2012-05-19T07:42:57Z</dcterms:modified>
</cp:coreProperties>
</file>