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VY_32_INOVACE_24_MATEMATIKA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400" dirty="0" smtClean="0"/>
            <a:t>Řada čísel-před číslem, za číslem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8EF904-9793-4955-A9E8-775DE16BC52A}" type="presOf" srcId="{757F3AB3-0718-4624-B441-E567A8F0AB56}" destId="{333A1088-737F-45CB-B68E-254E46348037}" srcOrd="0" destOrd="0" presId="urn:microsoft.com/office/officeart/2005/8/layout/target3"/>
    <dgm:cxn modelId="{F546E6BA-4618-480D-8329-B920FB106875}" type="presOf" srcId="{A528AE99-982B-4758-9459-AE018AD6ED33}" destId="{ADD15C17-EB9D-4A31-B8A8-7BA408E425EB}" srcOrd="0" destOrd="0" presId="urn:microsoft.com/office/officeart/2005/8/layout/target3"/>
    <dgm:cxn modelId="{B33F16C2-6D0D-4E07-AC3D-EF923BA6A321}" type="presOf" srcId="{D8197B8C-B260-4A16-BDF4-0947B075E274}" destId="{25B08C86-7E15-44DC-BE7F-FFB55DD49D12}" srcOrd="0" destOrd="0" presId="urn:microsoft.com/office/officeart/2005/8/layout/target3"/>
    <dgm:cxn modelId="{9C3EA460-36FE-45DC-AA05-96DC12EEDB72}" type="presOf" srcId="{4C35D32F-0EAB-4CD7-82EE-45574DC2A586}" destId="{890E4F0B-2866-4A3F-A3C7-2A14B1797930}" srcOrd="1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772481E0-E307-4D16-8BFF-0C8B18262048}" type="presOf" srcId="{D8197B8C-B260-4A16-BDF4-0947B075E274}" destId="{5A5FFA88-C948-4069-8E93-59FA12366E83}" srcOrd="1" destOrd="0" presId="urn:microsoft.com/office/officeart/2005/8/layout/target3"/>
    <dgm:cxn modelId="{234D74F5-6610-4B59-9125-AD667352AD88}" type="presOf" srcId="{D1B46980-6531-4606-95E6-44980827E919}" destId="{2BE915AB-18AA-4053-B92C-3BFC9ED204BB}" srcOrd="1" destOrd="0" presId="urn:microsoft.com/office/officeart/2005/8/layout/target3"/>
    <dgm:cxn modelId="{DD6A1CB4-CD20-4653-9EE4-F743C0D52A9F}" type="presOf" srcId="{D1D4F407-5343-4D3F-B5B9-D407B03CAEB4}" destId="{D005CE8C-CC26-4C3E-AC11-E15060ECD759}" srcOrd="0" destOrd="0" presId="urn:microsoft.com/office/officeart/2005/8/layout/target3"/>
    <dgm:cxn modelId="{C31AF810-1CA7-41B1-8B5A-97298352DA17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F3254EE-691E-4AB8-AD22-F5D56123F0C7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1F08C1-368A-4D6F-AA05-81AF6E7A62A6}" type="presOf" srcId="{A528AE99-982B-4758-9459-AE018AD6ED33}" destId="{A1665320-E609-4A4A-911D-3804C5A40BC5}" srcOrd="1" destOrd="0" presId="urn:microsoft.com/office/officeart/2005/8/layout/target3"/>
    <dgm:cxn modelId="{1724E4DC-6D2F-4139-894B-93A5A683B830}" type="presOf" srcId="{B651F6E3-6281-48DB-9319-2AEAFDAE7572}" destId="{619D679B-A015-4ECF-8348-D1034C574F40}" srcOrd="0" destOrd="0" presId="urn:microsoft.com/office/officeart/2005/8/layout/target3"/>
    <dgm:cxn modelId="{02AD950D-3B7D-4BFD-B68E-FDED5EEBA7B3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234A21-5F94-4D9E-B907-558FEED969E0}" type="presOf" srcId="{B651F6E3-6281-48DB-9319-2AEAFDAE7572}" destId="{6BB5E863-4638-4E1D-BFDE-399D028AC4ED}" srcOrd="1" destOrd="0" presId="urn:microsoft.com/office/officeart/2005/8/layout/target3"/>
    <dgm:cxn modelId="{4D681F5C-3EF2-44F6-A593-877AFB8E1A4F}" type="presParOf" srcId="{333A1088-737F-45CB-B68E-254E46348037}" destId="{F5ABB229-8D3B-4694-996A-96F23CF14429}" srcOrd="0" destOrd="0" presId="urn:microsoft.com/office/officeart/2005/8/layout/target3"/>
    <dgm:cxn modelId="{21A88F22-3F9F-4B5E-BACA-932BD5FC1163}" type="presParOf" srcId="{333A1088-737F-45CB-B68E-254E46348037}" destId="{F41139FD-01EE-4571-8B17-4FB00FC51163}" srcOrd="1" destOrd="0" presId="urn:microsoft.com/office/officeart/2005/8/layout/target3"/>
    <dgm:cxn modelId="{7C25744C-C6AD-455D-B55C-91E7C4956ECC}" type="presParOf" srcId="{333A1088-737F-45CB-B68E-254E46348037}" destId="{D005CE8C-CC26-4C3E-AC11-E15060ECD759}" srcOrd="2" destOrd="0" presId="urn:microsoft.com/office/officeart/2005/8/layout/target3"/>
    <dgm:cxn modelId="{3519765E-F686-4412-8B5A-6B3D06E1059C}" type="presParOf" srcId="{333A1088-737F-45CB-B68E-254E46348037}" destId="{2C702D82-9B77-49B7-9568-BB8EB47C3372}" srcOrd="3" destOrd="0" presId="urn:microsoft.com/office/officeart/2005/8/layout/target3"/>
    <dgm:cxn modelId="{E2C768F5-B636-488C-94F8-AFE2A760E856}" type="presParOf" srcId="{333A1088-737F-45CB-B68E-254E46348037}" destId="{A52A0455-90FF-4808-ABD0-F02540D31D5A}" srcOrd="4" destOrd="0" presId="urn:microsoft.com/office/officeart/2005/8/layout/target3"/>
    <dgm:cxn modelId="{2DF545F1-F4EB-4806-AFF8-C3187D7752F4}" type="presParOf" srcId="{333A1088-737F-45CB-B68E-254E46348037}" destId="{6140AFEC-043D-4C43-A2F9-D0F5331DF3A3}" srcOrd="5" destOrd="0" presId="urn:microsoft.com/office/officeart/2005/8/layout/target3"/>
    <dgm:cxn modelId="{C735A3A1-BEE1-4F21-96E6-E5514A89C1EC}" type="presParOf" srcId="{333A1088-737F-45CB-B68E-254E46348037}" destId="{9358AC05-5D7D-4327-9F80-1AD486AEA664}" srcOrd="6" destOrd="0" presId="urn:microsoft.com/office/officeart/2005/8/layout/target3"/>
    <dgm:cxn modelId="{B4793287-A864-4699-808A-F430C79B4C75}" type="presParOf" srcId="{333A1088-737F-45CB-B68E-254E46348037}" destId="{313FC574-E1CD-4FB4-B054-0B805CE0447D}" srcOrd="7" destOrd="0" presId="urn:microsoft.com/office/officeart/2005/8/layout/target3"/>
    <dgm:cxn modelId="{460965FC-75EB-4E33-81F7-58C8E9AB0513}" type="presParOf" srcId="{333A1088-737F-45CB-B68E-254E46348037}" destId="{619D679B-A015-4ECF-8348-D1034C574F40}" srcOrd="8" destOrd="0" presId="urn:microsoft.com/office/officeart/2005/8/layout/target3"/>
    <dgm:cxn modelId="{673FE326-197A-4BB0-B3A3-EA3716C64851}" type="presParOf" srcId="{333A1088-737F-45CB-B68E-254E46348037}" destId="{322283A8-4A27-4CDA-BAE3-F381106A9174}" srcOrd="9" destOrd="0" presId="urn:microsoft.com/office/officeart/2005/8/layout/target3"/>
    <dgm:cxn modelId="{BD09E4B9-9D7F-4C32-92B4-5C5CB5A556D7}" type="presParOf" srcId="{333A1088-737F-45CB-B68E-254E46348037}" destId="{FFC9F71D-1B4F-4AD9-A4A6-86ADEFC8AF5C}" srcOrd="10" destOrd="0" presId="urn:microsoft.com/office/officeart/2005/8/layout/target3"/>
    <dgm:cxn modelId="{03DF86C2-6B96-4541-A2C3-0E45AFEA097F}" type="presParOf" srcId="{333A1088-737F-45CB-B68E-254E46348037}" destId="{25B08C86-7E15-44DC-BE7F-FFB55DD49D12}" srcOrd="11" destOrd="0" presId="urn:microsoft.com/office/officeart/2005/8/layout/target3"/>
    <dgm:cxn modelId="{1D3265C8-90CA-4652-A806-36444596E718}" type="presParOf" srcId="{333A1088-737F-45CB-B68E-254E46348037}" destId="{76644BE8-9D7C-4C09-B250-3D10AF48CBB7}" srcOrd="12" destOrd="0" presId="urn:microsoft.com/office/officeart/2005/8/layout/target3"/>
    <dgm:cxn modelId="{9032A6FA-074E-4A89-B718-A209BF036C63}" type="presParOf" srcId="{333A1088-737F-45CB-B68E-254E46348037}" destId="{EE85B701-7295-41C0-BA7A-34D3756A2AE6}" srcOrd="13" destOrd="0" presId="urn:microsoft.com/office/officeart/2005/8/layout/target3"/>
    <dgm:cxn modelId="{A56DB1DC-523E-4BFB-8414-52C444C9C7BB}" type="presParOf" srcId="{333A1088-737F-45CB-B68E-254E46348037}" destId="{8BEBB6EC-1DAA-4CAC-8A25-BC0FCBD5DBD5}" srcOrd="14" destOrd="0" presId="urn:microsoft.com/office/officeart/2005/8/layout/target3"/>
    <dgm:cxn modelId="{C76FDE9E-3FB2-49C0-A07F-D06A0F0FF7C6}" type="presParOf" srcId="{333A1088-737F-45CB-B68E-254E46348037}" destId="{CDAFC61C-0423-4B42-A0B6-5AD4A8673C59}" srcOrd="15" destOrd="0" presId="urn:microsoft.com/office/officeart/2005/8/layout/target3"/>
    <dgm:cxn modelId="{359D727F-BAC2-44C5-8EB6-A3BC2A59EAEB}" type="presParOf" srcId="{333A1088-737F-45CB-B68E-254E46348037}" destId="{6F3496AD-BFB3-4316-A25D-987A8C194B6B}" srcOrd="16" destOrd="0" presId="urn:microsoft.com/office/officeart/2005/8/layout/target3"/>
    <dgm:cxn modelId="{5D374F0C-F64D-4AC1-84FA-41F4036D6493}" type="presParOf" srcId="{333A1088-737F-45CB-B68E-254E46348037}" destId="{ADD15C17-EB9D-4A31-B8A8-7BA408E425EB}" srcOrd="17" destOrd="0" presId="urn:microsoft.com/office/officeart/2005/8/layout/target3"/>
    <dgm:cxn modelId="{9F734FF3-B2B9-417A-9788-B4134D62BE0C}" type="presParOf" srcId="{333A1088-737F-45CB-B68E-254E46348037}" destId="{AED2198E-93D5-4001-81B4-73124B309672}" srcOrd="18" destOrd="0" presId="urn:microsoft.com/office/officeart/2005/8/layout/target3"/>
    <dgm:cxn modelId="{FB30D060-3D06-435F-9FF4-B2B253FEE2F5}" type="presParOf" srcId="{333A1088-737F-45CB-B68E-254E46348037}" destId="{2BE915AB-18AA-4053-B92C-3BFC9ED204BB}" srcOrd="19" destOrd="0" presId="urn:microsoft.com/office/officeart/2005/8/layout/target3"/>
    <dgm:cxn modelId="{5EB06813-C7D5-44DA-BC02-22F804D96959}" type="presParOf" srcId="{333A1088-737F-45CB-B68E-254E46348037}" destId="{6BB5E863-4638-4E1D-BFDE-399D028AC4ED}" srcOrd="20" destOrd="0" presId="urn:microsoft.com/office/officeart/2005/8/layout/target3"/>
    <dgm:cxn modelId="{CAEDD721-1C13-404E-8EF2-205188457AB7}" type="presParOf" srcId="{333A1088-737F-45CB-B68E-254E46348037}" destId="{5A5FFA88-C948-4069-8E93-59FA12366E83}" srcOrd="21" destOrd="0" presId="urn:microsoft.com/office/officeart/2005/8/layout/target3"/>
    <dgm:cxn modelId="{4CB22EDE-B503-488F-8646-5C7B6EFA26C8}" type="presParOf" srcId="{333A1088-737F-45CB-B68E-254E46348037}" destId="{890E4F0B-2866-4A3F-A3C7-2A14B1797930}" srcOrd="22" destOrd="0" presId="urn:microsoft.com/office/officeart/2005/8/layout/target3"/>
    <dgm:cxn modelId="{7AEAF805-68FF-41DD-8A9A-7825F197AEBC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VY_32_INOVACE_24_MATEMATIKA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400" kern="1200" dirty="0" smtClean="0"/>
            <a:t>Řada čísel-před číslem, za číslem</a:t>
          </a:r>
          <a:endParaRPr lang="cs-CZ" sz="14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3F686A-3517-484F-B6AD-67DE2120F6E0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6E2FCF-F222-4B44-B93E-B287E35EE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0231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64514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7324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3635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14104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026715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3307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9726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39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2492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4296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5529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5095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740932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4223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Procvičování řady čísel </a:t>
            </a:r>
            <a:r>
              <a:rPr lang="cs-CZ" dirty="0" smtClean="0"/>
              <a:t>               v </a:t>
            </a:r>
            <a:r>
              <a:rPr lang="cs-CZ" dirty="0" smtClean="0"/>
              <a:t>oboru 0 – 1000:</a:t>
            </a:r>
          </a:p>
          <a:p>
            <a:pPr marL="0" indent="0">
              <a:buNone/>
            </a:pPr>
            <a:r>
              <a:rPr lang="cs-CZ" dirty="0" smtClean="0"/>
              <a:t>Hledání čísla v řadě hned před nebo hned za daným číslem</a:t>
            </a:r>
          </a:p>
          <a:p>
            <a:pPr marL="0" indent="0">
              <a:buNone/>
            </a:pPr>
            <a:r>
              <a:rPr lang="cs-CZ" dirty="0" smtClean="0"/>
              <a:t>Porovnávání čísel</a:t>
            </a:r>
          </a:p>
          <a:p>
            <a:pPr marL="0" indent="0">
              <a:buNone/>
            </a:pPr>
            <a:r>
              <a:rPr lang="cs-CZ" dirty="0" smtClean="0"/>
              <a:t>Řazení čísel vzestupně </a:t>
            </a:r>
            <a:r>
              <a:rPr lang="cs-CZ" dirty="0" smtClean="0"/>
              <a:t>                      i </a:t>
            </a:r>
            <a:r>
              <a:rPr lang="cs-CZ" dirty="0" smtClean="0"/>
              <a:t>sestupně</a:t>
            </a:r>
          </a:p>
          <a:p>
            <a:r>
              <a:rPr lang="cs-CZ" dirty="0" smtClean="0"/>
              <a:t>Stránky 3, 5, 7, 9 a 10 lze vytisknout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Sbírka úloh z matematiky pro 2. a 3. ročník základní školy</a:t>
            </a:r>
          </a:p>
          <a:p>
            <a:pPr marL="0" indent="0">
              <a:buNone/>
            </a:pPr>
            <a:r>
              <a:rPr lang="cs-CZ" dirty="0"/>
              <a:t>Doc. PhDr. Jiří Divíšek, </a:t>
            </a:r>
            <a:r>
              <a:rPr lang="cs-CZ" dirty="0" err="1"/>
              <a:t>Csc.</a:t>
            </a:r>
            <a:r>
              <a:rPr lang="cs-CZ" dirty="0"/>
              <a:t>, PhDr. </a:t>
            </a:r>
            <a:r>
              <a:rPr lang="cs-CZ" dirty="0" err="1"/>
              <a:t>Ĺudovít</a:t>
            </a:r>
            <a:r>
              <a:rPr lang="cs-CZ" dirty="0"/>
              <a:t> </a:t>
            </a:r>
            <a:r>
              <a:rPr lang="cs-CZ" dirty="0" err="1"/>
              <a:t>Bálint</a:t>
            </a:r>
            <a:r>
              <a:rPr lang="cs-CZ" dirty="0"/>
              <a:t>, </a:t>
            </a:r>
            <a:r>
              <a:rPr lang="cs-CZ" dirty="0" err="1"/>
              <a:t>Csc.</a:t>
            </a:r>
            <a:r>
              <a:rPr lang="cs-CZ" dirty="0"/>
              <a:t>, Marie </a:t>
            </a:r>
            <a:r>
              <a:rPr lang="cs-CZ" dirty="0" smtClean="0"/>
              <a:t>Jarošová</a:t>
            </a:r>
          </a:p>
          <a:p>
            <a:pPr marL="0" indent="0">
              <a:buNone/>
            </a:pPr>
            <a:r>
              <a:rPr lang="cs-CZ" dirty="0" smtClean="0"/>
              <a:t>Prometheus, Praha, 1995</a:t>
            </a:r>
          </a:p>
          <a:p>
            <a:r>
              <a:rPr lang="cs-CZ" dirty="0"/>
              <a:t>Matematické pohádky II.</a:t>
            </a:r>
          </a:p>
          <a:p>
            <a:pPr marL="0" indent="0">
              <a:buNone/>
            </a:pPr>
            <a:r>
              <a:rPr lang="cs-CZ" dirty="0"/>
              <a:t>Mgr. Marek Veselý</a:t>
            </a:r>
          </a:p>
          <a:p>
            <a:pPr marL="0" indent="0">
              <a:buNone/>
            </a:pPr>
            <a:r>
              <a:rPr lang="cs-CZ" dirty="0"/>
              <a:t>Tisk: JV </a:t>
            </a:r>
            <a:r>
              <a:rPr lang="cs-CZ" dirty="0" err="1"/>
              <a:t>Print</a:t>
            </a:r>
            <a:r>
              <a:rPr lang="cs-CZ" dirty="0"/>
              <a:t>, Nový Bydžov, 2001</a:t>
            </a:r>
          </a:p>
          <a:p>
            <a:r>
              <a:rPr lang="cs-CZ" dirty="0"/>
              <a:t>obrázky: klipart </a:t>
            </a:r>
            <a:r>
              <a:rPr lang="cs-CZ" dirty="0" smtClean="0"/>
              <a:t>Microsoft:</a:t>
            </a:r>
          </a:p>
          <a:p>
            <a:pPr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625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daným číslům zapiš čísla , která jsou hned za nimi a hned před nimi: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2132856"/>
            <a:ext cx="1544012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   357    …</a:t>
            </a:r>
          </a:p>
          <a:p>
            <a:endParaRPr lang="cs-CZ" dirty="0"/>
          </a:p>
          <a:p>
            <a:r>
              <a:rPr lang="cs-CZ" dirty="0" smtClean="0"/>
              <a:t>…    459    …</a:t>
            </a:r>
          </a:p>
          <a:p>
            <a:endParaRPr lang="cs-CZ" dirty="0"/>
          </a:p>
          <a:p>
            <a:r>
              <a:rPr lang="cs-CZ" dirty="0" smtClean="0"/>
              <a:t>…    790    …</a:t>
            </a:r>
          </a:p>
          <a:p>
            <a:endParaRPr lang="cs-CZ" dirty="0"/>
          </a:p>
          <a:p>
            <a:r>
              <a:rPr lang="cs-CZ" dirty="0" smtClean="0"/>
              <a:t>…    674    …</a:t>
            </a:r>
          </a:p>
          <a:p>
            <a:endParaRPr lang="cs-CZ" dirty="0"/>
          </a:p>
          <a:p>
            <a:r>
              <a:rPr lang="cs-CZ" dirty="0" smtClean="0"/>
              <a:t>…   508     …</a:t>
            </a:r>
          </a:p>
          <a:p>
            <a:endParaRPr lang="cs-CZ" dirty="0"/>
          </a:p>
          <a:p>
            <a:r>
              <a:rPr lang="cs-CZ" dirty="0" smtClean="0"/>
              <a:t>…   260   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4178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Zapsali jste tato čísla?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2132856"/>
            <a:ext cx="185178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356</a:t>
            </a:r>
            <a:r>
              <a:rPr lang="cs-CZ" dirty="0" smtClean="0"/>
              <a:t>    357    </a:t>
            </a:r>
            <a:r>
              <a:rPr lang="cs-CZ" dirty="0" smtClean="0">
                <a:solidFill>
                  <a:srgbClr val="FF0000"/>
                </a:solidFill>
              </a:rPr>
              <a:t>358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458</a:t>
            </a:r>
            <a:r>
              <a:rPr lang="cs-CZ" dirty="0" smtClean="0"/>
              <a:t>   459    </a:t>
            </a:r>
            <a:r>
              <a:rPr lang="cs-CZ" dirty="0" smtClean="0">
                <a:solidFill>
                  <a:srgbClr val="FF0000"/>
                </a:solidFill>
              </a:rPr>
              <a:t>460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789</a:t>
            </a:r>
            <a:r>
              <a:rPr lang="cs-CZ" dirty="0" smtClean="0"/>
              <a:t>   790    </a:t>
            </a:r>
            <a:r>
              <a:rPr lang="cs-CZ" dirty="0" smtClean="0">
                <a:solidFill>
                  <a:srgbClr val="FF0000"/>
                </a:solidFill>
              </a:rPr>
              <a:t>791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673 </a:t>
            </a:r>
            <a:r>
              <a:rPr lang="cs-CZ" dirty="0" smtClean="0"/>
              <a:t>  674    </a:t>
            </a:r>
            <a:r>
              <a:rPr lang="cs-CZ" dirty="0" smtClean="0">
                <a:solidFill>
                  <a:srgbClr val="FF0000"/>
                </a:solidFill>
              </a:rPr>
              <a:t>675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507</a:t>
            </a:r>
            <a:r>
              <a:rPr lang="cs-CZ" dirty="0" smtClean="0"/>
              <a:t>   508    </a:t>
            </a:r>
            <a:r>
              <a:rPr lang="cs-CZ" dirty="0" smtClean="0">
                <a:solidFill>
                  <a:srgbClr val="FF0000"/>
                </a:solidFill>
              </a:rPr>
              <a:t>509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259</a:t>
            </a:r>
            <a:r>
              <a:rPr lang="cs-CZ" dirty="0" smtClean="0"/>
              <a:t>  260    </a:t>
            </a:r>
            <a:r>
              <a:rPr lang="cs-CZ" dirty="0" smtClean="0">
                <a:solidFill>
                  <a:srgbClr val="FF0000"/>
                </a:solidFill>
              </a:rPr>
              <a:t>261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939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Zapsaná čísla seřaď </a:t>
            </a:r>
            <a:br>
              <a:rPr lang="cs-CZ" dirty="0" smtClean="0"/>
            </a:br>
            <a:r>
              <a:rPr lang="cs-CZ" dirty="0" smtClean="0"/>
              <a:t>od nejmenšího k největšímu: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204864"/>
            <a:ext cx="442941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/>
              <a:t>) 876 </a:t>
            </a:r>
            <a:r>
              <a:rPr lang="cs-CZ" dirty="0" smtClean="0"/>
              <a:t>, 435, 94, 71, 302, 564, 857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 430, 211, 909, 27, 5, 41, 356, 860, 904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216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Seřadili jste čísla </a:t>
            </a:r>
            <a:br>
              <a:rPr lang="cs-CZ" dirty="0" smtClean="0"/>
            </a:br>
            <a:r>
              <a:rPr lang="cs-CZ" dirty="0" smtClean="0"/>
              <a:t>od nejmenšího k největšímu takto?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204864"/>
            <a:ext cx="442941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/>
              <a:t>) 876 </a:t>
            </a:r>
            <a:r>
              <a:rPr lang="cs-CZ" dirty="0" smtClean="0"/>
              <a:t>, 435, 94, 71, 302, 564, 857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71, 94, 302, 435, 564, 857, 876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 430, 211, 909, 27, 5, 41, 356, 860, 904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5, 27, 41, 211, 356, 430, 860, 904, 909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448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Zapsaná čísla seřaď </a:t>
            </a:r>
            <a:br>
              <a:rPr lang="cs-CZ" dirty="0"/>
            </a:br>
            <a:r>
              <a:rPr lang="cs-CZ" dirty="0"/>
              <a:t>od </a:t>
            </a:r>
            <a:r>
              <a:rPr lang="cs-CZ" dirty="0" smtClean="0"/>
              <a:t>největšímu k nejmenšímu: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457048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541, 292, 407, 47, 684, 196, 435, 112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135, 94, 964, 876, 324, 891, 1 000, 658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752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Seřadili jste čísla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od </a:t>
            </a:r>
            <a:r>
              <a:rPr lang="cs-CZ" dirty="0" smtClean="0"/>
              <a:t>největšímu k nejmenšímu takto?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457048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541, 292, 407, 47, 684, 196, 435, 112</a:t>
            </a:r>
          </a:p>
          <a:p>
            <a:endParaRPr lang="cs-CZ" dirty="0" smtClean="0"/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684, 541, 435, 407, 292, 196, 112, 47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135, 94, 964, 876, 324, 891, 1 000, 658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1 000, 964, 891, 876, 658, 324, 135, 94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912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Pohádka na závěr:</a:t>
            </a:r>
            <a:br>
              <a:rPr lang="cs-CZ" dirty="0" smtClean="0"/>
            </a:br>
            <a:r>
              <a:rPr lang="cs-CZ" dirty="0" smtClean="0"/>
              <a:t>mach a </a:t>
            </a:r>
            <a:r>
              <a:rPr lang="cs-CZ" dirty="0" err="1" smtClean="0"/>
              <a:t>šebestová</a:t>
            </a:r>
            <a:r>
              <a:rPr lang="cs-CZ" dirty="0" smtClean="0"/>
              <a:t> v říši čísel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348880"/>
            <a:ext cx="79208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„Hele, Machu, co nám to paní učitelka zadala za úkol? Vždyť já tomu vůbec nerozumím!“</a:t>
            </a:r>
          </a:p>
          <a:p>
            <a:r>
              <a:rPr lang="cs-CZ" dirty="0" smtClean="0"/>
              <a:t>„Člověče, Šebestová, ty jsi ale trdlo. Od čeho máme sluchátko,“ povídá Mach a již volá do utrženého sluchátka: „Prosím, vás, my bychom se potřebovali dostat do říše čísel.“</a:t>
            </a:r>
          </a:p>
          <a:p>
            <a:r>
              <a:rPr lang="cs-CZ" dirty="0" smtClean="0"/>
              <a:t>„Ale ano, samozřejmě, jenom dejte pozor, ať vás tam nezavřou do závorek. To byste se nemohli dostat zpátky,“ ozvalo se ještě ze sluchátka předtím, než se Mach se Šebestovou ocitli v království čísel.</a:t>
            </a:r>
          </a:p>
          <a:p>
            <a:r>
              <a:rPr lang="cs-CZ" dirty="0" smtClean="0"/>
              <a:t>Království leželo v neprostupné džungli matematiky a byly v něm jen dvě vesnice, obec Sudá a obec Lichá. Zcela stranou žila stará, zlá, kulatá Nula, se kterou se nechtěl nikdo kamarádit, natožpak se s ní dělit. Království vládl král </a:t>
            </a:r>
            <a:r>
              <a:rPr lang="cs-CZ" dirty="0" err="1" smtClean="0"/>
              <a:t>Nerovnoň</a:t>
            </a:r>
            <a:r>
              <a:rPr lang="cs-CZ" dirty="0" smtClean="0"/>
              <a:t> s chotí Rovnou, princeznou Menší a princem Větším. Všechna čísla je ctila, stejně jako boha Nekonečna.</a:t>
            </a:r>
            <a:endParaRPr lang="cs-CZ" dirty="0"/>
          </a:p>
        </p:txBody>
      </p:sp>
      <p:pic>
        <p:nvPicPr>
          <p:cNvPr id="2050" name="Picture 2" descr="C:\Users\08G8\AppData\Local\Microsoft\Windows\Temporary Internet Files\Content.IE5\56RY4OTM\MP9004093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105273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6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„Hele, Machu, tamhle jde náš domácí úkol!“ vykřikla radostně Šebestová.</a:t>
            </a:r>
          </a:p>
          <a:p>
            <a:endParaRPr lang="cs-CZ" dirty="0"/>
          </a:p>
          <a:p>
            <a:r>
              <a:rPr lang="cs-CZ" dirty="0" smtClean="0"/>
              <a:t>A opravdu, bylo vidět tři za sebou jdoucí čísla, jejichž součet byl 36.</a:t>
            </a:r>
          </a:p>
          <a:p>
            <a:endParaRPr lang="cs-CZ" dirty="0"/>
          </a:p>
          <a:p>
            <a:r>
              <a:rPr lang="cs-CZ" dirty="0" smtClean="0"/>
              <a:t>Víte, děti, která čísla to byla?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U9O9555G\MP9004394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456" y="3068960"/>
            <a:ext cx="2951600" cy="35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190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76872"/>
            <a:ext cx="546656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Kdyby byla všechna tři čísla stejně velká: </a:t>
            </a:r>
          </a:p>
          <a:p>
            <a:endParaRPr lang="cs-CZ" dirty="0"/>
          </a:p>
          <a:p>
            <a:r>
              <a:rPr lang="cs-CZ" dirty="0" smtClean="0"/>
              <a:t> 36 : 3 = 12     … to je prostřední z hledaných čísel</a:t>
            </a:r>
          </a:p>
          <a:p>
            <a:endParaRPr lang="cs-CZ" dirty="0"/>
          </a:p>
          <a:p>
            <a:r>
              <a:rPr lang="cs-CZ" dirty="0" smtClean="0"/>
              <a:t>Číslo hned před ním je 11</a:t>
            </a:r>
          </a:p>
          <a:p>
            <a:r>
              <a:rPr lang="cs-CZ" dirty="0" smtClean="0"/>
              <a:t>Číslo hned za ním je 13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Zkouška: 11 + 12 + 13 = 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397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653</Words>
  <Application>Microsoft Office PowerPoint</Application>
  <PresentationFormat>Předvádění na obrazovce (4:3)</PresentationFormat>
  <Paragraphs>100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 a citace</vt:lpstr>
      <vt:lpstr>K daným číslům zapiš čísla , která jsou hned za nimi a hned před nimi:</vt:lpstr>
      <vt:lpstr>Zapsali jste tato čísla?</vt:lpstr>
      <vt:lpstr>Zapsaná čísla seřaď  od nejmenšího k největšímu:</vt:lpstr>
      <vt:lpstr>Seřadili jste čísla  od nejmenšího k největšímu takto?</vt:lpstr>
      <vt:lpstr>Zapsaná čísla seřaď  od největšímu k nejmenšímu:</vt:lpstr>
      <vt:lpstr>Seřadili jste čísla od největšímu k nejmenšímu takto?</vt:lpstr>
      <vt:lpstr>Pohádka na závěr: mach a šebestová v říši čísel</vt:lpstr>
      <vt:lpstr>Snímek 10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7</cp:revision>
  <dcterms:created xsi:type="dcterms:W3CDTF">2012-05-18T13:43:12Z</dcterms:created>
  <dcterms:modified xsi:type="dcterms:W3CDTF">2013-07-27T06:50:32Z</dcterms:modified>
</cp:coreProperties>
</file>