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  <p:sldId id="265" r:id="rId9"/>
    <p:sldId id="264" r:id="rId10"/>
    <p:sldId id="266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VY_32_INOVACE_27_MATEMATIKA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</a:t>
          </a:r>
          <a:r>
            <a:rPr lang="cs-CZ" sz="2000" dirty="0" smtClean="0"/>
            <a:t>: dělení se zbytkem </a:t>
          </a:r>
          <a:r>
            <a:rPr lang="cs-CZ" sz="2000" dirty="0" smtClean="0"/>
            <a:t>- procvičování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3F0A8B4-1372-47A0-BDDE-D4197D10537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42B1CBDA-0BC5-42E6-A972-5DAA7F3F5E21}" type="presOf" srcId="{757F3AB3-0718-4624-B441-E567A8F0AB56}" destId="{333A1088-737F-45CB-B68E-254E46348037}" srcOrd="0" destOrd="0" presId="urn:microsoft.com/office/officeart/2005/8/layout/target3"/>
    <dgm:cxn modelId="{7AB4342A-2C8A-491B-BE7C-DC50BBD981E4}" type="presOf" srcId="{4C35D32F-0EAB-4CD7-82EE-45574DC2A586}" destId="{8BEBB6EC-1DAA-4CAC-8A25-BC0FCBD5DBD5}" srcOrd="0" destOrd="0" presId="urn:microsoft.com/office/officeart/2005/8/layout/target3"/>
    <dgm:cxn modelId="{53DAE0EA-2C64-4473-9667-F52911565B45}" type="presOf" srcId="{4C35D32F-0EAB-4CD7-82EE-45574DC2A586}" destId="{890E4F0B-2866-4A3F-A3C7-2A14B1797930}" srcOrd="1" destOrd="0" presId="urn:microsoft.com/office/officeart/2005/8/layout/target3"/>
    <dgm:cxn modelId="{B124936F-06A1-4EB2-8C3D-58D2E31B544C}" type="presOf" srcId="{D8197B8C-B260-4A16-BDF4-0947B075E274}" destId="{25B08C86-7E15-44DC-BE7F-FFB55DD49D12}" srcOrd="0" destOrd="0" presId="urn:microsoft.com/office/officeart/2005/8/layout/target3"/>
    <dgm:cxn modelId="{20E0423E-FD8E-4984-9F90-377CAABEE062}" type="presOf" srcId="{B651F6E3-6281-48DB-9319-2AEAFDAE7572}" destId="{6BB5E863-4638-4E1D-BFDE-399D028AC4ED}" srcOrd="1" destOrd="0" presId="urn:microsoft.com/office/officeart/2005/8/layout/target3"/>
    <dgm:cxn modelId="{6C733175-B70A-4B3E-AC3D-BE098115F492}" type="presOf" srcId="{A528AE99-982B-4758-9459-AE018AD6ED33}" destId="{ADD15C17-EB9D-4A31-B8A8-7BA408E425EB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1934079-B355-4C73-97EB-AF626731E996}" type="presOf" srcId="{D1D4F407-5343-4D3F-B5B9-D407B03CAEB4}" destId="{D005CE8C-CC26-4C3E-AC11-E15060ECD759}" srcOrd="0" destOrd="0" presId="urn:microsoft.com/office/officeart/2005/8/layout/target3"/>
    <dgm:cxn modelId="{155115CB-51EA-4FF1-9E06-628E8CA79815}" type="presOf" srcId="{D1D4F407-5343-4D3F-B5B9-D407B03CAEB4}" destId="{AED2198E-93D5-4001-81B4-73124B309672}" srcOrd="1" destOrd="0" presId="urn:microsoft.com/office/officeart/2005/8/layout/target3"/>
    <dgm:cxn modelId="{B0FFBC0F-2206-4B2C-A348-E20305C0C6E3}" type="presOf" srcId="{D8197B8C-B260-4A16-BDF4-0947B075E274}" destId="{5A5FFA88-C948-4069-8E93-59FA12366E83}" srcOrd="1" destOrd="0" presId="urn:microsoft.com/office/officeart/2005/8/layout/target3"/>
    <dgm:cxn modelId="{EE1A4CCF-46DA-4113-ADE3-7C8D6F5641E3}" type="presOf" srcId="{D1B46980-6531-4606-95E6-44980827E919}" destId="{6140AFEC-043D-4C43-A2F9-D0F5331DF3A3}" srcOrd="0" destOrd="0" presId="urn:microsoft.com/office/officeart/2005/8/layout/target3"/>
    <dgm:cxn modelId="{E1A4D2F1-94A4-43FA-B91A-A908B489A1A3}" type="presOf" srcId="{A528AE99-982B-4758-9459-AE018AD6ED33}" destId="{A1665320-E609-4A4A-911D-3804C5A40BC5}" srcOrd="1" destOrd="0" presId="urn:microsoft.com/office/officeart/2005/8/layout/target3"/>
    <dgm:cxn modelId="{ED5254CD-CCC4-4486-B9CE-F03F4E62A6BA}" type="presOf" srcId="{D1B46980-6531-4606-95E6-44980827E919}" destId="{2BE915AB-18AA-4053-B92C-3BFC9ED204BB}" srcOrd="1" destOrd="0" presId="urn:microsoft.com/office/officeart/2005/8/layout/target3"/>
    <dgm:cxn modelId="{DA0A9332-DF74-442E-94FB-E9247E9A1F41}" type="presParOf" srcId="{333A1088-737F-45CB-B68E-254E46348037}" destId="{F5ABB229-8D3B-4694-996A-96F23CF14429}" srcOrd="0" destOrd="0" presId="urn:microsoft.com/office/officeart/2005/8/layout/target3"/>
    <dgm:cxn modelId="{0AA2ED7B-B29B-4C54-9C6B-9089353696A6}" type="presParOf" srcId="{333A1088-737F-45CB-B68E-254E46348037}" destId="{F41139FD-01EE-4571-8B17-4FB00FC51163}" srcOrd="1" destOrd="0" presId="urn:microsoft.com/office/officeart/2005/8/layout/target3"/>
    <dgm:cxn modelId="{79F70C2E-023B-49A4-A420-C06B63113132}" type="presParOf" srcId="{333A1088-737F-45CB-B68E-254E46348037}" destId="{D005CE8C-CC26-4C3E-AC11-E15060ECD759}" srcOrd="2" destOrd="0" presId="urn:microsoft.com/office/officeart/2005/8/layout/target3"/>
    <dgm:cxn modelId="{91FB559A-4CD3-4C43-9B0A-3D1F41CD1599}" type="presParOf" srcId="{333A1088-737F-45CB-B68E-254E46348037}" destId="{2C702D82-9B77-49B7-9568-BB8EB47C3372}" srcOrd="3" destOrd="0" presId="urn:microsoft.com/office/officeart/2005/8/layout/target3"/>
    <dgm:cxn modelId="{661A75AB-9F1A-4E92-8873-8AD57D33C199}" type="presParOf" srcId="{333A1088-737F-45CB-B68E-254E46348037}" destId="{A52A0455-90FF-4808-ABD0-F02540D31D5A}" srcOrd="4" destOrd="0" presId="urn:microsoft.com/office/officeart/2005/8/layout/target3"/>
    <dgm:cxn modelId="{829BBFF6-7C8E-484C-AC12-89DDEF5FAC11}" type="presParOf" srcId="{333A1088-737F-45CB-B68E-254E46348037}" destId="{6140AFEC-043D-4C43-A2F9-D0F5331DF3A3}" srcOrd="5" destOrd="0" presId="urn:microsoft.com/office/officeart/2005/8/layout/target3"/>
    <dgm:cxn modelId="{6FDC6568-4CFC-47B9-9F0E-3597CF35DE1E}" type="presParOf" srcId="{333A1088-737F-45CB-B68E-254E46348037}" destId="{9358AC05-5D7D-4327-9F80-1AD486AEA664}" srcOrd="6" destOrd="0" presId="urn:microsoft.com/office/officeart/2005/8/layout/target3"/>
    <dgm:cxn modelId="{33D36A0A-A289-43D8-8A88-4F8FC75A9D97}" type="presParOf" srcId="{333A1088-737F-45CB-B68E-254E46348037}" destId="{313FC574-E1CD-4FB4-B054-0B805CE0447D}" srcOrd="7" destOrd="0" presId="urn:microsoft.com/office/officeart/2005/8/layout/target3"/>
    <dgm:cxn modelId="{10A7A12D-528A-4EF6-8E04-7AB636DAB654}" type="presParOf" srcId="{333A1088-737F-45CB-B68E-254E46348037}" destId="{619D679B-A015-4ECF-8348-D1034C574F40}" srcOrd="8" destOrd="0" presId="urn:microsoft.com/office/officeart/2005/8/layout/target3"/>
    <dgm:cxn modelId="{8CDD6E53-1451-46CE-965E-9058FE702204}" type="presParOf" srcId="{333A1088-737F-45CB-B68E-254E46348037}" destId="{322283A8-4A27-4CDA-BAE3-F381106A9174}" srcOrd="9" destOrd="0" presId="urn:microsoft.com/office/officeart/2005/8/layout/target3"/>
    <dgm:cxn modelId="{92633B63-BC95-4D90-9E3A-0FC7FEA312A4}" type="presParOf" srcId="{333A1088-737F-45CB-B68E-254E46348037}" destId="{FFC9F71D-1B4F-4AD9-A4A6-86ADEFC8AF5C}" srcOrd="10" destOrd="0" presId="urn:microsoft.com/office/officeart/2005/8/layout/target3"/>
    <dgm:cxn modelId="{773ECCC9-4FFD-4913-A846-B2E7B096EA27}" type="presParOf" srcId="{333A1088-737F-45CB-B68E-254E46348037}" destId="{25B08C86-7E15-44DC-BE7F-FFB55DD49D12}" srcOrd="11" destOrd="0" presId="urn:microsoft.com/office/officeart/2005/8/layout/target3"/>
    <dgm:cxn modelId="{652D25BF-3161-4C71-ACA9-65D809A3A156}" type="presParOf" srcId="{333A1088-737F-45CB-B68E-254E46348037}" destId="{76644BE8-9D7C-4C09-B250-3D10AF48CBB7}" srcOrd="12" destOrd="0" presId="urn:microsoft.com/office/officeart/2005/8/layout/target3"/>
    <dgm:cxn modelId="{0FB4C1AC-E0F3-4BB3-8D3F-9489BC9835A2}" type="presParOf" srcId="{333A1088-737F-45CB-B68E-254E46348037}" destId="{EE85B701-7295-41C0-BA7A-34D3756A2AE6}" srcOrd="13" destOrd="0" presId="urn:microsoft.com/office/officeart/2005/8/layout/target3"/>
    <dgm:cxn modelId="{35E547DB-EF7C-42CA-A15D-821E8F7D5C3D}" type="presParOf" srcId="{333A1088-737F-45CB-B68E-254E46348037}" destId="{8BEBB6EC-1DAA-4CAC-8A25-BC0FCBD5DBD5}" srcOrd="14" destOrd="0" presId="urn:microsoft.com/office/officeart/2005/8/layout/target3"/>
    <dgm:cxn modelId="{ACE685B2-93BE-452E-8A85-17AF885B96F3}" type="presParOf" srcId="{333A1088-737F-45CB-B68E-254E46348037}" destId="{CDAFC61C-0423-4B42-A0B6-5AD4A8673C59}" srcOrd="15" destOrd="0" presId="urn:microsoft.com/office/officeart/2005/8/layout/target3"/>
    <dgm:cxn modelId="{DC1D70E8-F92D-46D2-BBCB-2EEB800C61FE}" type="presParOf" srcId="{333A1088-737F-45CB-B68E-254E46348037}" destId="{6F3496AD-BFB3-4316-A25D-987A8C194B6B}" srcOrd="16" destOrd="0" presId="urn:microsoft.com/office/officeart/2005/8/layout/target3"/>
    <dgm:cxn modelId="{A4DB9743-6607-4657-9D5D-0DA50C5EC2E3}" type="presParOf" srcId="{333A1088-737F-45CB-B68E-254E46348037}" destId="{ADD15C17-EB9D-4A31-B8A8-7BA408E425EB}" srcOrd="17" destOrd="0" presId="urn:microsoft.com/office/officeart/2005/8/layout/target3"/>
    <dgm:cxn modelId="{7D09E143-B446-4286-9344-A3FF6200BD98}" type="presParOf" srcId="{333A1088-737F-45CB-B68E-254E46348037}" destId="{AED2198E-93D5-4001-81B4-73124B309672}" srcOrd="18" destOrd="0" presId="urn:microsoft.com/office/officeart/2005/8/layout/target3"/>
    <dgm:cxn modelId="{20DB2E5D-CC5A-47D2-84E9-3A29CE1037D9}" type="presParOf" srcId="{333A1088-737F-45CB-B68E-254E46348037}" destId="{2BE915AB-18AA-4053-B92C-3BFC9ED204BB}" srcOrd="19" destOrd="0" presId="urn:microsoft.com/office/officeart/2005/8/layout/target3"/>
    <dgm:cxn modelId="{1ED321BB-8059-4B66-8EF9-17F06C898432}" type="presParOf" srcId="{333A1088-737F-45CB-B68E-254E46348037}" destId="{6BB5E863-4638-4E1D-BFDE-399D028AC4ED}" srcOrd="20" destOrd="0" presId="urn:microsoft.com/office/officeart/2005/8/layout/target3"/>
    <dgm:cxn modelId="{B526453C-7B72-4868-9134-9DE1658B34E0}" type="presParOf" srcId="{333A1088-737F-45CB-B68E-254E46348037}" destId="{5A5FFA88-C948-4069-8E93-59FA12366E83}" srcOrd="21" destOrd="0" presId="urn:microsoft.com/office/officeart/2005/8/layout/target3"/>
    <dgm:cxn modelId="{E2C895A5-A834-4AB4-91B1-49BEFEE6CC22}" type="presParOf" srcId="{333A1088-737F-45CB-B68E-254E46348037}" destId="{890E4F0B-2866-4A3F-A3C7-2A14B1797930}" srcOrd="22" destOrd="0" presId="urn:microsoft.com/office/officeart/2005/8/layout/target3"/>
    <dgm:cxn modelId="{8A0E0C34-9A6C-467C-BF6B-DA94C32D75DC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VY_32_INOVACE_27_MATEMATIKA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</a:t>
          </a:r>
          <a:r>
            <a:rPr lang="cs-CZ" sz="2000" kern="1200" dirty="0" smtClean="0"/>
            <a:t>: dělení se zbytkem </a:t>
          </a:r>
          <a:r>
            <a:rPr lang="cs-CZ" sz="2000" kern="1200" dirty="0" smtClean="0"/>
            <a:t>- procvičování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C5D743-1976-4DE9-A68F-C5CE8A2DDD57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7164D4-2EAF-4F99-941A-51431825F0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6182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907929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18422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si zopakují pojmy „ násobek čísla“ a „číslo je dělitelné číslem“.</a:t>
            </a:r>
          </a:p>
          <a:p>
            <a:r>
              <a:rPr lang="cs-CZ" dirty="0" smtClean="0"/>
              <a:t>Je třeba, aby správně rozlišovali pojmy „dělenec, dělitel,  neúplný podíl a zbytek“</a:t>
            </a:r>
          </a:p>
          <a:p>
            <a:r>
              <a:rPr lang="cs-CZ" dirty="0" smtClean="0"/>
              <a:t>Příklady k procvičování –lze vytisknout jako pracovní listy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Učebnice Matematiky pro 3. ročník, </a:t>
            </a:r>
            <a:r>
              <a:rPr lang="cs-CZ" sz="1400" dirty="0" smtClean="0"/>
              <a:t>3. </a:t>
            </a:r>
            <a:r>
              <a:rPr lang="cs-CZ" sz="1400" dirty="0"/>
              <a:t>díl</a:t>
            </a:r>
          </a:p>
          <a:p>
            <a:pPr marL="0" indent="0">
              <a:buNone/>
            </a:pPr>
            <a:r>
              <a:rPr lang="cs-CZ" sz="1400" dirty="0"/>
              <a:t>Autoři: RNDr. Růžena Blažková, </a:t>
            </a:r>
            <a:r>
              <a:rPr lang="cs-CZ" sz="1400" dirty="0" err="1"/>
              <a:t>Csc.</a:t>
            </a:r>
            <a:r>
              <a:rPr lang="cs-CZ" sz="1400" dirty="0"/>
              <a:t>; RNDr. Milena Vaňurová, </a:t>
            </a:r>
            <a:r>
              <a:rPr lang="cs-CZ" sz="1400" dirty="0" err="1"/>
              <a:t>Csc.</a:t>
            </a:r>
            <a:r>
              <a:rPr lang="cs-CZ" sz="1400" dirty="0"/>
              <a:t>; </a:t>
            </a:r>
          </a:p>
          <a:p>
            <a:pPr marL="0" indent="0">
              <a:buNone/>
            </a:pPr>
            <a:r>
              <a:rPr lang="cs-CZ" sz="1400" dirty="0"/>
              <a:t>RNDr. Květoslava Matoušková, </a:t>
            </a:r>
            <a:r>
              <a:rPr lang="cs-CZ" sz="1400" dirty="0" err="1"/>
              <a:t>Csc.</a:t>
            </a:r>
            <a:r>
              <a:rPr lang="cs-CZ" sz="1400" dirty="0"/>
              <a:t>; Hana Staudková</a:t>
            </a:r>
          </a:p>
          <a:p>
            <a:pPr marL="0" indent="0">
              <a:buNone/>
            </a:pPr>
            <a:r>
              <a:rPr lang="cs-CZ" sz="1400" dirty="0"/>
              <a:t>Vydáno v nakladatelství Alter v roce </a:t>
            </a:r>
            <a:r>
              <a:rPr lang="cs-CZ" sz="1400" dirty="0" smtClean="0"/>
              <a:t>2006</a:t>
            </a:r>
          </a:p>
          <a:p>
            <a:r>
              <a:rPr lang="cs-CZ" sz="1400" dirty="0" smtClean="0"/>
              <a:t>Můj početník –pracovní sešit k matematice pro 3. r. ZŠ</a:t>
            </a:r>
          </a:p>
          <a:p>
            <a:pPr marL="0" indent="0">
              <a:buNone/>
            </a:pPr>
            <a:r>
              <a:rPr lang="cs-CZ" sz="1400" dirty="0" smtClean="0"/>
              <a:t>Autoři: RNDR. Miloslav Frýzek, Dagmar Sejkorová</a:t>
            </a:r>
          </a:p>
          <a:p>
            <a:pPr marL="0" indent="0">
              <a:buNone/>
            </a:pPr>
            <a:r>
              <a:rPr lang="cs-CZ" sz="1400" dirty="0" smtClean="0"/>
              <a:t>Nakladatelství Fortuna, Praha, 2004</a:t>
            </a:r>
            <a:endParaRPr lang="cs-CZ" sz="1400" dirty="0"/>
          </a:p>
          <a:p>
            <a:r>
              <a:rPr lang="cs-CZ" sz="1400" dirty="0" smtClean="0"/>
              <a:t>Pracovní sešit z matematiky 3, Sbírka úloh</a:t>
            </a:r>
          </a:p>
          <a:p>
            <a:pPr marL="0" indent="0">
              <a:buNone/>
            </a:pPr>
            <a:r>
              <a:rPr lang="cs-CZ" sz="1400" dirty="0" smtClean="0"/>
              <a:t>Autor: Ladislav Horník</a:t>
            </a:r>
          </a:p>
          <a:p>
            <a:pPr marL="0" indent="0">
              <a:buNone/>
            </a:pPr>
            <a:r>
              <a:rPr lang="cs-CZ" sz="1400" dirty="0" smtClean="0"/>
              <a:t>Nakladatelství </a:t>
            </a:r>
            <a:r>
              <a:rPr lang="cs-CZ" sz="1400" dirty="0" err="1" smtClean="0"/>
              <a:t>Pansofia</a:t>
            </a:r>
            <a:r>
              <a:rPr lang="cs-CZ" sz="1400" dirty="0" smtClean="0"/>
              <a:t>, Praha, 1995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09843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Říkej podle vzoru: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204864"/>
            <a:ext cx="22621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4 . 5 = 20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47145" y="3547561"/>
            <a:ext cx="63013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Číslo 20 je </a:t>
            </a:r>
            <a:r>
              <a:rPr lang="cs-CZ" sz="3200" dirty="0" smtClean="0">
                <a:solidFill>
                  <a:srgbClr val="00B050"/>
                </a:solidFill>
              </a:rPr>
              <a:t>násobkem</a:t>
            </a:r>
            <a:r>
              <a:rPr lang="cs-CZ" sz="3200" dirty="0" smtClean="0"/>
              <a:t> čísla 4 a čísla 5.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5085184"/>
            <a:ext cx="3174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Zopakuj si násobky čísel 2 až 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2601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Můžeš také říci: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5809" y="1844824"/>
            <a:ext cx="20778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20 : 4 = 5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7096" y="3429000"/>
            <a:ext cx="3241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 : 5 = 4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5809" y="4653136"/>
            <a:ext cx="67204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Číslo 20 </a:t>
            </a:r>
            <a:r>
              <a:rPr lang="cs-CZ" sz="3200" dirty="0" smtClean="0">
                <a:solidFill>
                  <a:srgbClr val="00B050"/>
                </a:solidFill>
              </a:rPr>
              <a:t>je dělitelné </a:t>
            </a:r>
            <a:r>
              <a:rPr lang="cs-CZ" sz="3200" dirty="0" smtClean="0"/>
              <a:t>číslem 4 a číslem 5.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661248"/>
            <a:ext cx="38654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Zopakovali jste </a:t>
            </a:r>
            <a:r>
              <a:rPr lang="cs-CZ" dirty="0"/>
              <a:t>si násobky čísel 2 až </a:t>
            </a:r>
            <a:r>
              <a:rPr lang="cs-CZ" dirty="0" smtClean="0"/>
              <a:t>10?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594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pojmy: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032518"/>
            <a:ext cx="6545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     9     :   2 =      4         (1)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3573016"/>
            <a:ext cx="1170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dělenec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3803848"/>
            <a:ext cx="9652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dělitel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5" y="357301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eúplný podíl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3803848"/>
            <a:ext cx="10004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zbytek</a:t>
            </a:r>
            <a:endParaRPr lang="cs-CZ" sz="2400" dirty="0"/>
          </a:p>
        </p:txBody>
      </p:sp>
      <p:cxnSp>
        <p:nvCxnSpPr>
          <p:cNvPr id="10" name="Přímá spojnice 9"/>
          <p:cNvCxnSpPr>
            <a:endCxn id="4" idx="0"/>
          </p:cNvCxnSpPr>
          <p:nvPr/>
        </p:nvCxnSpPr>
        <p:spPr>
          <a:xfrm>
            <a:off x="2060912" y="2696726"/>
            <a:ext cx="1" cy="8762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923928" y="2696726"/>
            <a:ext cx="72008" cy="11071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508104" y="2696726"/>
            <a:ext cx="0" cy="8762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endCxn id="8" idx="0"/>
          </p:cNvCxnSpPr>
          <p:nvPr/>
        </p:nvCxnSpPr>
        <p:spPr>
          <a:xfrm>
            <a:off x="7380312" y="2740404"/>
            <a:ext cx="140194" cy="10634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115616" y="5373216"/>
            <a:ext cx="67074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Nezapomeň: Zbytek musí být vždy menší než dělitel!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0" name="Výbuch 1 19"/>
          <p:cNvSpPr/>
          <p:nvPr/>
        </p:nvSpPr>
        <p:spPr>
          <a:xfrm>
            <a:off x="827584" y="4653136"/>
            <a:ext cx="432048" cy="4572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buch 1 20"/>
          <p:cNvSpPr/>
          <p:nvPr/>
        </p:nvSpPr>
        <p:spPr>
          <a:xfrm>
            <a:off x="1259632" y="4653136"/>
            <a:ext cx="354614" cy="57606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buch 2 21"/>
          <p:cNvSpPr/>
          <p:nvPr/>
        </p:nvSpPr>
        <p:spPr>
          <a:xfrm>
            <a:off x="1748702" y="4653136"/>
            <a:ext cx="447034" cy="36004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buch 2 22"/>
          <p:cNvSpPr/>
          <p:nvPr/>
        </p:nvSpPr>
        <p:spPr>
          <a:xfrm>
            <a:off x="2188969" y="4653136"/>
            <a:ext cx="457200" cy="45720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buch 2 23"/>
          <p:cNvSpPr/>
          <p:nvPr/>
        </p:nvSpPr>
        <p:spPr>
          <a:xfrm>
            <a:off x="2700465" y="4653136"/>
            <a:ext cx="457200" cy="39604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buch 2 24"/>
          <p:cNvSpPr/>
          <p:nvPr/>
        </p:nvSpPr>
        <p:spPr>
          <a:xfrm>
            <a:off x="3103369" y="4653136"/>
            <a:ext cx="460519" cy="57606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buch 2 25"/>
          <p:cNvSpPr/>
          <p:nvPr/>
        </p:nvSpPr>
        <p:spPr>
          <a:xfrm>
            <a:off x="4058395" y="4730570"/>
            <a:ext cx="425347" cy="56521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buch 2 26"/>
          <p:cNvSpPr/>
          <p:nvPr/>
        </p:nvSpPr>
        <p:spPr>
          <a:xfrm>
            <a:off x="4593704" y="4653136"/>
            <a:ext cx="457200" cy="55680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buch 2 27"/>
          <p:cNvSpPr/>
          <p:nvPr/>
        </p:nvSpPr>
        <p:spPr>
          <a:xfrm>
            <a:off x="3665586" y="4653136"/>
            <a:ext cx="457200" cy="57606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2700465" y="4509120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560630" y="4509120"/>
            <a:ext cx="3307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80201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neúplný podíl a zbytek: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88456155"/>
              </p:ext>
            </p:extLst>
          </p:nvPr>
        </p:nvGraphicFramePr>
        <p:xfrm>
          <a:off x="1187625" y="2132855"/>
          <a:ext cx="6432372" cy="18002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1"/>
                <a:gridCol w="576064"/>
                <a:gridCol w="559949"/>
                <a:gridCol w="714708"/>
                <a:gridCol w="714708"/>
                <a:gridCol w="714708"/>
                <a:gridCol w="714708"/>
                <a:gridCol w="714708"/>
                <a:gridCol w="714708"/>
              </a:tblGrid>
              <a:tr h="600067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: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dirty="0" smtClean="0"/>
                        <a:t>zbytek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75495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Dopočítej zbytek: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17739531"/>
              </p:ext>
            </p:extLst>
          </p:nvPr>
        </p:nvGraphicFramePr>
        <p:xfrm>
          <a:off x="1017431" y="1635617"/>
          <a:ext cx="901521" cy="2987898"/>
        </p:xfrm>
        <a:graphic>
          <a:graphicData uri="http://schemas.openxmlformats.org/drawingml/2006/table">
            <a:tbl>
              <a:tblPr/>
              <a:tblGrid>
                <a:gridCol w="901521"/>
              </a:tblGrid>
              <a:tr h="940158"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23870"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23870"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51175607"/>
              </p:ext>
            </p:extLst>
          </p:nvPr>
        </p:nvGraphicFramePr>
        <p:xfrm>
          <a:off x="4662152" y="1596980"/>
          <a:ext cx="953037" cy="2987900"/>
        </p:xfrm>
        <a:graphic>
          <a:graphicData uri="http://schemas.openxmlformats.org/drawingml/2006/table">
            <a:tbl>
              <a:tblPr/>
              <a:tblGrid>
                <a:gridCol w="953037"/>
              </a:tblGrid>
              <a:tr h="9916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81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81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2627784" y="2636912"/>
            <a:ext cx="15121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4 =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979712" y="2132856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6" idx="1"/>
          </p:cNvCxnSpPr>
          <p:nvPr/>
        </p:nvCxnSpPr>
        <p:spPr>
          <a:xfrm>
            <a:off x="1979712" y="309411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979712" y="3551312"/>
            <a:ext cx="720080" cy="6697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4139952" y="2276872"/>
            <a:ext cx="50405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139952" y="3094112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995936" y="3551312"/>
            <a:ext cx="504056" cy="5257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6725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 neúplný podíl a </a:t>
            </a:r>
            <a:r>
              <a:rPr lang="cs-CZ" dirty="0" smtClean="0"/>
              <a:t>zbytek: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19439584"/>
              </p:ext>
            </p:extLst>
          </p:nvPr>
        </p:nvGraphicFramePr>
        <p:xfrm>
          <a:off x="746975" y="1970468"/>
          <a:ext cx="1171977" cy="3181081"/>
        </p:xfrm>
        <a:graphic>
          <a:graphicData uri="http://schemas.openxmlformats.org/drawingml/2006/table">
            <a:tbl>
              <a:tblPr/>
              <a:tblGrid>
                <a:gridCol w="1171977"/>
              </a:tblGrid>
              <a:tr h="798490"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5459"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3566"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3566">
                <a:tc>
                  <a:txBody>
                    <a:bodyPr/>
                    <a:lstStyle/>
                    <a:p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46694809"/>
              </p:ext>
            </p:extLst>
          </p:nvPr>
        </p:nvGraphicFramePr>
        <p:xfrm>
          <a:off x="3490175" y="1970468"/>
          <a:ext cx="1171977" cy="3168202"/>
        </p:xfrm>
        <a:graphic>
          <a:graphicData uri="http://schemas.openxmlformats.org/drawingml/2006/table">
            <a:tbl>
              <a:tblPr/>
              <a:tblGrid>
                <a:gridCol w="1171977"/>
              </a:tblGrid>
              <a:tr h="7984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697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90726047"/>
              </p:ext>
            </p:extLst>
          </p:nvPr>
        </p:nvGraphicFramePr>
        <p:xfrm>
          <a:off x="5885645" y="1957589"/>
          <a:ext cx="1171978" cy="3206839"/>
        </p:xfrm>
        <a:graphic>
          <a:graphicData uri="http://schemas.openxmlformats.org/drawingml/2006/table">
            <a:tbl>
              <a:tblPr/>
              <a:tblGrid>
                <a:gridCol w="1171978"/>
              </a:tblGrid>
              <a:tr h="23568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00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490175" y="3515932"/>
          <a:ext cx="1184856" cy="824248"/>
        </p:xfrm>
        <a:graphic>
          <a:graphicData uri="http://schemas.openxmlformats.org/drawingml/2006/table">
            <a:tbl>
              <a:tblPr/>
              <a:tblGrid>
                <a:gridCol w="1184856"/>
              </a:tblGrid>
              <a:tr h="8242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885645" y="2730321"/>
          <a:ext cx="1159099" cy="837127"/>
        </p:xfrm>
        <a:graphic>
          <a:graphicData uri="http://schemas.openxmlformats.org/drawingml/2006/table">
            <a:tbl>
              <a:tblPr/>
              <a:tblGrid>
                <a:gridCol w="1159099"/>
              </a:tblGrid>
              <a:tr h="8371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5" name="Ovál 14"/>
          <p:cNvSpPr/>
          <p:nvPr/>
        </p:nvSpPr>
        <p:spPr>
          <a:xfrm>
            <a:off x="2195736" y="2996952"/>
            <a:ext cx="1058416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6 =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19872" y="1628800"/>
            <a:ext cx="1707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Neúplný podíl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162880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zbytek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1835696" y="2420888"/>
            <a:ext cx="57606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1907704" y="3140968"/>
            <a:ext cx="443033" cy="36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1907704" y="3717032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1907704" y="4005064"/>
            <a:ext cx="504056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5" idx="7"/>
          </p:cNvCxnSpPr>
          <p:nvPr/>
        </p:nvCxnSpPr>
        <p:spPr>
          <a:xfrm flipV="1">
            <a:off x="3099151" y="2420888"/>
            <a:ext cx="320721" cy="7236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3254152" y="3144587"/>
            <a:ext cx="165720" cy="2124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15" idx="5"/>
            <a:endCxn id="13" idx="1"/>
          </p:cNvCxnSpPr>
          <p:nvPr/>
        </p:nvCxnSpPr>
        <p:spPr>
          <a:xfrm>
            <a:off x="3099151" y="3857429"/>
            <a:ext cx="391024" cy="706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987824" y="3928056"/>
            <a:ext cx="432048" cy="869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716016" y="2420888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4716016" y="3142777"/>
            <a:ext cx="1008112" cy="18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716016" y="3892742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716016" y="4797152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25607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Neúplný podíl spoj se správným zbytkem: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96452354"/>
              </p:ext>
            </p:extLst>
          </p:nvPr>
        </p:nvGraphicFramePr>
        <p:xfrm>
          <a:off x="772732" y="1906073"/>
          <a:ext cx="3361386" cy="3953814"/>
        </p:xfrm>
        <a:graphic>
          <a:graphicData uri="http://schemas.openxmlformats.org/drawingml/2006/table">
            <a:tbl>
              <a:tblPr/>
              <a:tblGrid>
                <a:gridCol w="3361386"/>
              </a:tblGrid>
              <a:tr h="914400">
                <a:tc>
                  <a:txBody>
                    <a:bodyPr/>
                    <a:lstStyle/>
                    <a:p>
                      <a:r>
                        <a:rPr lang="cs-CZ" dirty="0" smtClean="0"/>
                        <a:t>29 : 3 =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5612">
                <a:tc>
                  <a:txBody>
                    <a:bodyPr/>
                    <a:lstStyle/>
                    <a:p>
                      <a:r>
                        <a:rPr lang="cs-CZ" dirty="0" smtClean="0"/>
                        <a:t>33 :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216">
                <a:tc>
                  <a:txBody>
                    <a:bodyPr/>
                    <a:lstStyle/>
                    <a:p>
                      <a:r>
                        <a:rPr lang="cs-CZ" dirty="0" smtClean="0"/>
                        <a:t>39 : 5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6293">
                <a:tc>
                  <a:txBody>
                    <a:bodyPr/>
                    <a:lstStyle/>
                    <a:p>
                      <a:r>
                        <a:rPr lang="cs-CZ" dirty="0" smtClean="0"/>
                        <a:t>53 : 8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6293">
                <a:tc>
                  <a:txBody>
                    <a:bodyPr/>
                    <a:lstStyle/>
                    <a:p>
                      <a:r>
                        <a:rPr lang="cs-CZ" dirty="0" smtClean="0"/>
                        <a:t>53 :</a:t>
                      </a:r>
                      <a:r>
                        <a:rPr lang="cs-CZ" baseline="0" dirty="0" smtClean="0"/>
                        <a:t> 10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103808" y="1893194"/>
          <a:ext cx="208280" cy="3979572"/>
        </p:xfrm>
        <a:graphic>
          <a:graphicData uri="http://schemas.openxmlformats.org/drawingml/2006/table">
            <a:tbl>
              <a:tblPr/>
              <a:tblGrid>
                <a:gridCol w="208280"/>
              </a:tblGrid>
              <a:tr h="39795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38690134"/>
              </p:ext>
            </p:extLst>
          </p:nvPr>
        </p:nvGraphicFramePr>
        <p:xfrm>
          <a:off x="6400800" y="1944710"/>
          <a:ext cx="1030310" cy="3940935"/>
        </p:xfrm>
        <a:graphic>
          <a:graphicData uri="http://schemas.openxmlformats.org/drawingml/2006/table">
            <a:tbl>
              <a:tblPr/>
              <a:tblGrid>
                <a:gridCol w="1030310"/>
              </a:tblGrid>
              <a:tr h="394093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05943688"/>
              </p:ext>
            </p:extLst>
          </p:nvPr>
        </p:nvGraphicFramePr>
        <p:xfrm>
          <a:off x="6387921" y="2833352"/>
          <a:ext cx="1043189" cy="914400"/>
        </p:xfrm>
        <a:graphic>
          <a:graphicData uri="http://schemas.openxmlformats.org/drawingml/2006/table">
            <a:tbl>
              <a:tblPr/>
              <a:tblGrid>
                <a:gridCol w="1043189"/>
              </a:tblGrid>
              <a:tr h="914400"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</a:p>
                    <a:p>
                      <a:r>
                        <a:rPr lang="cs-CZ" dirty="0" smtClean="0"/>
                        <a:t>      4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89485513"/>
              </p:ext>
            </p:extLst>
          </p:nvPr>
        </p:nvGraphicFramePr>
        <p:xfrm>
          <a:off x="6375042" y="4391696"/>
          <a:ext cx="1043189" cy="785611"/>
        </p:xfrm>
        <a:graphic>
          <a:graphicData uri="http://schemas.openxmlformats.org/drawingml/2006/table">
            <a:tbl>
              <a:tblPr/>
              <a:tblGrid>
                <a:gridCol w="1043189"/>
              </a:tblGrid>
              <a:tr h="785611"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</a:p>
                    <a:p>
                      <a:r>
                        <a:rPr lang="cs-CZ" dirty="0" smtClean="0"/>
                        <a:t>      2      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3563888" y="21328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32129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38610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46531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53732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38610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5373216"/>
            <a:ext cx="452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4037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rmAutofit/>
          </a:bodyPr>
          <a:lstStyle/>
          <a:p>
            <a:r>
              <a:rPr lang="cs-CZ" dirty="0" smtClean="0"/>
              <a:t>Následující úloha je pro zasmání –dokončení v tajence:</a:t>
            </a:r>
            <a:br>
              <a:rPr lang="cs-CZ" dirty="0" smtClean="0"/>
            </a:br>
            <a:r>
              <a:rPr lang="cs-CZ" dirty="0" smtClean="0"/>
              <a:t>„Mami, uvař něco, co mi bude chutnat.“</a:t>
            </a:r>
            <a:br>
              <a:rPr lang="cs-CZ" dirty="0" smtClean="0"/>
            </a:br>
            <a:r>
              <a:rPr lang="cs-CZ" dirty="0" smtClean="0"/>
              <a:t>„A co by to mělo být, aby ti to chutnalo?“</a:t>
            </a:r>
            <a:br>
              <a:rPr lang="cs-CZ" dirty="0" smtClean="0"/>
            </a:br>
            <a:r>
              <a:rPr lang="cs-CZ" dirty="0" smtClean="0"/>
              <a:t>„Nevím, </a:t>
            </a:r>
            <a:r>
              <a:rPr lang="cs-CZ" smtClean="0"/>
              <a:t>to </a:t>
            </a:r>
            <a:r>
              <a:rPr lang="cs-CZ" smtClean="0"/>
              <a:t>poznám, </a:t>
            </a:r>
            <a:r>
              <a:rPr lang="cs-CZ" dirty="0" smtClean="0"/>
              <a:t>……………………………………..“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0067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Vypočítej příklady. </a:t>
            </a:r>
            <a:r>
              <a:rPr lang="cs-CZ" sz="2400" dirty="0" smtClean="0"/>
              <a:t>V </a:t>
            </a:r>
            <a:r>
              <a:rPr lang="cs-CZ" sz="2400" dirty="0"/>
              <a:t>tabulce v daném řádku označ písmeno podle velikosti zbytku.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399893285"/>
              </p:ext>
            </p:extLst>
          </p:nvPr>
        </p:nvGraphicFramePr>
        <p:xfrm>
          <a:off x="457200" y="1600200"/>
          <a:ext cx="3657600" cy="490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dělenec</a:t>
                      </a:r>
                      <a:endParaRPr lang="cs-CZ" sz="1200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dělitel</a:t>
                      </a:r>
                      <a:endParaRPr lang="cs-CZ" sz="1200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neúplný podíl</a:t>
                      </a:r>
                      <a:endParaRPr lang="cs-CZ" sz="1200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zbytek</a:t>
                      </a:r>
                      <a:endParaRPr lang="cs-CZ" sz="1200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16 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814" marR="82814"/>
                </a:tc>
              </a:tr>
            </a:tbl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xmlns="" val="154829545"/>
              </p:ext>
            </p:extLst>
          </p:nvPr>
        </p:nvGraphicFramePr>
        <p:xfrm>
          <a:off x="4644008" y="1412776"/>
          <a:ext cx="4038597" cy="56800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</a:tblGrid>
              <a:tr h="378667">
                <a:tc>
                  <a:txBody>
                    <a:bodyPr/>
                    <a:lstStyle/>
                    <a:p>
                      <a:r>
                        <a:rPr lang="cs-CZ" dirty="0" smtClean="0"/>
                        <a:t>1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378667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8667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378667"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8667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8667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8667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8667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378667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378667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78667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1514669"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R</a:t>
                      </a:r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90798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„Mami, uvař něco, co mi bude chutnat.“</a:t>
            </a:r>
            <a:br>
              <a:rPr lang="cs-CZ" dirty="0" smtClean="0"/>
            </a:br>
            <a:r>
              <a:rPr lang="cs-CZ" dirty="0" smtClean="0"/>
              <a:t>„A co by to mělo být, aby ti to chutnalo?“</a:t>
            </a:r>
            <a:br>
              <a:rPr lang="cs-CZ" dirty="0" smtClean="0"/>
            </a:br>
            <a:r>
              <a:rPr lang="cs-CZ" dirty="0" smtClean="0"/>
              <a:t>„Nevím, to </a:t>
            </a:r>
            <a:r>
              <a:rPr lang="cs-CZ" dirty="0" smtClean="0"/>
              <a:t>poznám, </a:t>
            </a:r>
            <a:r>
              <a:rPr lang="cs-CZ" dirty="0" smtClean="0">
                <a:solidFill>
                  <a:srgbClr val="00B050"/>
                </a:solidFill>
              </a:rPr>
              <a:t>AŽ TO BUDU JÍST</a:t>
            </a:r>
            <a:r>
              <a:rPr lang="cs-CZ" dirty="0" smtClean="0"/>
              <a:t>“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3663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87</TotalTime>
  <Words>515</Words>
  <Application>Microsoft Office PowerPoint</Application>
  <PresentationFormat>Předvádění na obrazovce (4:3)</PresentationFormat>
  <Paragraphs>239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Anotace a citace</vt:lpstr>
      <vt:lpstr>Říkej podle vzoru:</vt:lpstr>
      <vt:lpstr>Můžeš také říci:</vt:lpstr>
      <vt:lpstr>Zopakuj si pojmy:</vt:lpstr>
      <vt:lpstr>Doplň neúplný podíl a zbytek:</vt:lpstr>
      <vt:lpstr>Dopočítej zbytek:</vt:lpstr>
      <vt:lpstr>Doplň neúplný podíl a zbytek:</vt:lpstr>
      <vt:lpstr>Neúplný podíl spoj se správným zbytkem:</vt:lpstr>
      <vt:lpstr>Následující úloha je pro zasmání –dokončení v tajence: „Mami, uvař něco, co mi bude chutnat.“ „A co by to mělo být, aby ti to chutnalo?“ „Nevím, to poznám, ……………………………………..“ </vt:lpstr>
      <vt:lpstr>Vypočítej příklady. V tabulce v daném řádku označ písmeno podle velikosti zbytku.</vt:lpstr>
      <vt:lpstr>     ŘEŠENÍ: „Mami, uvař něco, co mi bude chutnat.“ „A co by to mělo být, aby ti to chutnalo?“ „Nevím, to poznám, AŽ TO BUDU JÍST“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12</cp:revision>
  <dcterms:created xsi:type="dcterms:W3CDTF">2012-05-08T05:49:38Z</dcterms:created>
  <dcterms:modified xsi:type="dcterms:W3CDTF">2013-07-27T07:04:29Z</dcterms:modified>
</cp:coreProperties>
</file>