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VY_32_INOVACE_28_MATEMATIKA 3. ROČNÍK ZŠ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</a:t>
          </a:r>
          <a:r>
            <a:rPr lang="cs-CZ" sz="2000" dirty="0" smtClean="0"/>
            <a:t> </a:t>
          </a:r>
          <a:r>
            <a:rPr lang="cs-CZ" sz="1600" dirty="0" smtClean="0"/>
            <a:t>Mgr. Olga Sýsová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</a:t>
          </a:r>
          <a:r>
            <a:rPr lang="cs-CZ" sz="1600" smtClean="0"/>
            <a:t>Násobení násobků deseti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45B7E23-4526-46C7-B766-08DE071C94C2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06D44DED-D2F5-4C4D-9C66-07DC593E5D93}" type="parTrans" cxnId="{AC003D0C-F4CB-480A-962B-AF8184347044}">
      <dgm:prSet/>
      <dgm:spPr/>
      <dgm:t>
        <a:bodyPr/>
        <a:lstStyle/>
        <a:p>
          <a:endParaRPr lang="cs-CZ"/>
        </a:p>
      </dgm:t>
    </dgm:pt>
    <dgm:pt modelId="{F21D832A-C0A2-4598-992C-A277A9DF70BC}" type="sibTrans" cxnId="{AC003D0C-F4CB-480A-962B-AF818434704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449745F-DD04-46C0-8661-A84271B13252}" type="pres">
      <dgm:prSet presAssocID="{A45B7E23-4526-46C7-B766-08DE071C94C2}" presName="vertSpace6" presStyleLbl="node1" presStyleIdx="4" presStyleCnt="6"/>
      <dgm:spPr/>
    </dgm:pt>
    <dgm:pt modelId="{EC0E0B2A-6333-4268-922D-EEC1BE24D3F3}" type="pres">
      <dgm:prSet presAssocID="{A45B7E23-4526-46C7-B766-08DE071C94C2}" presName="circle6" presStyleLbl="node1" presStyleIdx="5" presStyleCnt="6"/>
      <dgm:spPr/>
    </dgm:pt>
    <dgm:pt modelId="{C4711A7C-5E8D-4F20-B4BD-4651CFCD3776}" type="pres">
      <dgm:prSet presAssocID="{A45B7E23-4526-46C7-B766-08DE071C94C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2D2213-751D-4A6C-8E25-5EAB29863D0F}" type="pres">
      <dgm:prSet presAssocID="{A45B7E23-4526-46C7-B766-08DE071C94C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29449A-4A5F-40A9-A529-979190247E64}" type="presOf" srcId="{757F3AB3-0718-4624-B441-E567A8F0AB56}" destId="{333A1088-737F-45CB-B68E-254E46348037}" srcOrd="0" destOrd="0" presId="urn:microsoft.com/office/officeart/2005/8/layout/target3"/>
    <dgm:cxn modelId="{FE675955-35CF-4EEB-9CE0-16A607B9DE54}" type="presOf" srcId="{D8197B8C-B260-4A16-BDF4-0947B075E274}" destId="{5A5FFA88-C948-4069-8E93-59FA12366E83}" srcOrd="1" destOrd="0" presId="urn:microsoft.com/office/officeart/2005/8/layout/target3"/>
    <dgm:cxn modelId="{400D22AC-E8C3-4BE1-92CD-063E11C02BB2}" type="presOf" srcId="{B651F6E3-6281-48DB-9319-2AEAFDAE7572}" destId="{6BB5E863-4638-4E1D-BFDE-399D028AC4ED}" srcOrd="1" destOrd="0" presId="urn:microsoft.com/office/officeart/2005/8/layout/target3"/>
    <dgm:cxn modelId="{EBFCD54D-08B7-49D7-B9BB-3545F1C70A72}" type="presOf" srcId="{A45B7E23-4526-46C7-B766-08DE071C94C2}" destId="{132D2213-751D-4A6C-8E25-5EAB29863D0F}" srcOrd="1" destOrd="0" presId="urn:microsoft.com/office/officeart/2005/8/layout/target3"/>
    <dgm:cxn modelId="{8859CDD1-6B61-4A70-B8E0-B43F1DCB7FC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7C0E6C-97A3-4F3C-9F7C-FBBDA8199DEA}" type="presOf" srcId="{D1D4F407-5343-4D3F-B5B9-D407B03CAEB4}" destId="{D005CE8C-CC26-4C3E-AC11-E15060ECD759}" srcOrd="0" destOrd="0" presId="urn:microsoft.com/office/officeart/2005/8/layout/target3"/>
    <dgm:cxn modelId="{AC003D0C-F4CB-480A-962B-AF8184347044}" srcId="{757F3AB3-0718-4624-B441-E567A8F0AB56}" destId="{A45B7E23-4526-46C7-B766-08DE071C94C2}" srcOrd="5" destOrd="0" parTransId="{06D44DED-D2F5-4C4D-9C66-07DC593E5D93}" sibTransId="{F21D832A-C0A2-4598-992C-A277A9DF70BC}"/>
    <dgm:cxn modelId="{E5619767-0D16-4BD1-A8D4-12DCF22AE3AA}" type="presOf" srcId="{D1B46980-6531-4606-95E6-44980827E919}" destId="{2BE915AB-18AA-4053-B92C-3BFC9ED204BB}" srcOrd="1" destOrd="0" presId="urn:microsoft.com/office/officeart/2005/8/layout/target3"/>
    <dgm:cxn modelId="{CA80E13A-D9CB-4AF3-BCEA-938022D2E22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5C75B1E-D28E-41BF-9F20-7C9599C2259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DBF9D1-DA74-4E46-9238-DF08B800C8DF}" type="presOf" srcId="{D1B46980-6531-4606-95E6-44980827E919}" destId="{6140AFEC-043D-4C43-A2F9-D0F5331DF3A3}" srcOrd="0" destOrd="0" presId="urn:microsoft.com/office/officeart/2005/8/layout/target3"/>
    <dgm:cxn modelId="{CD89988C-A201-4200-B943-A36DEDBE7492}" type="presOf" srcId="{B651F6E3-6281-48DB-9319-2AEAFDAE7572}" destId="{619D679B-A015-4ECF-8348-D1034C574F40}" srcOrd="0" destOrd="0" presId="urn:microsoft.com/office/officeart/2005/8/layout/target3"/>
    <dgm:cxn modelId="{4C2B6E36-96BA-4FC4-9AE1-A7FD9DB2B49D}" type="presOf" srcId="{4C35D32F-0EAB-4CD7-82EE-45574DC2A586}" destId="{8BEBB6EC-1DAA-4CAC-8A25-BC0FCBD5DBD5}" srcOrd="0" destOrd="0" presId="urn:microsoft.com/office/officeart/2005/8/layout/target3"/>
    <dgm:cxn modelId="{51270406-7530-42AF-987D-0B2558F02A71}" type="presOf" srcId="{A45B7E23-4526-46C7-B766-08DE071C94C2}" destId="{C4711A7C-5E8D-4F20-B4BD-4651CFCD3776}" srcOrd="0" destOrd="0" presId="urn:microsoft.com/office/officeart/2005/8/layout/target3"/>
    <dgm:cxn modelId="{D9BD2F35-95F0-4D92-A598-18D61BA12D95}" type="presParOf" srcId="{333A1088-737F-45CB-B68E-254E46348037}" destId="{F5ABB229-8D3B-4694-996A-96F23CF14429}" srcOrd="0" destOrd="0" presId="urn:microsoft.com/office/officeart/2005/8/layout/target3"/>
    <dgm:cxn modelId="{ADE842F6-D4FD-45AD-A243-72B1823AFD07}" type="presParOf" srcId="{333A1088-737F-45CB-B68E-254E46348037}" destId="{F41139FD-01EE-4571-8B17-4FB00FC51163}" srcOrd="1" destOrd="0" presId="urn:microsoft.com/office/officeart/2005/8/layout/target3"/>
    <dgm:cxn modelId="{7F642A9B-242E-401C-A0DE-1284D29A0979}" type="presParOf" srcId="{333A1088-737F-45CB-B68E-254E46348037}" destId="{D005CE8C-CC26-4C3E-AC11-E15060ECD759}" srcOrd="2" destOrd="0" presId="urn:microsoft.com/office/officeart/2005/8/layout/target3"/>
    <dgm:cxn modelId="{0CE0612F-341C-42E4-AA51-3D26ED850A9C}" type="presParOf" srcId="{333A1088-737F-45CB-B68E-254E46348037}" destId="{2C702D82-9B77-49B7-9568-BB8EB47C3372}" srcOrd="3" destOrd="0" presId="urn:microsoft.com/office/officeart/2005/8/layout/target3"/>
    <dgm:cxn modelId="{BBF2DF42-64E4-4AC5-93CC-6C49981846EE}" type="presParOf" srcId="{333A1088-737F-45CB-B68E-254E46348037}" destId="{A52A0455-90FF-4808-ABD0-F02540D31D5A}" srcOrd="4" destOrd="0" presId="urn:microsoft.com/office/officeart/2005/8/layout/target3"/>
    <dgm:cxn modelId="{7BF17E69-7E84-40D9-B2F4-9E99630114C1}" type="presParOf" srcId="{333A1088-737F-45CB-B68E-254E46348037}" destId="{6140AFEC-043D-4C43-A2F9-D0F5331DF3A3}" srcOrd="5" destOrd="0" presId="urn:microsoft.com/office/officeart/2005/8/layout/target3"/>
    <dgm:cxn modelId="{FD4A90B5-C7BA-46CC-AEBD-C711E63B6DB5}" type="presParOf" srcId="{333A1088-737F-45CB-B68E-254E46348037}" destId="{9358AC05-5D7D-4327-9F80-1AD486AEA664}" srcOrd="6" destOrd="0" presId="urn:microsoft.com/office/officeart/2005/8/layout/target3"/>
    <dgm:cxn modelId="{8D3622B5-B8CB-454D-9F3C-1B358E68F6D6}" type="presParOf" srcId="{333A1088-737F-45CB-B68E-254E46348037}" destId="{313FC574-E1CD-4FB4-B054-0B805CE0447D}" srcOrd="7" destOrd="0" presId="urn:microsoft.com/office/officeart/2005/8/layout/target3"/>
    <dgm:cxn modelId="{C1AE6A06-AD8E-48FC-B17C-DA19FE858C7D}" type="presParOf" srcId="{333A1088-737F-45CB-B68E-254E46348037}" destId="{619D679B-A015-4ECF-8348-D1034C574F40}" srcOrd="8" destOrd="0" presId="urn:microsoft.com/office/officeart/2005/8/layout/target3"/>
    <dgm:cxn modelId="{F31E1BA7-EE3A-43A9-B516-3D15B989531E}" type="presParOf" srcId="{333A1088-737F-45CB-B68E-254E46348037}" destId="{322283A8-4A27-4CDA-BAE3-F381106A9174}" srcOrd="9" destOrd="0" presId="urn:microsoft.com/office/officeart/2005/8/layout/target3"/>
    <dgm:cxn modelId="{A07A37B3-B363-4C09-A3A2-7DF059E20B35}" type="presParOf" srcId="{333A1088-737F-45CB-B68E-254E46348037}" destId="{FFC9F71D-1B4F-4AD9-A4A6-86ADEFC8AF5C}" srcOrd="10" destOrd="0" presId="urn:microsoft.com/office/officeart/2005/8/layout/target3"/>
    <dgm:cxn modelId="{BA81120E-FF1D-4789-8C3E-BEA90E5B8E5D}" type="presParOf" srcId="{333A1088-737F-45CB-B68E-254E46348037}" destId="{25B08C86-7E15-44DC-BE7F-FFB55DD49D12}" srcOrd="11" destOrd="0" presId="urn:microsoft.com/office/officeart/2005/8/layout/target3"/>
    <dgm:cxn modelId="{3D47BEA9-AD00-4875-88A9-B42103B6005C}" type="presParOf" srcId="{333A1088-737F-45CB-B68E-254E46348037}" destId="{76644BE8-9D7C-4C09-B250-3D10AF48CBB7}" srcOrd="12" destOrd="0" presId="urn:microsoft.com/office/officeart/2005/8/layout/target3"/>
    <dgm:cxn modelId="{01C14961-7075-49A6-B5AD-C0DDE9582BE0}" type="presParOf" srcId="{333A1088-737F-45CB-B68E-254E46348037}" destId="{EE85B701-7295-41C0-BA7A-34D3756A2AE6}" srcOrd="13" destOrd="0" presId="urn:microsoft.com/office/officeart/2005/8/layout/target3"/>
    <dgm:cxn modelId="{C1C127DA-EF8A-46E8-BB6B-D581E7EAD158}" type="presParOf" srcId="{333A1088-737F-45CB-B68E-254E46348037}" destId="{8BEBB6EC-1DAA-4CAC-8A25-BC0FCBD5DBD5}" srcOrd="14" destOrd="0" presId="urn:microsoft.com/office/officeart/2005/8/layout/target3"/>
    <dgm:cxn modelId="{1B94D4E8-DD02-4241-BCCD-AB3E9F2CC389}" type="presParOf" srcId="{333A1088-737F-45CB-B68E-254E46348037}" destId="{E449745F-DD04-46C0-8661-A84271B13252}" srcOrd="15" destOrd="0" presId="urn:microsoft.com/office/officeart/2005/8/layout/target3"/>
    <dgm:cxn modelId="{87B47507-B1F9-45AC-8A7F-F734C77746A6}" type="presParOf" srcId="{333A1088-737F-45CB-B68E-254E46348037}" destId="{EC0E0B2A-6333-4268-922D-EEC1BE24D3F3}" srcOrd="16" destOrd="0" presId="urn:microsoft.com/office/officeart/2005/8/layout/target3"/>
    <dgm:cxn modelId="{95B9C858-1F2F-41AF-A01B-270C668D513F}" type="presParOf" srcId="{333A1088-737F-45CB-B68E-254E46348037}" destId="{C4711A7C-5E8D-4F20-B4BD-4651CFCD3776}" srcOrd="17" destOrd="0" presId="urn:microsoft.com/office/officeart/2005/8/layout/target3"/>
    <dgm:cxn modelId="{AAE96279-3C94-4ECB-A3D6-3B7BFB777324}" type="presParOf" srcId="{333A1088-737F-45CB-B68E-254E46348037}" destId="{AED2198E-93D5-4001-81B4-73124B309672}" srcOrd="18" destOrd="0" presId="urn:microsoft.com/office/officeart/2005/8/layout/target3"/>
    <dgm:cxn modelId="{8F33579F-DA9B-4723-8D43-82EAE20121ED}" type="presParOf" srcId="{333A1088-737F-45CB-B68E-254E46348037}" destId="{2BE915AB-18AA-4053-B92C-3BFC9ED204BB}" srcOrd="19" destOrd="0" presId="urn:microsoft.com/office/officeart/2005/8/layout/target3"/>
    <dgm:cxn modelId="{C0954139-2EB4-498C-9E97-896DDC907A16}" type="presParOf" srcId="{333A1088-737F-45CB-B68E-254E46348037}" destId="{6BB5E863-4638-4E1D-BFDE-399D028AC4ED}" srcOrd="20" destOrd="0" presId="urn:microsoft.com/office/officeart/2005/8/layout/target3"/>
    <dgm:cxn modelId="{14A3FE76-2F88-4B14-87BF-ACCB4BEF5556}" type="presParOf" srcId="{333A1088-737F-45CB-B68E-254E46348037}" destId="{5A5FFA88-C948-4069-8E93-59FA12366E83}" srcOrd="21" destOrd="0" presId="urn:microsoft.com/office/officeart/2005/8/layout/target3"/>
    <dgm:cxn modelId="{128ABB3B-25E1-4D4A-A57D-597FCD9767FE}" type="presParOf" srcId="{333A1088-737F-45CB-B68E-254E46348037}" destId="{890E4F0B-2866-4A3F-A3C7-2A14B1797930}" srcOrd="22" destOrd="0" presId="urn:microsoft.com/office/officeart/2005/8/layout/target3"/>
    <dgm:cxn modelId="{5B0FD725-3F90-4970-A615-F7823230AA82}" type="presParOf" srcId="{333A1088-737F-45CB-B68E-254E46348037}" destId="{132D2213-751D-4A6C-8E25-5EAB29863D0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</a:t>
          </a:r>
          <a:r>
            <a:rPr lang="cs-CZ" sz="2000" kern="1200" dirty="0" smtClean="0"/>
            <a:t> </a:t>
          </a:r>
          <a:r>
            <a:rPr lang="cs-CZ" sz="1600" kern="1200" dirty="0" smtClean="0"/>
            <a:t>Mgr. Olga Sýsová</a:t>
          </a:r>
          <a:endParaRPr lang="cs-CZ" sz="16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VY_32_INOVACE_28_MATEMATIKA 3. ROČNÍK ZŠ</a:t>
          </a:r>
          <a:endParaRPr lang="cs-CZ" sz="16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</a:t>
          </a:r>
          <a:r>
            <a:rPr lang="cs-CZ" sz="1600" kern="1200" smtClean="0"/>
            <a:t>Násobení násobků deseti</a:t>
          </a:r>
          <a:endParaRPr lang="cs-CZ" sz="16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73857" y="1273857"/>
        <a:ext cx="6498543" cy="318465"/>
      </dsp:txXfrm>
    </dsp:sp>
    <dsp:sp modelId="{EC0E0B2A-6333-4268-922D-EEC1BE24D3F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711A7C-5E8D-4F20-B4BD-4651CFCD3776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2D1A1C-A727-4DBC-9E62-EF1781913F97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C1D39-F626-4C37-8C72-9E00F7841D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88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831373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194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Opakuje se násobení jednociferného čísla deseti a příslušná poučka se použije pro násobení dvojciferného čísla deseti. Dále se pomocí analogie vyvozuje násobení násobků deseti jednociferným činitelem.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Matematika pro 3. ročník základních škol 3.díl</a:t>
            </a:r>
          </a:p>
          <a:p>
            <a:r>
              <a:rPr lang="cs-CZ" dirty="0" smtClean="0"/>
              <a:t>Autoři: Růžena Blažková, Milena Vaňurová, Květoslava Matoušková, Hana Staudková</a:t>
            </a:r>
          </a:p>
          <a:p>
            <a:r>
              <a:rPr lang="cs-CZ" dirty="0" smtClean="0"/>
              <a:t>Nakladatelství Alter, 1995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601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67346664"/>
              </p:ext>
            </p:extLst>
          </p:nvPr>
        </p:nvGraphicFramePr>
        <p:xfrm>
          <a:off x="971601" y="2132856"/>
          <a:ext cx="6648401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79"/>
                <a:gridCol w="562260"/>
                <a:gridCol w="530862"/>
                <a:gridCol w="604400"/>
                <a:gridCol w="604400"/>
                <a:gridCol w="604400"/>
                <a:gridCol w="604400"/>
                <a:gridCol w="604400"/>
                <a:gridCol w="604400"/>
                <a:gridCol w="604400"/>
                <a:gridCol w="604400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10 .x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3573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16832"/>
            <a:ext cx="8229600" cy="3024336"/>
          </a:xfrm>
        </p:spPr>
        <p:txBody>
          <a:bodyPr>
            <a:normAutofit/>
          </a:bodyPr>
          <a:lstStyle/>
          <a:p>
            <a:r>
              <a:rPr lang="cs-CZ" dirty="0" smtClean="0"/>
              <a:t>Číslo násobíme deseti tak, že</a:t>
            </a:r>
            <a:br>
              <a:rPr lang="cs-CZ" dirty="0" smtClean="0"/>
            </a:br>
            <a:r>
              <a:rPr lang="cs-CZ" dirty="0" smtClean="0"/>
              <a:t> k násobenému číslu připíšeme nulu.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4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91284740"/>
              </p:ext>
            </p:extLst>
          </p:nvPr>
        </p:nvGraphicFramePr>
        <p:xfrm>
          <a:off x="1524000" y="1916832"/>
          <a:ext cx="6096000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3744"/>
                <a:gridCol w="475456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1188132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r>
                        <a:rPr lang="cs-CZ" dirty="0" smtClean="0"/>
                        <a:t>10 .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7831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r>
              <a:rPr lang="cs-CZ" dirty="0" smtClean="0"/>
              <a:t>Dané číslo násobíme násobky deseti tak, že vynásobíme tímto číslem počet desítek </a:t>
            </a:r>
            <a:r>
              <a:rPr lang="cs-CZ" dirty="0" smtClean="0"/>
              <a:t>                    a </a:t>
            </a:r>
            <a:r>
              <a:rPr lang="cs-CZ" dirty="0" smtClean="0"/>
              <a:t>k tomuto součinu připíšeme nulu.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77072"/>
            <a:ext cx="46506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Pomůžeme si rozkladem:</a:t>
            </a:r>
          </a:p>
          <a:p>
            <a:endParaRPr lang="cs-CZ" dirty="0"/>
          </a:p>
          <a:p>
            <a:r>
              <a:rPr lang="cs-CZ" dirty="0" smtClean="0"/>
              <a:t>7 . 40 = 7 . ( 4 . 10 ) = ( 7 . 4 ) . 10 = 28 . 10 = 280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193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dané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 . 20 =</a:t>
            </a:r>
          </a:p>
          <a:p>
            <a:r>
              <a:rPr lang="cs-CZ" dirty="0" smtClean="0"/>
              <a:t>5 . 20 =</a:t>
            </a:r>
          </a:p>
          <a:p>
            <a:r>
              <a:rPr lang="cs-CZ" dirty="0" smtClean="0"/>
              <a:t>8 . 30 =</a:t>
            </a:r>
          </a:p>
          <a:p>
            <a:r>
              <a:rPr lang="cs-CZ" dirty="0" smtClean="0"/>
              <a:t>9 . 40 =</a:t>
            </a:r>
          </a:p>
          <a:p>
            <a:r>
              <a:rPr lang="cs-CZ" dirty="0" smtClean="0"/>
              <a:t>7 . 50 =</a:t>
            </a:r>
          </a:p>
          <a:p>
            <a:r>
              <a:rPr lang="cs-CZ" dirty="0" smtClean="0"/>
              <a:t>4 . 50 =</a:t>
            </a:r>
          </a:p>
          <a:p>
            <a:r>
              <a:rPr lang="cs-CZ" dirty="0" smtClean="0"/>
              <a:t>8 . 60 =</a:t>
            </a:r>
          </a:p>
          <a:p>
            <a:r>
              <a:rPr lang="cs-CZ" dirty="0" smtClean="0"/>
              <a:t>5 . 60 =</a:t>
            </a:r>
          </a:p>
          <a:p>
            <a:r>
              <a:rPr lang="cs-CZ" dirty="0" smtClean="0"/>
              <a:t>4 . 40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. 70 =</a:t>
            </a:r>
          </a:p>
          <a:p>
            <a:r>
              <a:rPr lang="cs-CZ" dirty="0" smtClean="0"/>
              <a:t>6 . 70 =</a:t>
            </a:r>
          </a:p>
          <a:p>
            <a:r>
              <a:rPr lang="cs-CZ" dirty="0" smtClean="0"/>
              <a:t>8 . 80 =</a:t>
            </a:r>
          </a:p>
          <a:p>
            <a:r>
              <a:rPr lang="cs-CZ" dirty="0" smtClean="0"/>
              <a:t>3 . 80 =</a:t>
            </a:r>
          </a:p>
          <a:p>
            <a:r>
              <a:rPr lang="cs-CZ" dirty="0" smtClean="0"/>
              <a:t>6 . 90 =</a:t>
            </a:r>
          </a:p>
          <a:p>
            <a:r>
              <a:rPr lang="cs-CZ" dirty="0" smtClean="0"/>
              <a:t>7 . 30 =</a:t>
            </a:r>
          </a:p>
          <a:p>
            <a:r>
              <a:rPr lang="cs-CZ" dirty="0" smtClean="0"/>
              <a:t>4 . 90 =</a:t>
            </a:r>
          </a:p>
          <a:p>
            <a:r>
              <a:rPr lang="cs-CZ" dirty="0" smtClean="0"/>
              <a:t>7 . 40 =</a:t>
            </a:r>
          </a:p>
          <a:p>
            <a:r>
              <a:rPr lang="cs-CZ" dirty="0" smtClean="0"/>
              <a:t>5 . 80 =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878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720160" cy="4983480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/>
              <a:t>Při bleskovém sběru papíru nasbírala třída 3.A </a:t>
            </a:r>
            <a:r>
              <a:rPr lang="cs-CZ" sz="2400" dirty="0" smtClean="0"/>
              <a:t>            80 </a:t>
            </a:r>
            <a:r>
              <a:rPr lang="cs-CZ" sz="2400" dirty="0"/>
              <a:t>kilogramů, třída 3.B třikrát více. Kolik kilogramů papíru nasbírala třída 3.B? Kolik kilogramů nasbíraly obě třídy?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Stručný zápis:</a:t>
            </a:r>
          </a:p>
          <a:p>
            <a:r>
              <a:rPr lang="cs-CZ" dirty="0" smtClean="0"/>
              <a:t>……………………………………….</a:t>
            </a:r>
          </a:p>
          <a:p>
            <a:r>
              <a:rPr lang="cs-CZ" dirty="0" smtClean="0"/>
              <a:t>……………………………………….</a:t>
            </a:r>
          </a:p>
          <a:p>
            <a:r>
              <a:rPr lang="cs-CZ" dirty="0" smtClean="0"/>
              <a:t>……………………………………….</a:t>
            </a:r>
          </a:p>
          <a:p>
            <a:r>
              <a:rPr lang="cs-CZ" dirty="0" smtClean="0"/>
              <a:t>Výpočet:</a:t>
            </a:r>
          </a:p>
          <a:p>
            <a:r>
              <a:rPr lang="cs-CZ" dirty="0" smtClean="0"/>
              <a:t>……………………………………..</a:t>
            </a:r>
          </a:p>
          <a:p>
            <a:r>
              <a:rPr lang="cs-CZ" dirty="0" smtClean="0"/>
              <a:t>Odpověď:</a:t>
            </a:r>
          </a:p>
          <a:p>
            <a:r>
              <a:rPr lang="cs-CZ" smtClean="0"/>
              <a:t>………………………………………………………………………………………………………………………………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492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</TotalTime>
  <Words>296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 A CITACE</vt:lpstr>
      <vt:lpstr>Vypočítej:</vt:lpstr>
      <vt:lpstr>Číslo násobíme deseti tak, že  k násobenému číslu připíšeme nulu.</vt:lpstr>
      <vt:lpstr>Vypočítej:</vt:lpstr>
      <vt:lpstr>Dané číslo násobíme násobky deseti tak, že vynásobíme tímto číslem počet desítek                     a k tomuto součinu připíšeme nulu.</vt:lpstr>
      <vt:lpstr>Vypočítej dané příklady: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2012-05-06T12:59:52Z</dcterms:created>
  <dcterms:modified xsi:type="dcterms:W3CDTF">2013-07-27T07:05:44Z</dcterms:modified>
</cp:coreProperties>
</file>