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VY_32_INOVACE_29_MATEMATIKA 3. ROČNÍK ZŠ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</a:t>
          </a:r>
          <a:r>
            <a:rPr lang="cs-CZ" sz="2000" dirty="0" smtClean="0"/>
            <a:t>: </a:t>
          </a:r>
          <a:r>
            <a:rPr lang="cs-CZ" sz="1400" dirty="0" smtClean="0"/>
            <a:t>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Olga Sýsová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Násobení a dělení mimo obor násobilky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04E1339-8B48-4608-B34E-18ED3E5B560D}">
      <dgm:prSet/>
      <dgm:spPr/>
      <dgm:t>
        <a:bodyPr/>
        <a:lstStyle/>
        <a:p>
          <a:pPr rtl="0"/>
          <a:r>
            <a:rPr lang="cs-CZ" dirty="0" smtClean="0"/>
            <a:t>CZ.1.07/1.4.00/21.0896</a:t>
          </a:r>
          <a:endParaRPr lang="cs-CZ" dirty="0"/>
        </a:p>
      </dgm:t>
    </dgm:pt>
    <dgm:pt modelId="{3ED68928-4635-4F0E-9540-7346255D2EE0}" type="parTrans" cxnId="{BE277C34-CA28-479E-A83C-70580EA35F70}">
      <dgm:prSet/>
      <dgm:spPr/>
      <dgm:t>
        <a:bodyPr/>
        <a:lstStyle/>
        <a:p>
          <a:endParaRPr lang="cs-CZ"/>
        </a:p>
      </dgm:t>
    </dgm:pt>
    <dgm:pt modelId="{5286ECA7-4DB6-40D2-BB52-5D1F2C010FC7}" type="sibTrans" cxnId="{BE277C34-CA28-479E-A83C-70580EA35F7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ScaleY="9225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B70934A-FFBA-4519-8D48-07B8E280E0C2}" type="pres">
      <dgm:prSet presAssocID="{304E1339-8B48-4608-B34E-18ED3E5B560D}" presName="vertSpace6" presStyleLbl="node1" presStyleIdx="4" presStyleCnt="6"/>
      <dgm:spPr/>
    </dgm:pt>
    <dgm:pt modelId="{6325C1E9-0BB8-4511-98E3-8883186BD7AF}" type="pres">
      <dgm:prSet presAssocID="{304E1339-8B48-4608-B34E-18ED3E5B560D}" presName="circle6" presStyleLbl="node1" presStyleIdx="5" presStyleCnt="6"/>
      <dgm:spPr/>
    </dgm:pt>
    <dgm:pt modelId="{59C32707-268E-48F0-BAAC-C5BDC9CD17F8}" type="pres">
      <dgm:prSet presAssocID="{304E1339-8B48-4608-B34E-18ED3E5B560D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B0470E-AE81-43A9-B714-2715C992C4EC}" type="pres">
      <dgm:prSet presAssocID="{304E1339-8B48-4608-B34E-18ED3E5B560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90E593-E557-4C05-950D-596D2ABC6DF4}" type="presOf" srcId="{D8197B8C-B260-4A16-BDF4-0947B075E274}" destId="{25B08C86-7E15-44DC-BE7F-FFB55DD49D12}" srcOrd="0" destOrd="0" presId="urn:microsoft.com/office/officeart/2005/8/layout/target3"/>
    <dgm:cxn modelId="{BE277C34-CA28-479E-A83C-70580EA35F70}" srcId="{757F3AB3-0718-4624-B441-E567A8F0AB56}" destId="{304E1339-8B48-4608-B34E-18ED3E5B560D}" srcOrd="5" destOrd="0" parTransId="{3ED68928-4635-4F0E-9540-7346255D2EE0}" sibTransId="{5286ECA7-4DB6-40D2-BB52-5D1F2C010FC7}"/>
    <dgm:cxn modelId="{E77DC742-CE21-4442-A67F-812220815302}" type="presOf" srcId="{304E1339-8B48-4608-B34E-18ED3E5B560D}" destId="{59C32707-268E-48F0-BAAC-C5BDC9CD17F8}" srcOrd="0" destOrd="0" presId="urn:microsoft.com/office/officeart/2005/8/layout/target3"/>
    <dgm:cxn modelId="{DB08195D-DF6D-402F-B2F4-D6097ED49E54}" type="presOf" srcId="{D1D4F407-5343-4D3F-B5B9-D407B03CAEB4}" destId="{D005CE8C-CC26-4C3E-AC11-E15060ECD759}" srcOrd="0" destOrd="0" presId="urn:microsoft.com/office/officeart/2005/8/layout/target3"/>
    <dgm:cxn modelId="{97D8CDDE-A713-4660-99B3-ED48FA7F9745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3A5CC73-CEEC-4056-A967-83B04BA25893}" type="presOf" srcId="{304E1339-8B48-4608-B34E-18ED3E5B560D}" destId="{0CB0470E-AE81-43A9-B714-2715C992C4E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F75F16E-6530-4688-A708-164AE40664C6}" type="presOf" srcId="{B651F6E3-6281-48DB-9319-2AEAFDAE7572}" destId="{619D679B-A015-4ECF-8348-D1034C574F40}" srcOrd="0" destOrd="0" presId="urn:microsoft.com/office/officeart/2005/8/layout/target3"/>
    <dgm:cxn modelId="{8F81639F-C7F5-4ADC-8CAB-D65536AF8F5A}" type="presOf" srcId="{4C35D32F-0EAB-4CD7-82EE-45574DC2A586}" destId="{890E4F0B-2866-4A3F-A3C7-2A14B1797930}" srcOrd="1" destOrd="0" presId="urn:microsoft.com/office/officeart/2005/8/layout/target3"/>
    <dgm:cxn modelId="{1157D647-D40E-405E-A605-913435AC4D26}" type="presOf" srcId="{4C35D32F-0EAB-4CD7-82EE-45574DC2A586}" destId="{8BEBB6EC-1DAA-4CAC-8A25-BC0FCBD5DBD5}" srcOrd="0" destOrd="0" presId="urn:microsoft.com/office/officeart/2005/8/layout/target3"/>
    <dgm:cxn modelId="{DD4F08C4-3F15-429D-A985-FEA6B1923A41}" type="presOf" srcId="{D1D4F407-5343-4D3F-B5B9-D407B03CAEB4}" destId="{AED2198E-93D5-4001-81B4-73124B309672}" srcOrd="1" destOrd="0" presId="urn:microsoft.com/office/officeart/2005/8/layout/target3"/>
    <dgm:cxn modelId="{A8F231A4-C5D4-45A5-8FF3-1384CAB75ACF}" type="presOf" srcId="{D8197B8C-B260-4A16-BDF4-0947B075E274}" destId="{5A5FFA88-C948-4069-8E93-59FA12366E83}" srcOrd="1" destOrd="0" presId="urn:microsoft.com/office/officeart/2005/8/layout/target3"/>
    <dgm:cxn modelId="{2C4ABC83-B679-44C8-A6C5-9533B80CE1ED}" type="presOf" srcId="{757F3AB3-0718-4624-B441-E567A8F0AB56}" destId="{333A1088-737F-45CB-B68E-254E46348037}" srcOrd="0" destOrd="0" presId="urn:microsoft.com/office/officeart/2005/8/layout/target3"/>
    <dgm:cxn modelId="{3765AA31-E1E7-4817-9741-BFC83EB9E1BB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955A21C-EC81-45B7-87D2-7D93AC18A39D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3F98C2B-9845-4993-9B3B-B593726F84D9}" type="presParOf" srcId="{333A1088-737F-45CB-B68E-254E46348037}" destId="{F5ABB229-8D3B-4694-996A-96F23CF14429}" srcOrd="0" destOrd="0" presId="urn:microsoft.com/office/officeart/2005/8/layout/target3"/>
    <dgm:cxn modelId="{C3F9753C-602D-4849-8C72-BC7EDEC2CE06}" type="presParOf" srcId="{333A1088-737F-45CB-B68E-254E46348037}" destId="{F41139FD-01EE-4571-8B17-4FB00FC51163}" srcOrd="1" destOrd="0" presId="urn:microsoft.com/office/officeart/2005/8/layout/target3"/>
    <dgm:cxn modelId="{ECE97A6B-D096-4F74-921F-145542210387}" type="presParOf" srcId="{333A1088-737F-45CB-B68E-254E46348037}" destId="{D005CE8C-CC26-4C3E-AC11-E15060ECD759}" srcOrd="2" destOrd="0" presId="urn:microsoft.com/office/officeart/2005/8/layout/target3"/>
    <dgm:cxn modelId="{84CB4DA4-2B37-4E42-B0A9-2C7C5ECF32A3}" type="presParOf" srcId="{333A1088-737F-45CB-B68E-254E46348037}" destId="{2C702D82-9B77-49B7-9568-BB8EB47C3372}" srcOrd="3" destOrd="0" presId="urn:microsoft.com/office/officeart/2005/8/layout/target3"/>
    <dgm:cxn modelId="{BAF7854A-4873-457F-9289-9D6640BEE7D3}" type="presParOf" srcId="{333A1088-737F-45CB-B68E-254E46348037}" destId="{A52A0455-90FF-4808-ABD0-F02540D31D5A}" srcOrd="4" destOrd="0" presId="urn:microsoft.com/office/officeart/2005/8/layout/target3"/>
    <dgm:cxn modelId="{0F0F8172-D28D-429E-B132-AAD5775D74F8}" type="presParOf" srcId="{333A1088-737F-45CB-B68E-254E46348037}" destId="{6140AFEC-043D-4C43-A2F9-D0F5331DF3A3}" srcOrd="5" destOrd="0" presId="urn:microsoft.com/office/officeart/2005/8/layout/target3"/>
    <dgm:cxn modelId="{2582D2D6-8C3E-4636-89A5-60DA4041FBF4}" type="presParOf" srcId="{333A1088-737F-45CB-B68E-254E46348037}" destId="{9358AC05-5D7D-4327-9F80-1AD486AEA664}" srcOrd="6" destOrd="0" presId="urn:microsoft.com/office/officeart/2005/8/layout/target3"/>
    <dgm:cxn modelId="{8B997F35-287D-4778-B797-96804E24C820}" type="presParOf" srcId="{333A1088-737F-45CB-B68E-254E46348037}" destId="{313FC574-E1CD-4FB4-B054-0B805CE0447D}" srcOrd="7" destOrd="0" presId="urn:microsoft.com/office/officeart/2005/8/layout/target3"/>
    <dgm:cxn modelId="{2DDB7ADC-3B62-4127-89ED-6282D43C574F}" type="presParOf" srcId="{333A1088-737F-45CB-B68E-254E46348037}" destId="{619D679B-A015-4ECF-8348-D1034C574F40}" srcOrd="8" destOrd="0" presId="urn:microsoft.com/office/officeart/2005/8/layout/target3"/>
    <dgm:cxn modelId="{92AB54BE-3265-4098-9CCB-DD5B7B336C37}" type="presParOf" srcId="{333A1088-737F-45CB-B68E-254E46348037}" destId="{322283A8-4A27-4CDA-BAE3-F381106A9174}" srcOrd="9" destOrd="0" presId="urn:microsoft.com/office/officeart/2005/8/layout/target3"/>
    <dgm:cxn modelId="{C969C4EB-6DD7-4D44-96AA-631753B82ADF}" type="presParOf" srcId="{333A1088-737F-45CB-B68E-254E46348037}" destId="{FFC9F71D-1B4F-4AD9-A4A6-86ADEFC8AF5C}" srcOrd="10" destOrd="0" presId="urn:microsoft.com/office/officeart/2005/8/layout/target3"/>
    <dgm:cxn modelId="{B774DA48-FE6F-44E7-BC82-DCE3BD18D757}" type="presParOf" srcId="{333A1088-737F-45CB-B68E-254E46348037}" destId="{25B08C86-7E15-44DC-BE7F-FFB55DD49D12}" srcOrd="11" destOrd="0" presId="urn:microsoft.com/office/officeart/2005/8/layout/target3"/>
    <dgm:cxn modelId="{26E220F4-4AA6-4574-ABCC-15E889EE99E9}" type="presParOf" srcId="{333A1088-737F-45CB-B68E-254E46348037}" destId="{76644BE8-9D7C-4C09-B250-3D10AF48CBB7}" srcOrd="12" destOrd="0" presId="urn:microsoft.com/office/officeart/2005/8/layout/target3"/>
    <dgm:cxn modelId="{F8C96DE0-53E7-4EB1-BFAB-9DF196AACCB6}" type="presParOf" srcId="{333A1088-737F-45CB-B68E-254E46348037}" destId="{EE85B701-7295-41C0-BA7A-34D3756A2AE6}" srcOrd="13" destOrd="0" presId="urn:microsoft.com/office/officeart/2005/8/layout/target3"/>
    <dgm:cxn modelId="{ABE98262-F307-4D41-9F83-09E1F9AC1862}" type="presParOf" srcId="{333A1088-737F-45CB-B68E-254E46348037}" destId="{8BEBB6EC-1DAA-4CAC-8A25-BC0FCBD5DBD5}" srcOrd="14" destOrd="0" presId="urn:microsoft.com/office/officeart/2005/8/layout/target3"/>
    <dgm:cxn modelId="{AA7F5B8D-4C73-442A-9DE7-694494BF6B62}" type="presParOf" srcId="{333A1088-737F-45CB-B68E-254E46348037}" destId="{9B70934A-FFBA-4519-8D48-07B8E280E0C2}" srcOrd="15" destOrd="0" presId="urn:microsoft.com/office/officeart/2005/8/layout/target3"/>
    <dgm:cxn modelId="{F6E1F573-FB84-4A8D-87D2-0A432C7DBD46}" type="presParOf" srcId="{333A1088-737F-45CB-B68E-254E46348037}" destId="{6325C1E9-0BB8-4511-98E3-8883186BD7AF}" srcOrd="16" destOrd="0" presId="urn:microsoft.com/office/officeart/2005/8/layout/target3"/>
    <dgm:cxn modelId="{50D8E315-28F6-4A4D-93A3-57F1DC35E056}" type="presParOf" srcId="{333A1088-737F-45CB-B68E-254E46348037}" destId="{59C32707-268E-48F0-BAAC-C5BDC9CD17F8}" srcOrd="17" destOrd="0" presId="urn:microsoft.com/office/officeart/2005/8/layout/target3"/>
    <dgm:cxn modelId="{86571A63-FB6F-481A-AB66-1F1426CDA424}" type="presParOf" srcId="{333A1088-737F-45CB-B68E-254E46348037}" destId="{AED2198E-93D5-4001-81B4-73124B309672}" srcOrd="18" destOrd="0" presId="urn:microsoft.com/office/officeart/2005/8/layout/target3"/>
    <dgm:cxn modelId="{A305E1B5-8734-4C53-B169-D20F3A07A44C}" type="presParOf" srcId="{333A1088-737F-45CB-B68E-254E46348037}" destId="{2BE915AB-18AA-4053-B92C-3BFC9ED204BB}" srcOrd="19" destOrd="0" presId="urn:microsoft.com/office/officeart/2005/8/layout/target3"/>
    <dgm:cxn modelId="{C8512FC2-1FB3-48D5-A326-CBFEDFEE57EB}" type="presParOf" srcId="{333A1088-737F-45CB-B68E-254E46348037}" destId="{6BB5E863-4638-4E1D-BFDE-399D028AC4ED}" srcOrd="20" destOrd="0" presId="urn:microsoft.com/office/officeart/2005/8/layout/target3"/>
    <dgm:cxn modelId="{A0CD1724-576A-4497-A228-D1D658FFC083}" type="presParOf" srcId="{333A1088-737F-45CB-B68E-254E46348037}" destId="{5A5FFA88-C948-4069-8E93-59FA12366E83}" srcOrd="21" destOrd="0" presId="urn:microsoft.com/office/officeart/2005/8/layout/target3"/>
    <dgm:cxn modelId="{F9D55DDC-FA63-4C22-913E-44F25651D4F2}" type="presParOf" srcId="{333A1088-737F-45CB-B68E-254E46348037}" destId="{890E4F0B-2866-4A3F-A3C7-2A14B1797930}" srcOrd="22" destOrd="0" presId="urn:microsoft.com/office/officeart/2005/8/layout/target3"/>
    <dgm:cxn modelId="{0C0958B8-5264-48F9-94F5-03FF8851DA9A}" type="presParOf" srcId="{333A1088-737F-45CB-B68E-254E46348037}" destId="{0CB0470E-AE81-43A9-B714-2715C992C4E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</a:t>
          </a:r>
          <a:r>
            <a:rPr lang="cs-CZ" sz="2000" kern="1200" dirty="0" smtClean="0"/>
            <a:t>: </a:t>
          </a:r>
          <a:r>
            <a:rPr lang="cs-CZ" sz="1400" kern="1200" dirty="0" smtClean="0"/>
            <a:t>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Olga Sýsová</a:t>
          </a:r>
          <a:endParaRPr lang="cs-CZ" sz="16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VY_32_INOVACE_29_MATEMATIKA 3. ROČNÍK ZŠ</a:t>
          </a:r>
          <a:endParaRPr lang="cs-CZ" sz="16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002238"/>
          <a:ext cx="6498543" cy="11164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Násobení a dělení mimo obor násobilky</a:t>
          </a:r>
          <a:endParaRPr lang="cs-CZ" sz="2000" kern="1200" dirty="0"/>
        </a:p>
      </dsp:txBody>
      <dsp:txXfrm>
        <a:off x="1273857" y="1002238"/>
        <a:ext cx="6498543" cy="293809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73857" y="1273857"/>
        <a:ext cx="6498543" cy="318465"/>
      </dsp:txXfrm>
    </dsp:sp>
    <dsp:sp modelId="{6325C1E9-0BB8-4511-98E3-8883186BD7AF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C32707-268E-48F0-BAAC-C5BDC9CD17F8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CZ.1.07/1.4.00/21.0896</a:t>
          </a:r>
          <a:endParaRPr lang="cs-CZ" sz="15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F3EBF-9E5E-4D52-8A4A-68FD5434501B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BCB56-778E-43BA-8A1F-4B6284F3B7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288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24326019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91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30626"/>
          </a:xfrm>
        </p:spPr>
        <p:txBody>
          <a:bodyPr>
            <a:normAutofit/>
          </a:bodyPr>
          <a:lstStyle/>
          <a:p>
            <a:r>
              <a:rPr lang="cs-CZ" sz="2700" dirty="0"/>
              <a:t>ANOTACE:</a:t>
            </a:r>
            <a:br>
              <a:rPr lang="cs-CZ" sz="2700" dirty="0"/>
            </a:br>
            <a:r>
              <a:rPr lang="cs-CZ" sz="2700" dirty="0"/>
              <a:t>Žáci spočítají určitý počet příkladů z učiva </a:t>
            </a:r>
            <a:r>
              <a:rPr lang="cs-CZ" sz="2700" dirty="0" smtClean="0"/>
              <a:t>                             3</a:t>
            </a:r>
            <a:r>
              <a:rPr lang="cs-CZ" sz="2700" dirty="0"/>
              <a:t>. ročníku: Násobení a dělení mimo obor násobilky. Na začátku pro připomenutí předchází vzorové příklady. Dále se jedná o samostatnou práci, ale materiál lze využít i pro práci ve skupinách. Materiál je určen k procvičování již probraného učiva</a:t>
            </a:r>
            <a:r>
              <a:rPr lang="cs-CZ" sz="2700" dirty="0" smtClean="0"/>
              <a:t>.</a:t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/>
              <a:t>Lze vytisknout jako pracovní listy nebo promítnout na bílou tabuli a fixem vybarvovat políčka podle výsledků.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06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cs-CZ" sz="2700" dirty="0"/>
              <a:t>Při pamětném násobení dvojciferných čísel jednociferným činitelem postupujeme tak, že násobíme tímto číslem nejprve desítky a potom jednotky dvojciferného činitele a součiny sečteme:</a:t>
            </a:r>
            <a:br>
              <a:rPr lang="cs-CZ" sz="2700" dirty="0"/>
            </a:br>
            <a:r>
              <a:rPr lang="cs-CZ" sz="2700" dirty="0"/>
              <a:t> </a:t>
            </a:r>
            <a:br>
              <a:rPr lang="cs-CZ" sz="2700" dirty="0"/>
            </a:br>
            <a:r>
              <a:rPr lang="cs-CZ" sz="2700" dirty="0"/>
              <a:t>Příklad:</a:t>
            </a:r>
            <a:br>
              <a:rPr lang="cs-CZ" sz="2700" dirty="0"/>
            </a:br>
            <a:r>
              <a:rPr lang="cs-CZ" sz="2700" dirty="0"/>
              <a:t> 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12 </a:t>
            </a:r>
            <a:r>
              <a:rPr lang="cs-CZ" sz="2700" dirty="0"/>
              <a:t>x 5 = (10 + 2) x 5= (10 x 5) + (2 x 5)= </a:t>
            </a:r>
            <a:br>
              <a:rPr lang="cs-CZ" sz="2700" dirty="0"/>
            </a:br>
            <a:r>
              <a:rPr lang="cs-CZ" sz="2700" dirty="0" smtClean="0"/>
              <a:t>50 </a:t>
            </a:r>
            <a:r>
              <a:rPr lang="cs-CZ" sz="2700" dirty="0"/>
              <a:t>+ 10 = 60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958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pPr algn="l"/>
            <a:r>
              <a:rPr lang="cs-CZ" sz="2700" dirty="0"/>
              <a:t>Při dělení mimo obor násobilky postupujeme tak, že si dělence rozložíme na dva sčítance, které umíme dělit daným dělitelem.</a:t>
            </a:r>
            <a:br>
              <a:rPr lang="cs-CZ" sz="2700" dirty="0"/>
            </a:br>
            <a:r>
              <a:rPr lang="cs-CZ" sz="2700" dirty="0"/>
              <a:t>Doporučení: jako první sčítanec</a:t>
            </a:r>
            <a:br>
              <a:rPr lang="cs-CZ" sz="2700" dirty="0"/>
            </a:br>
            <a:r>
              <a:rPr lang="cs-CZ" sz="2700" dirty="0"/>
              <a:t>volíme desetinásobek daného dělitele</a:t>
            </a:r>
            <a:r>
              <a:rPr lang="cs-CZ" sz="2700" dirty="0" smtClean="0"/>
              <a:t>.</a:t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/>
              <a:t>Příklad:</a:t>
            </a:r>
            <a:br>
              <a:rPr lang="cs-CZ" sz="2700" dirty="0"/>
            </a:br>
            <a:r>
              <a:rPr lang="cs-CZ" sz="2700" dirty="0"/>
              <a:t>112 : 7 = (70 + 42) : 7</a:t>
            </a:r>
            <a:r>
              <a:rPr lang="cs-CZ" sz="2700" dirty="0" smtClean="0"/>
              <a:t>=(</a:t>
            </a:r>
            <a:r>
              <a:rPr lang="cs-CZ" sz="2700" dirty="0"/>
              <a:t>70 : 7) + (42 : 7)=10 + 6 = </a:t>
            </a:r>
            <a:r>
              <a:rPr lang="cs-CZ" sz="2700" dirty="0" smtClean="0"/>
              <a:t>16</a:t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/>
              <a:t>56 : 2 = (40 + 16) : 2</a:t>
            </a:r>
            <a:r>
              <a:rPr lang="cs-CZ" sz="2700" dirty="0" smtClean="0"/>
              <a:t>= </a:t>
            </a:r>
            <a:r>
              <a:rPr lang="cs-CZ" sz="2700" dirty="0"/>
              <a:t>(40 : 2) + (16 : 2) = 20 + 8 = 28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073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6672"/>
            <a:ext cx="698477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5663172"/>
            <a:ext cx="1051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 x 29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6021288"/>
            <a:ext cx="1133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13 x 5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65362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2555102"/>
              </p:ext>
            </p:extLst>
          </p:nvPr>
        </p:nvGraphicFramePr>
        <p:xfrm>
          <a:off x="1524000" y="1628800"/>
          <a:ext cx="6096000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7973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91677194"/>
              </p:ext>
            </p:extLst>
          </p:nvPr>
        </p:nvGraphicFramePr>
        <p:xfrm>
          <a:off x="1524000" y="1628800"/>
          <a:ext cx="6096000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91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93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94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97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99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75856" y="836712"/>
            <a:ext cx="844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12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295</Words>
  <Application>Microsoft Office PowerPoint</Application>
  <PresentationFormat>Předvádění na obrazovce (4:3)</PresentationFormat>
  <Paragraphs>213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ANOTACE: Žáci spočítají určitý počet příkladů z učiva                              3. ročníku: Násobení a dělení mimo obor násobilky. Na začátku pro připomenutí předchází vzorové příklady. Dále se jedná o samostatnou práci, ale materiál lze využít i pro práci ve skupinách. Materiál je určen k procvičování již probraného učiva.  Lze vytisknout jako pracovní listy nebo promítnout na bílou tabuli a fixem vybarvovat políčka podle výsledků. </vt:lpstr>
      <vt:lpstr>Při pamětném násobení dvojciferných čísel jednociferným činitelem postupujeme tak, že násobíme tímto číslem nejprve desítky a potom jednotky dvojciferného činitele a součiny sečteme:   Příklad:   12 x 5 = (10 + 2) x 5= (10 x 5) + (2 x 5)=  50 + 10 = 60 </vt:lpstr>
      <vt:lpstr>Při dělení mimo obor násobilky postupujeme tak, že si dělence rozložíme na dva sčítance, které umíme dělit daným dělitelem. Doporučení: jako první sčítanec volíme desetinásobek daného dělitele.  Příklad: 112 : 7 = (70 + 42) : 7=(70 : 7) + (42 : 7)=10 + 6 = 16  56 : 2 = (40 + 16) : 2= (40 : 2) + (16 : 2) = 20 + 8 = 28  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9</cp:revision>
  <dcterms:created xsi:type="dcterms:W3CDTF">2012-05-05T15:22:20Z</dcterms:created>
  <dcterms:modified xsi:type="dcterms:W3CDTF">2013-07-27T07:06:55Z</dcterms:modified>
</cp:coreProperties>
</file>