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65" r:id="rId4"/>
    <p:sldId id="259" r:id="rId5"/>
    <p:sldId id="266" r:id="rId6"/>
    <p:sldId id="260" r:id="rId7"/>
    <p:sldId id="261" r:id="rId8"/>
    <p:sldId id="262" r:id="rId9"/>
    <p:sldId id="263" r:id="rId10"/>
    <p:sldId id="267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VY_32_INOVACE_31_MATEMATIKA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Procvičování písemného sčítání a odčítání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60AFB4-1D5C-4F31-8350-112BBC86437A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675E3ED-FB96-4EBD-B9D5-6181A4CE797C}" type="presOf" srcId="{4C35D32F-0EAB-4CD7-82EE-45574DC2A586}" destId="{8BEBB6EC-1DAA-4CAC-8A25-BC0FCBD5DBD5}" srcOrd="0" destOrd="0" presId="urn:microsoft.com/office/officeart/2005/8/layout/target3"/>
    <dgm:cxn modelId="{04C6039E-127A-46F1-86B4-5AB864E002CF}" type="presOf" srcId="{A528AE99-982B-4758-9459-AE018AD6ED33}" destId="{A1665320-E609-4A4A-911D-3804C5A40BC5}" srcOrd="1" destOrd="0" presId="urn:microsoft.com/office/officeart/2005/8/layout/target3"/>
    <dgm:cxn modelId="{1E216493-D796-4BA9-8164-6A47C0FCB128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73A1DB3B-7D29-40EE-8026-0C34FFAE4FD9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347D4CD-9FE7-482F-A2E1-23688290E89D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A3FC70D-9345-457B-922D-6F57C9E600F0}" type="presOf" srcId="{D1B46980-6531-4606-95E6-44980827E919}" destId="{2BE915AB-18AA-4053-B92C-3BFC9ED204BB}" srcOrd="1" destOrd="0" presId="urn:microsoft.com/office/officeart/2005/8/layout/target3"/>
    <dgm:cxn modelId="{89FEC306-3F30-438D-8FD6-C38DEA798B9F}" type="presOf" srcId="{A528AE99-982B-4758-9459-AE018AD6ED33}" destId="{ADD15C17-EB9D-4A31-B8A8-7BA408E425EB}" srcOrd="0" destOrd="0" presId="urn:microsoft.com/office/officeart/2005/8/layout/target3"/>
    <dgm:cxn modelId="{C93BCC19-0675-4290-A55F-D3DD46178556}" type="presOf" srcId="{4C35D32F-0EAB-4CD7-82EE-45574DC2A586}" destId="{890E4F0B-2866-4A3F-A3C7-2A14B1797930}" srcOrd="1" destOrd="0" presId="urn:microsoft.com/office/officeart/2005/8/layout/target3"/>
    <dgm:cxn modelId="{92EEC83D-1A02-4426-97DA-75E50DF6F618}" type="presOf" srcId="{D1B46980-6531-4606-95E6-44980827E919}" destId="{6140AFEC-043D-4C43-A2F9-D0F5331DF3A3}" srcOrd="0" destOrd="0" presId="urn:microsoft.com/office/officeart/2005/8/layout/target3"/>
    <dgm:cxn modelId="{9F80D6DA-C248-4859-807B-2305826F19AB}" type="presOf" srcId="{D1D4F407-5343-4D3F-B5B9-D407B03CAEB4}" destId="{D005CE8C-CC26-4C3E-AC11-E15060ECD759}" srcOrd="0" destOrd="0" presId="urn:microsoft.com/office/officeart/2005/8/layout/target3"/>
    <dgm:cxn modelId="{74E6EF09-E16E-4D16-AD2E-5DA54353A8CF}" type="presOf" srcId="{B651F6E3-6281-48DB-9319-2AEAFDAE7572}" destId="{6BB5E863-4638-4E1D-BFDE-399D028AC4ED}" srcOrd="1" destOrd="0" presId="urn:microsoft.com/office/officeart/2005/8/layout/target3"/>
    <dgm:cxn modelId="{90E9BE2D-B405-4FE9-B8CD-51D5E256B5D3}" type="presOf" srcId="{D8197B8C-B260-4A16-BDF4-0947B075E274}" destId="{25B08C86-7E15-44DC-BE7F-FFB55DD49D12}" srcOrd="0" destOrd="0" presId="urn:microsoft.com/office/officeart/2005/8/layout/target3"/>
    <dgm:cxn modelId="{D074CD88-5558-45B8-9233-CAF67BE02CE7}" type="presParOf" srcId="{333A1088-737F-45CB-B68E-254E46348037}" destId="{F5ABB229-8D3B-4694-996A-96F23CF14429}" srcOrd="0" destOrd="0" presId="urn:microsoft.com/office/officeart/2005/8/layout/target3"/>
    <dgm:cxn modelId="{F1E7D924-9F19-4B2D-96C9-617EE24CCFB6}" type="presParOf" srcId="{333A1088-737F-45CB-B68E-254E46348037}" destId="{F41139FD-01EE-4571-8B17-4FB00FC51163}" srcOrd="1" destOrd="0" presId="urn:microsoft.com/office/officeart/2005/8/layout/target3"/>
    <dgm:cxn modelId="{DF349436-7656-4521-8B34-D77E7314597B}" type="presParOf" srcId="{333A1088-737F-45CB-B68E-254E46348037}" destId="{D005CE8C-CC26-4C3E-AC11-E15060ECD759}" srcOrd="2" destOrd="0" presId="urn:microsoft.com/office/officeart/2005/8/layout/target3"/>
    <dgm:cxn modelId="{6A847CA8-42DD-44C5-A7F1-F0E6D7F13806}" type="presParOf" srcId="{333A1088-737F-45CB-B68E-254E46348037}" destId="{2C702D82-9B77-49B7-9568-BB8EB47C3372}" srcOrd="3" destOrd="0" presId="urn:microsoft.com/office/officeart/2005/8/layout/target3"/>
    <dgm:cxn modelId="{21BE3041-8B3D-4FA7-8057-CF1F6FA0CBEA}" type="presParOf" srcId="{333A1088-737F-45CB-B68E-254E46348037}" destId="{A52A0455-90FF-4808-ABD0-F02540D31D5A}" srcOrd="4" destOrd="0" presId="urn:microsoft.com/office/officeart/2005/8/layout/target3"/>
    <dgm:cxn modelId="{D48E217B-AFDA-4876-950E-C199EBE7BD5D}" type="presParOf" srcId="{333A1088-737F-45CB-B68E-254E46348037}" destId="{6140AFEC-043D-4C43-A2F9-D0F5331DF3A3}" srcOrd="5" destOrd="0" presId="urn:microsoft.com/office/officeart/2005/8/layout/target3"/>
    <dgm:cxn modelId="{774487C1-1527-4C11-AF3E-A34AEE1B8A54}" type="presParOf" srcId="{333A1088-737F-45CB-B68E-254E46348037}" destId="{9358AC05-5D7D-4327-9F80-1AD486AEA664}" srcOrd="6" destOrd="0" presId="urn:microsoft.com/office/officeart/2005/8/layout/target3"/>
    <dgm:cxn modelId="{43943E72-79EA-4429-B2D9-AFAFB41C4743}" type="presParOf" srcId="{333A1088-737F-45CB-B68E-254E46348037}" destId="{313FC574-E1CD-4FB4-B054-0B805CE0447D}" srcOrd="7" destOrd="0" presId="urn:microsoft.com/office/officeart/2005/8/layout/target3"/>
    <dgm:cxn modelId="{BE9DB5F1-F585-49FD-B7FC-AC74F6C670BE}" type="presParOf" srcId="{333A1088-737F-45CB-B68E-254E46348037}" destId="{619D679B-A015-4ECF-8348-D1034C574F40}" srcOrd="8" destOrd="0" presId="urn:microsoft.com/office/officeart/2005/8/layout/target3"/>
    <dgm:cxn modelId="{4BE3AFEF-030B-4139-8DA2-254F68BE8C05}" type="presParOf" srcId="{333A1088-737F-45CB-B68E-254E46348037}" destId="{322283A8-4A27-4CDA-BAE3-F381106A9174}" srcOrd="9" destOrd="0" presId="urn:microsoft.com/office/officeart/2005/8/layout/target3"/>
    <dgm:cxn modelId="{774563BD-45C7-4751-90F4-1975561F30CE}" type="presParOf" srcId="{333A1088-737F-45CB-B68E-254E46348037}" destId="{FFC9F71D-1B4F-4AD9-A4A6-86ADEFC8AF5C}" srcOrd="10" destOrd="0" presId="urn:microsoft.com/office/officeart/2005/8/layout/target3"/>
    <dgm:cxn modelId="{F754F196-D70F-41A5-B0DB-E2F752DAC3EC}" type="presParOf" srcId="{333A1088-737F-45CB-B68E-254E46348037}" destId="{25B08C86-7E15-44DC-BE7F-FFB55DD49D12}" srcOrd="11" destOrd="0" presId="urn:microsoft.com/office/officeart/2005/8/layout/target3"/>
    <dgm:cxn modelId="{CCFB8A4B-8BC3-4B01-9984-FC7078222043}" type="presParOf" srcId="{333A1088-737F-45CB-B68E-254E46348037}" destId="{76644BE8-9D7C-4C09-B250-3D10AF48CBB7}" srcOrd="12" destOrd="0" presId="urn:microsoft.com/office/officeart/2005/8/layout/target3"/>
    <dgm:cxn modelId="{C265B35A-BF8D-43EA-8675-5FC584D56672}" type="presParOf" srcId="{333A1088-737F-45CB-B68E-254E46348037}" destId="{EE85B701-7295-41C0-BA7A-34D3756A2AE6}" srcOrd="13" destOrd="0" presId="urn:microsoft.com/office/officeart/2005/8/layout/target3"/>
    <dgm:cxn modelId="{6211C1E3-B1B1-4030-8A5E-D6716C8D079C}" type="presParOf" srcId="{333A1088-737F-45CB-B68E-254E46348037}" destId="{8BEBB6EC-1DAA-4CAC-8A25-BC0FCBD5DBD5}" srcOrd="14" destOrd="0" presId="urn:microsoft.com/office/officeart/2005/8/layout/target3"/>
    <dgm:cxn modelId="{AB151325-FABE-42E6-8D78-6691D86A7618}" type="presParOf" srcId="{333A1088-737F-45CB-B68E-254E46348037}" destId="{CDAFC61C-0423-4B42-A0B6-5AD4A8673C59}" srcOrd="15" destOrd="0" presId="urn:microsoft.com/office/officeart/2005/8/layout/target3"/>
    <dgm:cxn modelId="{7AE5D3AD-5F02-4FFE-AA6C-3E0F403E4F9B}" type="presParOf" srcId="{333A1088-737F-45CB-B68E-254E46348037}" destId="{6F3496AD-BFB3-4316-A25D-987A8C194B6B}" srcOrd="16" destOrd="0" presId="urn:microsoft.com/office/officeart/2005/8/layout/target3"/>
    <dgm:cxn modelId="{3DAAEEBA-45AB-45F0-95C4-B502798BB7CB}" type="presParOf" srcId="{333A1088-737F-45CB-B68E-254E46348037}" destId="{ADD15C17-EB9D-4A31-B8A8-7BA408E425EB}" srcOrd="17" destOrd="0" presId="urn:microsoft.com/office/officeart/2005/8/layout/target3"/>
    <dgm:cxn modelId="{8778C67F-1A4A-433B-B253-04E09FE44720}" type="presParOf" srcId="{333A1088-737F-45CB-B68E-254E46348037}" destId="{AED2198E-93D5-4001-81B4-73124B309672}" srcOrd="18" destOrd="0" presId="urn:microsoft.com/office/officeart/2005/8/layout/target3"/>
    <dgm:cxn modelId="{0485B953-837A-41EE-97F8-9E0D41DB973A}" type="presParOf" srcId="{333A1088-737F-45CB-B68E-254E46348037}" destId="{2BE915AB-18AA-4053-B92C-3BFC9ED204BB}" srcOrd="19" destOrd="0" presId="urn:microsoft.com/office/officeart/2005/8/layout/target3"/>
    <dgm:cxn modelId="{56315270-1170-449D-8D10-64D4177F32BB}" type="presParOf" srcId="{333A1088-737F-45CB-B68E-254E46348037}" destId="{6BB5E863-4638-4E1D-BFDE-399D028AC4ED}" srcOrd="20" destOrd="0" presId="urn:microsoft.com/office/officeart/2005/8/layout/target3"/>
    <dgm:cxn modelId="{11A1F3A7-5344-4334-8518-00B953D269FF}" type="presParOf" srcId="{333A1088-737F-45CB-B68E-254E46348037}" destId="{5A5FFA88-C948-4069-8E93-59FA12366E83}" srcOrd="21" destOrd="0" presId="urn:microsoft.com/office/officeart/2005/8/layout/target3"/>
    <dgm:cxn modelId="{D6787C67-7F3D-41D5-B0D7-C5B47080CDD0}" type="presParOf" srcId="{333A1088-737F-45CB-B68E-254E46348037}" destId="{890E4F0B-2866-4A3F-A3C7-2A14B1797930}" srcOrd="22" destOrd="0" presId="urn:microsoft.com/office/officeart/2005/8/layout/target3"/>
    <dgm:cxn modelId="{D0244B96-6DAF-40D5-9338-180219C028E7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VY_32_INOVACE_31_MATEMATIKA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Procvičování písemného sčítání a odčítání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992902-2753-4EC2-BBB3-EE752270F9A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CAB2F-B856-49EC-8DF4-38ABEA4B4C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5896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53426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4771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65509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512017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765207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0499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865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4603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21001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48494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6150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33160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326343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8518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 úvod zopakovat pravidla: zápis jednotky pod jednotky, desítky pod desítky, stovky pod stovky; začínáme od jednotek</a:t>
            </a:r>
          </a:p>
          <a:p>
            <a:r>
              <a:rPr lang="cs-CZ" dirty="0" smtClean="0"/>
              <a:t>Stránky 3, 5 a 10 určeny k vytištění pro samostatnou práci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800" dirty="0"/>
              <a:t>Početníky pro 3. ročník č. 4 a 5</a:t>
            </a:r>
          </a:p>
          <a:p>
            <a:pPr marL="0" indent="0">
              <a:buNone/>
            </a:pPr>
            <a:r>
              <a:rPr lang="cs-CZ" sz="1800" dirty="0"/>
              <a:t>Sestavily: Jiřina Brzobohatá a Hana </a:t>
            </a:r>
            <a:r>
              <a:rPr lang="cs-CZ" sz="1800" dirty="0" err="1"/>
              <a:t>Benedová</a:t>
            </a:r>
            <a:endParaRPr lang="cs-CZ" sz="1800" dirty="0"/>
          </a:p>
          <a:p>
            <a:pPr marL="0" indent="0">
              <a:buNone/>
            </a:pPr>
            <a:r>
              <a:rPr lang="cs-CZ" sz="1800" dirty="0" err="1" smtClean="0"/>
              <a:t>Pansofia</a:t>
            </a:r>
            <a:r>
              <a:rPr lang="cs-CZ" sz="1800" dirty="0" smtClean="0"/>
              <a:t>, Praha,1995</a:t>
            </a:r>
          </a:p>
          <a:p>
            <a:r>
              <a:rPr lang="cs-CZ" sz="1800" dirty="0" smtClean="0"/>
              <a:t>Sbírka úloh z matematiky pro 2. a 3. ročník základní školy</a:t>
            </a:r>
          </a:p>
          <a:p>
            <a:pPr marL="0" indent="0">
              <a:buNone/>
            </a:pPr>
            <a:r>
              <a:rPr lang="cs-CZ" sz="1800" dirty="0" smtClean="0"/>
              <a:t>Doc. PhDr. Jiří Divíšek, </a:t>
            </a:r>
            <a:r>
              <a:rPr lang="cs-CZ" sz="1800" dirty="0" err="1"/>
              <a:t>C</a:t>
            </a:r>
            <a:r>
              <a:rPr lang="cs-CZ" sz="1800" dirty="0" err="1" smtClean="0"/>
              <a:t>sc.</a:t>
            </a:r>
            <a:r>
              <a:rPr lang="cs-CZ" sz="1800" dirty="0" smtClean="0"/>
              <a:t>, PhDr. </a:t>
            </a:r>
            <a:r>
              <a:rPr lang="cs-CZ" sz="1800" dirty="0" err="1" smtClean="0"/>
              <a:t>Ĺudovít</a:t>
            </a:r>
            <a:r>
              <a:rPr lang="cs-CZ" sz="1800" dirty="0" smtClean="0"/>
              <a:t> </a:t>
            </a:r>
            <a:r>
              <a:rPr lang="cs-CZ" sz="1800" dirty="0" err="1" smtClean="0"/>
              <a:t>Bálint</a:t>
            </a:r>
            <a:r>
              <a:rPr lang="cs-CZ" sz="1800" dirty="0" smtClean="0"/>
              <a:t>, </a:t>
            </a:r>
            <a:r>
              <a:rPr lang="cs-CZ" sz="1800" dirty="0" err="1" smtClean="0"/>
              <a:t>Csc.</a:t>
            </a:r>
            <a:r>
              <a:rPr lang="cs-CZ" sz="1800" dirty="0" smtClean="0"/>
              <a:t>, Marie Jarošová</a:t>
            </a:r>
          </a:p>
          <a:p>
            <a:pPr marL="0" indent="0">
              <a:buNone/>
            </a:pPr>
            <a:r>
              <a:rPr lang="cs-CZ" sz="1800" dirty="0" smtClean="0"/>
              <a:t>Prometheus, </a:t>
            </a:r>
            <a:r>
              <a:rPr lang="cs-CZ" sz="1800" dirty="0"/>
              <a:t>P</a:t>
            </a:r>
            <a:r>
              <a:rPr lang="cs-CZ" sz="1800" dirty="0" smtClean="0"/>
              <a:t>raha, 1995</a:t>
            </a:r>
          </a:p>
          <a:p>
            <a:r>
              <a:rPr lang="cs-CZ" sz="1800" dirty="0" smtClean="0"/>
              <a:t>Matematické a přírodovědné úlohy pro 1. stupeň základního vzdělávání</a:t>
            </a:r>
          </a:p>
          <a:p>
            <a:pPr marL="0" indent="0">
              <a:buNone/>
            </a:pPr>
            <a:r>
              <a:rPr lang="cs-CZ" sz="1800" dirty="0" smtClean="0"/>
              <a:t>Milan Hejný, Jitka Houfková, Darina </a:t>
            </a:r>
            <a:r>
              <a:rPr lang="cs-CZ" sz="1800" dirty="0" err="1" smtClean="0"/>
              <a:t>Jirotková</a:t>
            </a:r>
            <a:r>
              <a:rPr lang="cs-CZ" sz="1800" dirty="0" smtClean="0"/>
              <a:t>, Dana Mandíková a kol.</a:t>
            </a:r>
          </a:p>
          <a:p>
            <a:pPr marL="0" indent="0">
              <a:buNone/>
            </a:pPr>
            <a:r>
              <a:rPr lang="cs-CZ" sz="1800" dirty="0" smtClean="0"/>
              <a:t>ÚIV, Praha, 2011</a:t>
            </a:r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3797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Zapiš čísla pod sebe a sčítej: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63888" y="2087563"/>
            <a:ext cx="2816225" cy="268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32547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čísla pod sebe a sčítej- 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060848"/>
            <a:ext cx="274466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216 + 47 + 351 + 24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451 + 118 + 38 + 91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627 + 104 + 236 + 14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4 238 + 621 + 1 715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6 212 + 486 + 2 315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844824"/>
            <a:ext cx="125707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Kontrola.: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638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698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981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6 574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9 013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9536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Zapiš čísla pod sebe a odčítej: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9175" y="2087563"/>
            <a:ext cx="2024063" cy="268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01722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Zapiš čísla pod sebe a odčítej- 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916832"/>
            <a:ext cx="1941557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/>
              <a:t>762 – 438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974 – 527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891 – 409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3 427 – 1 405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8 291 - 678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1628800"/>
            <a:ext cx="119295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Kontrola: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324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447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482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2 022</a:t>
            </a:r>
          </a:p>
          <a:p>
            <a:endParaRPr lang="cs-CZ" dirty="0">
              <a:solidFill>
                <a:srgbClr val="0070C0"/>
              </a:solidFill>
            </a:endParaRPr>
          </a:p>
          <a:p>
            <a:r>
              <a:rPr lang="cs-CZ" dirty="0" smtClean="0">
                <a:solidFill>
                  <a:srgbClr val="0070C0"/>
                </a:solidFill>
              </a:rPr>
              <a:t>7 613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7547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Který součet je větší a o kolik?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14687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2 348 + 687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1540768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924 + 1 964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3429000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3 035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3429000"/>
            <a:ext cx="761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2 888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55192" y="3429000"/>
            <a:ext cx="6086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 ›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95736" y="4725144"/>
            <a:ext cx="33073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větší o 3 035 – 2 888 = </a:t>
            </a:r>
            <a:r>
              <a:rPr lang="cs-CZ" dirty="0" smtClean="0">
                <a:solidFill>
                  <a:srgbClr val="0070C0"/>
                </a:solidFill>
              </a:rPr>
              <a:t>147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6879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Vyřeš slovní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2692896"/>
          </a:xfrm>
        </p:spPr>
        <p:txBody>
          <a:bodyPr/>
          <a:lstStyle/>
          <a:p>
            <a:r>
              <a:rPr lang="cs-CZ" dirty="0" smtClean="0"/>
              <a:t>Sobotní představení </a:t>
            </a:r>
            <a:r>
              <a:rPr lang="cs-CZ" dirty="0" smtClean="0"/>
              <a:t>                        v </a:t>
            </a:r>
            <a:r>
              <a:rPr lang="cs-CZ" dirty="0" smtClean="0"/>
              <a:t>divadle navštívilo </a:t>
            </a:r>
            <a:r>
              <a:rPr lang="cs-CZ" dirty="0" smtClean="0"/>
              <a:t>     423 </a:t>
            </a:r>
            <a:r>
              <a:rPr lang="cs-CZ" dirty="0" smtClean="0"/>
              <a:t>dětí a nedělní představení 348 dětí. Kolik dětí shlédlo obě představení?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2404864"/>
          </a:xfrm>
        </p:spPr>
        <p:txBody>
          <a:bodyPr/>
          <a:lstStyle/>
          <a:p>
            <a:r>
              <a:rPr lang="cs-CZ" dirty="0" smtClean="0"/>
              <a:t>Základní školu navštěvuje 694 žáků. Ve školní jídelně se stravuje 436 žáků. Kolik žáků se stravuje doma?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458112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771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6056" y="4581128"/>
            <a:ext cx="569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258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4873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pěti daných čísel zvol dvě, jejichž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2836912"/>
          </a:xfrm>
        </p:spPr>
        <p:txBody>
          <a:bodyPr/>
          <a:lstStyle/>
          <a:p>
            <a:r>
              <a:rPr lang="cs-CZ" dirty="0" smtClean="0"/>
              <a:t>součet je právě 2 356:</a:t>
            </a:r>
          </a:p>
          <a:p>
            <a:r>
              <a:rPr lang="cs-CZ" dirty="0" smtClean="0"/>
              <a:t>732</a:t>
            </a:r>
          </a:p>
          <a:p>
            <a:r>
              <a:rPr lang="cs-CZ" dirty="0" smtClean="0"/>
              <a:t>865</a:t>
            </a:r>
          </a:p>
          <a:p>
            <a:r>
              <a:rPr lang="cs-CZ" dirty="0" smtClean="0"/>
              <a:t>1 024</a:t>
            </a:r>
          </a:p>
          <a:p>
            <a:r>
              <a:rPr lang="cs-CZ" dirty="0" smtClean="0"/>
              <a:t>1 624</a:t>
            </a:r>
          </a:p>
          <a:p>
            <a:r>
              <a:rPr lang="cs-CZ" dirty="0" smtClean="0"/>
              <a:t>1 962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2980928"/>
          </a:xfrm>
        </p:spPr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ozdíl je právě 845:</a:t>
            </a:r>
          </a:p>
          <a:p>
            <a:r>
              <a:rPr lang="cs-CZ" dirty="0" smtClean="0"/>
              <a:t>735</a:t>
            </a:r>
          </a:p>
          <a:p>
            <a:r>
              <a:rPr lang="cs-CZ" dirty="0" smtClean="0"/>
              <a:t>963</a:t>
            </a:r>
          </a:p>
          <a:p>
            <a:r>
              <a:rPr lang="cs-CZ" dirty="0" smtClean="0"/>
              <a:t>1 297</a:t>
            </a:r>
          </a:p>
          <a:p>
            <a:r>
              <a:rPr lang="cs-CZ" dirty="0" smtClean="0"/>
              <a:t>1 808</a:t>
            </a:r>
          </a:p>
          <a:p>
            <a:r>
              <a:rPr lang="cs-CZ" dirty="0" smtClean="0"/>
              <a:t>2 048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797152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732 a 1 624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4008" y="4981818"/>
            <a:ext cx="1402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1 808 a 963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6498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/>
              <a:t>Místo hvězdiček doplň správné číslice: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8725" y="2074258"/>
            <a:ext cx="669925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74598"/>
            <a:ext cx="749300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074598"/>
            <a:ext cx="749300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074598"/>
            <a:ext cx="658813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338784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Místo hvězdiček doplň správné číslice: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1916832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916832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9215" y="2588711"/>
            <a:ext cx="9352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</a:t>
            </a:r>
          </a:p>
          <a:p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smtClean="0">
                <a:solidFill>
                  <a:srgbClr val="0070C0"/>
                </a:solidFill>
              </a:rPr>
              <a:t> 7</a:t>
            </a:r>
            <a:r>
              <a:rPr lang="cs-CZ" dirty="0" smtClean="0"/>
              <a:t>14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u="sng" dirty="0" smtClean="0"/>
              <a:t>112</a:t>
            </a:r>
          </a:p>
          <a:p>
            <a:r>
              <a:rPr lang="cs-CZ" dirty="0"/>
              <a:t> </a:t>
            </a:r>
            <a:r>
              <a:rPr lang="cs-CZ" dirty="0" smtClean="0"/>
              <a:t> 82</a:t>
            </a:r>
            <a:r>
              <a:rPr lang="cs-CZ" dirty="0" smtClean="0">
                <a:solidFill>
                  <a:srgbClr val="0070C0"/>
                </a:solidFill>
              </a:rPr>
              <a:t>6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14845" y="2896467"/>
            <a:ext cx="6463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7</a:t>
            </a:r>
            <a:r>
              <a:rPr lang="cs-CZ" dirty="0" smtClean="0">
                <a:solidFill>
                  <a:srgbClr val="0070C0"/>
                </a:solidFill>
              </a:rPr>
              <a:t>6</a:t>
            </a:r>
            <a:r>
              <a:rPr lang="cs-CZ" dirty="0" smtClean="0"/>
              <a:t>3</a:t>
            </a:r>
          </a:p>
          <a:p>
            <a:r>
              <a:rPr lang="cs-CZ" u="sng" dirty="0" smtClean="0"/>
              <a:t>-532</a:t>
            </a:r>
          </a:p>
          <a:p>
            <a:r>
              <a:rPr lang="cs-CZ" dirty="0"/>
              <a:t> </a:t>
            </a:r>
            <a:r>
              <a:rPr lang="cs-CZ" dirty="0" smtClean="0"/>
              <a:t>23</a:t>
            </a:r>
            <a:r>
              <a:rPr lang="cs-CZ" dirty="0" smtClean="0">
                <a:solidFill>
                  <a:srgbClr val="0070C0"/>
                </a:solidFill>
              </a:rPr>
              <a:t>1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80626" y="2996952"/>
            <a:ext cx="6463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6</a:t>
            </a:r>
            <a:r>
              <a:rPr lang="cs-CZ" dirty="0" smtClean="0">
                <a:solidFill>
                  <a:srgbClr val="0070C0"/>
                </a:solidFill>
              </a:rPr>
              <a:t>7</a:t>
            </a:r>
            <a:r>
              <a:rPr lang="cs-CZ" dirty="0" smtClean="0"/>
              <a:t>4</a:t>
            </a:r>
          </a:p>
          <a:p>
            <a:r>
              <a:rPr lang="cs-CZ" u="sng" dirty="0" smtClean="0"/>
              <a:t>-324</a:t>
            </a:r>
          </a:p>
          <a:p>
            <a:r>
              <a:rPr lang="cs-CZ" dirty="0"/>
              <a:t> </a:t>
            </a:r>
            <a:r>
              <a:rPr lang="cs-CZ" dirty="0" smtClean="0">
                <a:solidFill>
                  <a:srgbClr val="0070C0"/>
                </a:solidFill>
              </a:rPr>
              <a:t>3</a:t>
            </a:r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52218" y="2996952"/>
            <a:ext cx="56938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r>
              <a:rPr lang="cs-CZ" dirty="0" smtClean="0">
                <a:solidFill>
                  <a:srgbClr val="0070C0"/>
                </a:solidFill>
              </a:rPr>
              <a:t>4</a:t>
            </a:r>
          </a:p>
          <a:p>
            <a:r>
              <a:rPr lang="cs-CZ" u="sng" dirty="0" smtClean="0">
                <a:solidFill>
                  <a:srgbClr val="0070C0"/>
                </a:solidFill>
              </a:rPr>
              <a:t>5</a:t>
            </a:r>
            <a:r>
              <a:rPr lang="cs-CZ" u="sng" dirty="0" smtClean="0"/>
              <a:t>19</a:t>
            </a:r>
          </a:p>
          <a:p>
            <a:r>
              <a:rPr lang="cs-CZ" dirty="0" smtClean="0"/>
              <a:t>6</a:t>
            </a:r>
            <a:r>
              <a:rPr lang="cs-CZ" dirty="0" smtClean="0">
                <a:solidFill>
                  <a:srgbClr val="0070C0"/>
                </a:solidFill>
              </a:rPr>
              <a:t>4</a:t>
            </a: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64909" y="1732166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784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418</Words>
  <Application>Microsoft Office PowerPoint</Application>
  <PresentationFormat>Předvádění na obrazovce (4:3)</PresentationFormat>
  <Paragraphs>108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Snímek 1</vt:lpstr>
      <vt:lpstr>Anotace a citace</vt:lpstr>
      <vt:lpstr>Zapiš čísla pod sebe a sčítej:</vt:lpstr>
      <vt:lpstr>Zapiš čísla pod sebe a sčítej- řešení:</vt:lpstr>
      <vt:lpstr>Zapiš čísla pod sebe a odčítej:</vt:lpstr>
      <vt:lpstr>Zapiš čísla pod sebe a odčítej- řešení:</vt:lpstr>
      <vt:lpstr>Který součet je větší a o kolik?</vt:lpstr>
      <vt:lpstr>Vyřeš slovní úlohy:</vt:lpstr>
      <vt:lpstr>Z pěti daných čísel zvol dvě, jejichž</vt:lpstr>
      <vt:lpstr>Místo hvězdiček doplň správné číslice:</vt:lpstr>
      <vt:lpstr>Místo hvězdiček doplň správné číslice: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8</cp:revision>
  <dcterms:created xsi:type="dcterms:W3CDTF">2012-05-12T14:11:29Z</dcterms:created>
  <dcterms:modified xsi:type="dcterms:W3CDTF">2013-07-27T07:09:40Z</dcterms:modified>
</cp:coreProperties>
</file>