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7" r:id="rId2"/>
    <p:sldId id="258" r:id="rId3"/>
    <p:sldId id="259" r:id="rId4"/>
    <p:sldId id="261" r:id="rId5"/>
    <p:sldId id="262" r:id="rId6"/>
    <p:sldId id="264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</a:t>
          </a:r>
          <a:r>
            <a:rPr lang="cs-CZ" sz="1400" baseline="0" dirty="0" smtClean="0"/>
            <a:t> VY_32_INOVACE_32_MATEMATIKA 3. ROČNÍK ZŠ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Olga Sýsová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400" dirty="0" smtClean="0"/>
            <a:t>TEMA</a:t>
          </a:r>
          <a:r>
            <a:rPr lang="cs-CZ" sz="2000" dirty="0" smtClean="0"/>
            <a:t>: </a:t>
          </a:r>
          <a:r>
            <a:rPr lang="cs-CZ" sz="1400" smtClean="0"/>
            <a:t>Pamětné násobení </a:t>
          </a:r>
          <a:r>
            <a:rPr lang="cs-CZ" sz="1400" dirty="0" smtClean="0"/>
            <a:t>dvojciferných čísel jednociferným činitelem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528AE99-982B-4758-9459-AE018AD6ED33}">
      <dgm:prSet/>
      <dgm:spPr/>
      <dgm:t>
        <a:bodyPr/>
        <a:lstStyle/>
        <a:p>
          <a:pPr rtl="0"/>
          <a:r>
            <a:rPr lang="cs-CZ" dirty="0" smtClean="0"/>
            <a:t>CZ.1.07/1.4.00/21.0896</a:t>
          </a:r>
          <a:endParaRPr lang="cs-CZ" dirty="0"/>
        </a:p>
      </dgm:t>
    </dgm:pt>
    <dgm:pt modelId="{536A031E-D30F-4A93-AE16-651808CDFE53}" type="parTrans" cxnId="{8B1B7A11-A554-437B-955E-1259DA70DA5D}">
      <dgm:prSet/>
      <dgm:spPr/>
      <dgm:t>
        <a:bodyPr/>
        <a:lstStyle/>
        <a:p>
          <a:endParaRPr lang="cs-CZ"/>
        </a:p>
      </dgm:t>
    </dgm:pt>
    <dgm:pt modelId="{2AC36C8B-59E4-41CB-A2EB-F44C59B9B4B6}" type="sibTrans" cxnId="{8B1B7A11-A554-437B-955E-1259DA70DA5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CDAFC61C-0423-4B42-A0B6-5AD4A8673C59}" type="pres">
      <dgm:prSet presAssocID="{A528AE99-982B-4758-9459-AE018AD6ED33}" presName="vertSpace6" presStyleLbl="node1" presStyleIdx="4" presStyleCnt="6"/>
      <dgm:spPr/>
    </dgm:pt>
    <dgm:pt modelId="{6F3496AD-BFB3-4316-A25D-987A8C194B6B}" type="pres">
      <dgm:prSet presAssocID="{A528AE99-982B-4758-9459-AE018AD6ED33}" presName="circle6" presStyleLbl="node1" presStyleIdx="5" presStyleCnt="6"/>
      <dgm:spPr/>
    </dgm:pt>
    <dgm:pt modelId="{ADD15C17-EB9D-4A31-B8A8-7BA408E425EB}" type="pres">
      <dgm:prSet presAssocID="{A528AE99-982B-4758-9459-AE018AD6ED33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665320-E609-4A4A-911D-3804C5A40BC5}" type="pres">
      <dgm:prSet presAssocID="{A528AE99-982B-4758-9459-AE018AD6ED33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77C9AC-FAAD-4534-BA9E-BC673B5BF97E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926FF4-AAA8-4AAB-8BF7-37E243E0F691}" type="presOf" srcId="{D1B46980-6531-4606-95E6-44980827E919}" destId="{6140AFEC-043D-4C43-A2F9-D0F5331DF3A3}" srcOrd="0" destOrd="0" presId="urn:microsoft.com/office/officeart/2005/8/layout/target3"/>
    <dgm:cxn modelId="{92962585-05BE-42F5-8CB2-843E1A99AF1E}" type="presOf" srcId="{D8197B8C-B260-4A16-BDF4-0947B075E274}" destId="{25B08C86-7E15-44DC-BE7F-FFB55DD49D12}" srcOrd="0" destOrd="0" presId="urn:microsoft.com/office/officeart/2005/8/layout/target3"/>
    <dgm:cxn modelId="{ECFE499C-20DE-4564-B955-98B915E1017F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B1B7A11-A554-437B-955E-1259DA70DA5D}" srcId="{757F3AB3-0718-4624-B441-E567A8F0AB56}" destId="{A528AE99-982B-4758-9459-AE018AD6ED33}" srcOrd="5" destOrd="0" parTransId="{536A031E-D30F-4A93-AE16-651808CDFE53}" sibTransId="{2AC36C8B-59E4-41CB-A2EB-F44C59B9B4B6}"/>
    <dgm:cxn modelId="{1491E78F-6DF8-4BDC-8B84-3AED9B08EF76}" type="presOf" srcId="{D1D4F407-5343-4D3F-B5B9-D407B03CAEB4}" destId="{AED2198E-93D5-4001-81B4-73124B309672}" srcOrd="1" destOrd="0" presId="urn:microsoft.com/office/officeart/2005/8/layout/target3"/>
    <dgm:cxn modelId="{09F301A4-F30C-4628-B586-83806600FB95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77B709E-A71E-4B7B-8C33-497E49F337F3}" type="presOf" srcId="{A528AE99-982B-4758-9459-AE018AD6ED33}" destId="{A1665320-E609-4A4A-911D-3804C5A40BC5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70CC92-E82F-42CC-90AA-B07A9CEA3D54}" type="presOf" srcId="{B651F6E3-6281-48DB-9319-2AEAFDAE7572}" destId="{6BB5E863-4638-4E1D-BFDE-399D028AC4ED}" srcOrd="1" destOrd="0" presId="urn:microsoft.com/office/officeart/2005/8/layout/target3"/>
    <dgm:cxn modelId="{7F76F77C-0AFF-4CFA-B786-6D10CD0B0491}" type="presOf" srcId="{A528AE99-982B-4758-9459-AE018AD6ED33}" destId="{ADD15C17-EB9D-4A31-B8A8-7BA408E425EB}" srcOrd="0" destOrd="0" presId="urn:microsoft.com/office/officeart/2005/8/layout/target3"/>
    <dgm:cxn modelId="{FB9F4930-D177-4AD3-8683-18007622FBE0}" type="presOf" srcId="{4C35D32F-0EAB-4CD7-82EE-45574DC2A586}" destId="{8BEBB6EC-1DAA-4CAC-8A25-BC0FCBD5DBD5}" srcOrd="0" destOrd="0" presId="urn:microsoft.com/office/officeart/2005/8/layout/target3"/>
    <dgm:cxn modelId="{7D84A94B-D490-4CF5-A61C-BACB3FF3BF18}" type="presOf" srcId="{D1B46980-6531-4606-95E6-44980827E919}" destId="{2BE915AB-18AA-4053-B92C-3BFC9ED204BB}" srcOrd="1" destOrd="0" presId="urn:microsoft.com/office/officeart/2005/8/layout/target3"/>
    <dgm:cxn modelId="{DF0EE54D-6668-4EBD-B9F4-AA2742AA0E91}" type="presOf" srcId="{4C35D32F-0EAB-4CD7-82EE-45574DC2A586}" destId="{890E4F0B-2866-4A3F-A3C7-2A14B1797930}" srcOrd="1" destOrd="0" presId="urn:microsoft.com/office/officeart/2005/8/layout/target3"/>
    <dgm:cxn modelId="{747023A4-E230-4E5D-A43E-E4409620639C}" type="presOf" srcId="{D8197B8C-B260-4A16-BDF4-0947B075E274}" destId="{5A5FFA88-C948-4069-8E93-59FA12366E83}" srcOrd="1" destOrd="0" presId="urn:microsoft.com/office/officeart/2005/8/layout/target3"/>
    <dgm:cxn modelId="{D97147E1-E62F-4038-8D05-6D025F025AF1}" type="presParOf" srcId="{333A1088-737F-45CB-B68E-254E46348037}" destId="{F5ABB229-8D3B-4694-996A-96F23CF14429}" srcOrd="0" destOrd="0" presId="urn:microsoft.com/office/officeart/2005/8/layout/target3"/>
    <dgm:cxn modelId="{EAEE0D3F-8305-427A-B922-6FF0053FEF71}" type="presParOf" srcId="{333A1088-737F-45CB-B68E-254E46348037}" destId="{F41139FD-01EE-4571-8B17-4FB00FC51163}" srcOrd="1" destOrd="0" presId="urn:microsoft.com/office/officeart/2005/8/layout/target3"/>
    <dgm:cxn modelId="{42C9176D-3E4D-40F2-8FCB-6CB8E8F4E0AF}" type="presParOf" srcId="{333A1088-737F-45CB-B68E-254E46348037}" destId="{D005CE8C-CC26-4C3E-AC11-E15060ECD759}" srcOrd="2" destOrd="0" presId="urn:microsoft.com/office/officeart/2005/8/layout/target3"/>
    <dgm:cxn modelId="{DD5511D8-3CBC-4CE7-A896-5586FF1127A7}" type="presParOf" srcId="{333A1088-737F-45CB-B68E-254E46348037}" destId="{2C702D82-9B77-49B7-9568-BB8EB47C3372}" srcOrd="3" destOrd="0" presId="urn:microsoft.com/office/officeart/2005/8/layout/target3"/>
    <dgm:cxn modelId="{C8DDFE4F-D828-4D52-A4CA-E046975262F3}" type="presParOf" srcId="{333A1088-737F-45CB-B68E-254E46348037}" destId="{A52A0455-90FF-4808-ABD0-F02540D31D5A}" srcOrd="4" destOrd="0" presId="urn:microsoft.com/office/officeart/2005/8/layout/target3"/>
    <dgm:cxn modelId="{FFEBE6AE-B068-4B56-A89C-65ACEDCB6BCD}" type="presParOf" srcId="{333A1088-737F-45CB-B68E-254E46348037}" destId="{6140AFEC-043D-4C43-A2F9-D0F5331DF3A3}" srcOrd="5" destOrd="0" presId="urn:microsoft.com/office/officeart/2005/8/layout/target3"/>
    <dgm:cxn modelId="{1C99FF81-8025-4A70-8520-D195651CD7D7}" type="presParOf" srcId="{333A1088-737F-45CB-B68E-254E46348037}" destId="{9358AC05-5D7D-4327-9F80-1AD486AEA664}" srcOrd="6" destOrd="0" presId="urn:microsoft.com/office/officeart/2005/8/layout/target3"/>
    <dgm:cxn modelId="{69484AC0-E273-444D-8CF8-BF1C9FFE56B0}" type="presParOf" srcId="{333A1088-737F-45CB-B68E-254E46348037}" destId="{313FC574-E1CD-4FB4-B054-0B805CE0447D}" srcOrd="7" destOrd="0" presId="urn:microsoft.com/office/officeart/2005/8/layout/target3"/>
    <dgm:cxn modelId="{6E177E5D-6510-4DD6-A3BE-1BCC1FF23D77}" type="presParOf" srcId="{333A1088-737F-45CB-B68E-254E46348037}" destId="{619D679B-A015-4ECF-8348-D1034C574F40}" srcOrd="8" destOrd="0" presId="urn:microsoft.com/office/officeart/2005/8/layout/target3"/>
    <dgm:cxn modelId="{8C113A81-4935-41BC-8E1E-8684B8988C35}" type="presParOf" srcId="{333A1088-737F-45CB-B68E-254E46348037}" destId="{322283A8-4A27-4CDA-BAE3-F381106A9174}" srcOrd="9" destOrd="0" presId="urn:microsoft.com/office/officeart/2005/8/layout/target3"/>
    <dgm:cxn modelId="{22140CDD-8CB2-41F3-91AE-47A0102F08A7}" type="presParOf" srcId="{333A1088-737F-45CB-B68E-254E46348037}" destId="{FFC9F71D-1B4F-4AD9-A4A6-86ADEFC8AF5C}" srcOrd="10" destOrd="0" presId="urn:microsoft.com/office/officeart/2005/8/layout/target3"/>
    <dgm:cxn modelId="{4F605424-5EB0-47F3-BD99-DA3FA57E942A}" type="presParOf" srcId="{333A1088-737F-45CB-B68E-254E46348037}" destId="{25B08C86-7E15-44DC-BE7F-FFB55DD49D12}" srcOrd="11" destOrd="0" presId="urn:microsoft.com/office/officeart/2005/8/layout/target3"/>
    <dgm:cxn modelId="{396226FC-96DB-404C-9844-8E954FCC718D}" type="presParOf" srcId="{333A1088-737F-45CB-B68E-254E46348037}" destId="{76644BE8-9D7C-4C09-B250-3D10AF48CBB7}" srcOrd="12" destOrd="0" presId="urn:microsoft.com/office/officeart/2005/8/layout/target3"/>
    <dgm:cxn modelId="{0EB23AF5-D5F0-40DF-B362-74196840F5E9}" type="presParOf" srcId="{333A1088-737F-45CB-B68E-254E46348037}" destId="{EE85B701-7295-41C0-BA7A-34D3756A2AE6}" srcOrd="13" destOrd="0" presId="urn:microsoft.com/office/officeart/2005/8/layout/target3"/>
    <dgm:cxn modelId="{40C117E5-007D-426A-AB91-8DC83974D016}" type="presParOf" srcId="{333A1088-737F-45CB-B68E-254E46348037}" destId="{8BEBB6EC-1DAA-4CAC-8A25-BC0FCBD5DBD5}" srcOrd="14" destOrd="0" presId="urn:microsoft.com/office/officeart/2005/8/layout/target3"/>
    <dgm:cxn modelId="{D6F63AC9-2318-45D9-AAE0-C50261647238}" type="presParOf" srcId="{333A1088-737F-45CB-B68E-254E46348037}" destId="{CDAFC61C-0423-4B42-A0B6-5AD4A8673C59}" srcOrd="15" destOrd="0" presId="urn:microsoft.com/office/officeart/2005/8/layout/target3"/>
    <dgm:cxn modelId="{651440D0-0795-459D-B860-D28B17965AC2}" type="presParOf" srcId="{333A1088-737F-45CB-B68E-254E46348037}" destId="{6F3496AD-BFB3-4316-A25D-987A8C194B6B}" srcOrd="16" destOrd="0" presId="urn:microsoft.com/office/officeart/2005/8/layout/target3"/>
    <dgm:cxn modelId="{C72887ED-9B15-4C75-B2EC-DB1308512D6F}" type="presParOf" srcId="{333A1088-737F-45CB-B68E-254E46348037}" destId="{ADD15C17-EB9D-4A31-B8A8-7BA408E425EB}" srcOrd="17" destOrd="0" presId="urn:microsoft.com/office/officeart/2005/8/layout/target3"/>
    <dgm:cxn modelId="{05760323-07BF-45D7-BBEF-EC6303C280F4}" type="presParOf" srcId="{333A1088-737F-45CB-B68E-254E46348037}" destId="{AED2198E-93D5-4001-81B4-73124B309672}" srcOrd="18" destOrd="0" presId="urn:microsoft.com/office/officeart/2005/8/layout/target3"/>
    <dgm:cxn modelId="{64D6B47A-6E6A-4480-83DE-DCC362B32643}" type="presParOf" srcId="{333A1088-737F-45CB-B68E-254E46348037}" destId="{2BE915AB-18AA-4053-B92C-3BFC9ED204BB}" srcOrd="19" destOrd="0" presId="urn:microsoft.com/office/officeart/2005/8/layout/target3"/>
    <dgm:cxn modelId="{6DAE26BE-CD56-4D99-824E-E7F2907CB424}" type="presParOf" srcId="{333A1088-737F-45CB-B68E-254E46348037}" destId="{6BB5E863-4638-4E1D-BFDE-399D028AC4ED}" srcOrd="20" destOrd="0" presId="urn:microsoft.com/office/officeart/2005/8/layout/target3"/>
    <dgm:cxn modelId="{C348B9E8-F409-4E51-8B80-A1D04D4EFE4A}" type="presParOf" srcId="{333A1088-737F-45CB-B68E-254E46348037}" destId="{5A5FFA88-C948-4069-8E93-59FA12366E83}" srcOrd="21" destOrd="0" presId="urn:microsoft.com/office/officeart/2005/8/layout/target3"/>
    <dgm:cxn modelId="{3593D7AF-FA84-48D4-9DFF-11DFEEB2E497}" type="presParOf" srcId="{333A1088-737F-45CB-B68E-254E46348037}" destId="{890E4F0B-2866-4A3F-A3C7-2A14B1797930}" srcOrd="22" destOrd="0" presId="urn:microsoft.com/office/officeart/2005/8/layout/target3"/>
    <dgm:cxn modelId="{C0CD871F-55B8-43FB-B3F9-3E8B3378C802}" type="presParOf" srcId="{333A1088-737F-45CB-B68E-254E46348037}" destId="{A1665320-E609-4A4A-911D-3804C5A40BC5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Olga Sýsová</a:t>
          </a:r>
          <a:endParaRPr lang="cs-CZ" sz="14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</a:t>
          </a:r>
          <a:r>
            <a:rPr lang="cs-CZ" sz="1400" kern="1200" baseline="0" dirty="0" smtClean="0"/>
            <a:t> VY_32_INOVACE_32_MATEMATIKA 3. ROČNÍK ZŠ</a:t>
          </a:r>
          <a:endParaRPr lang="cs-CZ" sz="14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TEMA</a:t>
          </a:r>
          <a:r>
            <a:rPr lang="cs-CZ" sz="2000" kern="1200" dirty="0" smtClean="0"/>
            <a:t>: </a:t>
          </a:r>
          <a:r>
            <a:rPr lang="cs-CZ" sz="1400" kern="1200" smtClean="0"/>
            <a:t>Pamětné násobení </a:t>
          </a:r>
          <a:r>
            <a:rPr lang="cs-CZ" sz="1400" kern="1200" dirty="0" smtClean="0"/>
            <a:t>dvojciferných čísel jednociferným činitelem</a:t>
          </a:r>
          <a:endParaRPr lang="cs-CZ" sz="14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6F3496AD-BFB3-4316-A25D-987A8C194B6B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D15C17-EB9D-4A31-B8A8-7BA408E425E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CZ.1.07/1.4.00/21.0896</a:t>
          </a:r>
          <a:endParaRPr lang="cs-CZ" sz="15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904AB-C8A4-4F5E-935C-1DFF894A1535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A155F-8CCD-43EE-BD2F-995BB94BF57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5472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6137903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00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Učivo je vyvozeno </a:t>
            </a:r>
            <a:r>
              <a:rPr lang="cs-CZ" dirty="0" smtClean="0"/>
              <a:t>                                   na </a:t>
            </a:r>
            <a:r>
              <a:rPr lang="cs-CZ" dirty="0" smtClean="0"/>
              <a:t>konkrétním příkladu . Žáci mohou modelovat pomocí kartiček s 1, 10, 100.</a:t>
            </a:r>
          </a:p>
          <a:p>
            <a:r>
              <a:rPr lang="cs-CZ" dirty="0" smtClean="0"/>
              <a:t>Využívá se rozkladu dvojciferného čísla na desítky a jednotky a roznásobení součtu.</a:t>
            </a:r>
          </a:p>
          <a:p>
            <a:r>
              <a:rPr lang="cs-CZ" dirty="0" smtClean="0"/>
              <a:t>List 7 k vytištění </a:t>
            </a:r>
            <a:r>
              <a:rPr lang="cs-CZ" dirty="0" smtClean="0"/>
              <a:t>                                 pro </a:t>
            </a:r>
            <a:r>
              <a:rPr lang="cs-CZ" dirty="0" smtClean="0"/>
              <a:t>samostatnou práci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Učebnice Matematiky pro 3. ročník, 3. díl</a:t>
            </a:r>
          </a:p>
          <a:p>
            <a:pPr marL="0" indent="0">
              <a:buNone/>
            </a:pPr>
            <a:r>
              <a:rPr lang="cs-CZ" dirty="0"/>
              <a:t>Autoři: RNDr. Růžena Blažková, </a:t>
            </a:r>
            <a:r>
              <a:rPr lang="cs-CZ" dirty="0" err="1"/>
              <a:t>Csc.</a:t>
            </a:r>
            <a:r>
              <a:rPr lang="cs-CZ" dirty="0"/>
              <a:t>; RNDr. Milena Vaňurová, </a:t>
            </a:r>
            <a:r>
              <a:rPr lang="cs-CZ" dirty="0" err="1"/>
              <a:t>Csc.</a:t>
            </a:r>
            <a:r>
              <a:rPr lang="cs-CZ" dirty="0"/>
              <a:t>; </a:t>
            </a:r>
          </a:p>
          <a:p>
            <a:pPr marL="0" indent="0">
              <a:buNone/>
            </a:pPr>
            <a:r>
              <a:rPr lang="cs-CZ" dirty="0"/>
              <a:t>RNDr. Květoslava Matoušková, </a:t>
            </a:r>
            <a:r>
              <a:rPr lang="cs-CZ" dirty="0" err="1"/>
              <a:t>Csc.</a:t>
            </a:r>
            <a:r>
              <a:rPr lang="cs-CZ" dirty="0"/>
              <a:t>; Hana Staudková</a:t>
            </a:r>
          </a:p>
          <a:p>
            <a:pPr marL="0" indent="0">
              <a:buNone/>
            </a:pPr>
            <a:r>
              <a:rPr lang="cs-CZ" dirty="0"/>
              <a:t>Vydáno v nakladatelství Alter </a:t>
            </a:r>
            <a:r>
              <a:rPr lang="cs-CZ" dirty="0" smtClean="0"/>
              <a:t>                v </a:t>
            </a:r>
            <a:r>
              <a:rPr lang="cs-CZ" dirty="0"/>
              <a:t>roce </a:t>
            </a:r>
            <a:r>
              <a:rPr lang="cs-CZ" dirty="0" smtClean="0"/>
              <a:t>2006</a:t>
            </a:r>
            <a:endParaRPr lang="cs-CZ" dirty="0"/>
          </a:p>
          <a:p>
            <a:r>
              <a:rPr lang="cs-CZ" dirty="0"/>
              <a:t>Můj početník –pracovní sešit k matematice pro 3. r. ZŠ</a:t>
            </a:r>
          </a:p>
          <a:p>
            <a:pPr marL="0" indent="0">
              <a:buNone/>
            </a:pPr>
            <a:r>
              <a:rPr lang="cs-CZ" dirty="0"/>
              <a:t>Autoři: RNDR. Miloslav Frýzek, Dagmar Sejkorová</a:t>
            </a:r>
          </a:p>
          <a:p>
            <a:pPr marL="0" indent="0">
              <a:buNone/>
            </a:pPr>
            <a:r>
              <a:rPr lang="cs-CZ" dirty="0"/>
              <a:t>Nakladatelství Fortuna, Praha, 2004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538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budeme násobit dvojciferná čísla číslem jednociferným?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492896"/>
            <a:ext cx="27158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3 . 14 = 3 . ( 10 + 4 ) = 42</a:t>
            </a:r>
            <a:endParaRPr lang="cs-CZ" sz="2000" dirty="0"/>
          </a:p>
        </p:txBody>
      </p:sp>
      <p:sp>
        <p:nvSpPr>
          <p:cNvPr id="4" name="10cípá hvězda 3"/>
          <p:cNvSpPr/>
          <p:nvPr/>
        </p:nvSpPr>
        <p:spPr>
          <a:xfrm>
            <a:off x="971600" y="3356992"/>
            <a:ext cx="914400" cy="91440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7cípá hvězda 4"/>
          <p:cNvSpPr/>
          <p:nvPr/>
        </p:nvSpPr>
        <p:spPr>
          <a:xfrm>
            <a:off x="1886000" y="3814192"/>
            <a:ext cx="309736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7cípá hvězda 5"/>
          <p:cNvSpPr/>
          <p:nvPr/>
        </p:nvSpPr>
        <p:spPr>
          <a:xfrm>
            <a:off x="2195736" y="3814192"/>
            <a:ext cx="239649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7cípá hvězda 6"/>
          <p:cNvSpPr/>
          <p:nvPr/>
        </p:nvSpPr>
        <p:spPr>
          <a:xfrm>
            <a:off x="2478607" y="3814192"/>
            <a:ext cx="280721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7cípá hvězda 7"/>
          <p:cNvSpPr/>
          <p:nvPr/>
        </p:nvSpPr>
        <p:spPr>
          <a:xfrm>
            <a:off x="2769290" y="3814192"/>
            <a:ext cx="270759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10cípá hvězda 8"/>
          <p:cNvSpPr/>
          <p:nvPr/>
        </p:nvSpPr>
        <p:spPr>
          <a:xfrm>
            <a:off x="3063421" y="3429000"/>
            <a:ext cx="914400" cy="91440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0" name="10cípá hvězda 9"/>
          <p:cNvSpPr/>
          <p:nvPr/>
        </p:nvSpPr>
        <p:spPr>
          <a:xfrm>
            <a:off x="5220072" y="3445099"/>
            <a:ext cx="914400" cy="91440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1" name="7cípá hvězda 10"/>
          <p:cNvSpPr/>
          <p:nvPr/>
        </p:nvSpPr>
        <p:spPr>
          <a:xfrm>
            <a:off x="3980169" y="3814191"/>
            <a:ext cx="231791" cy="493791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7cípá hvězda 11"/>
          <p:cNvSpPr/>
          <p:nvPr/>
        </p:nvSpPr>
        <p:spPr>
          <a:xfrm>
            <a:off x="4211960" y="3830289"/>
            <a:ext cx="280419" cy="47769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7cípá hvězda 12"/>
          <p:cNvSpPr/>
          <p:nvPr/>
        </p:nvSpPr>
        <p:spPr>
          <a:xfrm>
            <a:off x="6134472" y="3814190"/>
            <a:ext cx="324036" cy="493791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7cípá hvězda 13"/>
          <p:cNvSpPr/>
          <p:nvPr/>
        </p:nvSpPr>
        <p:spPr>
          <a:xfrm>
            <a:off x="4786924" y="3814191"/>
            <a:ext cx="361140" cy="47329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7cípá hvězda 14"/>
          <p:cNvSpPr/>
          <p:nvPr/>
        </p:nvSpPr>
        <p:spPr>
          <a:xfrm>
            <a:off x="4492379" y="3830289"/>
            <a:ext cx="295645" cy="457199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7cípá hvězda 15"/>
          <p:cNvSpPr/>
          <p:nvPr/>
        </p:nvSpPr>
        <p:spPr>
          <a:xfrm>
            <a:off x="6797054" y="3830289"/>
            <a:ext cx="183617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7cípá hvězda 16"/>
          <p:cNvSpPr/>
          <p:nvPr/>
        </p:nvSpPr>
        <p:spPr>
          <a:xfrm>
            <a:off x="6458508" y="3830288"/>
            <a:ext cx="345740" cy="47769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7cípá hvězda 17"/>
          <p:cNvSpPr/>
          <p:nvPr/>
        </p:nvSpPr>
        <p:spPr>
          <a:xfrm>
            <a:off x="6989608" y="3814190"/>
            <a:ext cx="318696" cy="49379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2040868" y="49411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211960" y="49411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58508" y="49411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275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budeme násobit dvojciferná čísla číslem jednociferným?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492896"/>
            <a:ext cx="27526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</a:rPr>
              <a:t>3 . 14 = 3 . 10 + 3 . 4 = 42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4" name="10cípá hvězda 3"/>
          <p:cNvSpPr/>
          <p:nvPr/>
        </p:nvSpPr>
        <p:spPr>
          <a:xfrm>
            <a:off x="971600" y="3356992"/>
            <a:ext cx="914400" cy="91440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7308304" y="3814192"/>
            <a:ext cx="309736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7cípá hvězda 5"/>
          <p:cNvSpPr/>
          <p:nvPr/>
        </p:nvSpPr>
        <p:spPr>
          <a:xfrm>
            <a:off x="7618040" y="3840534"/>
            <a:ext cx="239649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7cípá hvězda 6"/>
          <p:cNvSpPr/>
          <p:nvPr/>
        </p:nvSpPr>
        <p:spPr>
          <a:xfrm>
            <a:off x="5483808" y="3801308"/>
            <a:ext cx="280721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5148064" y="3829114"/>
            <a:ext cx="270759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10cípá hvězda 8"/>
          <p:cNvSpPr/>
          <p:nvPr/>
        </p:nvSpPr>
        <p:spPr>
          <a:xfrm>
            <a:off x="1886001" y="3429000"/>
            <a:ext cx="813792" cy="91440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10cípá hvězda 9"/>
          <p:cNvSpPr/>
          <p:nvPr/>
        </p:nvSpPr>
        <p:spPr>
          <a:xfrm>
            <a:off x="2699793" y="3393582"/>
            <a:ext cx="914400" cy="914400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3980169" y="3814191"/>
            <a:ext cx="231791" cy="493791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4211960" y="3830289"/>
            <a:ext cx="280419" cy="47769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6134472" y="3814190"/>
            <a:ext cx="324036" cy="493791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4" name="7cípá hvězda 13"/>
          <p:cNvSpPr/>
          <p:nvPr/>
        </p:nvSpPr>
        <p:spPr>
          <a:xfrm>
            <a:off x="4786924" y="3814191"/>
            <a:ext cx="361140" cy="47329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4492379" y="3830289"/>
            <a:ext cx="295645" cy="457199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" name="7cípá hvězda 15"/>
          <p:cNvSpPr/>
          <p:nvPr/>
        </p:nvSpPr>
        <p:spPr>
          <a:xfrm>
            <a:off x="6797054" y="3830289"/>
            <a:ext cx="183617" cy="4572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7cípá hvězda 16"/>
          <p:cNvSpPr/>
          <p:nvPr/>
        </p:nvSpPr>
        <p:spPr>
          <a:xfrm>
            <a:off x="6458508" y="3830288"/>
            <a:ext cx="345740" cy="47769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" name="7cípá hvězda 17"/>
          <p:cNvSpPr/>
          <p:nvPr/>
        </p:nvSpPr>
        <p:spPr>
          <a:xfrm>
            <a:off x="5815776" y="3814190"/>
            <a:ext cx="318696" cy="49379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040868" y="49411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30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211960" y="49411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+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458508" y="494116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12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022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78498"/>
          </a:xfrm>
        </p:spPr>
        <p:txBody>
          <a:bodyPr>
            <a:normAutofit/>
          </a:bodyPr>
          <a:lstStyle/>
          <a:p>
            <a:r>
              <a:rPr lang="cs-CZ" dirty="0" smtClean="0"/>
              <a:t>Při pamětném násobení dvojciferných čísel číslem jednociferným postupujeme tak, že násobíme tímto číslem nejprve desítky </a:t>
            </a:r>
            <a:r>
              <a:rPr lang="cs-CZ" dirty="0" smtClean="0"/>
              <a:t>                       a </a:t>
            </a:r>
            <a:r>
              <a:rPr lang="cs-CZ" dirty="0" smtClean="0"/>
              <a:t>potom jednotky dvojciferného činitele </a:t>
            </a:r>
            <a:r>
              <a:rPr lang="cs-CZ" dirty="0" smtClean="0"/>
              <a:t>                 a </a:t>
            </a:r>
            <a:r>
              <a:rPr lang="cs-CZ" dirty="0" smtClean="0"/>
              <a:t>součiny sečteme.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5373216"/>
            <a:ext cx="61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Příklad: 11 . 5 = (10 + 1 ) . 5 = (10 . 5 ) + ( 1 . 5 ) = 55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8742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cípá hvězda 1"/>
          <p:cNvSpPr/>
          <p:nvPr/>
        </p:nvSpPr>
        <p:spPr>
          <a:xfrm>
            <a:off x="971600" y="1249102"/>
            <a:ext cx="1512168" cy="2016224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4" name="Dvanáctiúhelník 3"/>
          <p:cNvSpPr/>
          <p:nvPr/>
        </p:nvSpPr>
        <p:spPr>
          <a:xfrm>
            <a:off x="3563888" y="1196752"/>
            <a:ext cx="961256" cy="914400"/>
          </a:xfrm>
          <a:prstGeom prst="do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Dvanáctiúhelník 4"/>
          <p:cNvSpPr/>
          <p:nvPr/>
        </p:nvSpPr>
        <p:spPr>
          <a:xfrm>
            <a:off x="3610744" y="2350926"/>
            <a:ext cx="914400" cy="914400"/>
          </a:xfrm>
          <a:prstGeom prst="do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5656" y="548680"/>
            <a:ext cx="5354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                                        13                . 2          =        26</a:t>
            </a:r>
            <a:endParaRPr lang="cs-CZ" sz="2000" dirty="0"/>
          </a:p>
        </p:txBody>
      </p:sp>
      <p:cxnSp>
        <p:nvCxnSpPr>
          <p:cNvPr id="8" name="Přímá spojnice se šipkou 7"/>
          <p:cNvCxnSpPr>
            <a:endCxn id="4" idx="7"/>
          </p:cNvCxnSpPr>
          <p:nvPr/>
        </p:nvCxnSpPr>
        <p:spPr>
          <a:xfrm flipV="1">
            <a:off x="2339752" y="1776465"/>
            <a:ext cx="1224136" cy="3346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stCxn id="2" idx="1"/>
          </p:cNvCxnSpPr>
          <p:nvPr/>
        </p:nvCxnSpPr>
        <p:spPr>
          <a:xfrm>
            <a:off x="2483769" y="2568741"/>
            <a:ext cx="1080119" cy="2393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644008" y="1653952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644008" y="2808126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788024" y="1249102"/>
            <a:ext cx="570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. 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94170" y="2350926"/>
            <a:ext cx="412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. 2</a:t>
            </a:r>
            <a:endParaRPr lang="cs-CZ" dirty="0"/>
          </a:p>
        </p:txBody>
      </p:sp>
      <p:sp>
        <p:nvSpPr>
          <p:cNvPr id="20" name="Dvanáctiúhelník 19"/>
          <p:cNvSpPr/>
          <p:nvPr/>
        </p:nvSpPr>
        <p:spPr>
          <a:xfrm>
            <a:off x="6156176" y="1249102"/>
            <a:ext cx="914400" cy="914400"/>
          </a:xfrm>
          <a:prstGeom prst="do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21" name="Dvanáctiúhelník 20"/>
          <p:cNvSpPr/>
          <p:nvPr/>
        </p:nvSpPr>
        <p:spPr>
          <a:xfrm>
            <a:off x="6136970" y="2383655"/>
            <a:ext cx="914400" cy="914400"/>
          </a:xfrm>
          <a:prstGeom prst="do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2" name="10cípá hvězda 21"/>
          <p:cNvSpPr/>
          <p:nvPr/>
        </p:nvSpPr>
        <p:spPr>
          <a:xfrm>
            <a:off x="7452320" y="1249102"/>
            <a:ext cx="1440160" cy="2016224"/>
          </a:xfrm>
          <a:prstGeom prst="star10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26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24" name="Přímá spojnice 23"/>
          <p:cNvCxnSpPr>
            <a:stCxn id="20" idx="2"/>
          </p:cNvCxnSpPr>
          <p:nvPr/>
        </p:nvCxnSpPr>
        <p:spPr>
          <a:xfrm>
            <a:off x="7070576" y="1828815"/>
            <a:ext cx="381744" cy="1149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endCxn id="22" idx="5"/>
          </p:cNvCxnSpPr>
          <p:nvPr/>
        </p:nvCxnSpPr>
        <p:spPr>
          <a:xfrm flipV="1">
            <a:off x="7070576" y="2568741"/>
            <a:ext cx="381743" cy="2721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7754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000" dirty="0" smtClean="0"/>
              <a:t>Počítej příklady rozkladem tak, </a:t>
            </a:r>
            <a:r>
              <a:rPr lang="cs-CZ" sz="1600" dirty="0" smtClean="0"/>
              <a:t>ŽE</a:t>
            </a:r>
            <a:r>
              <a:rPr lang="cs-CZ" sz="2000" dirty="0" smtClean="0"/>
              <a:t> vynásobíš </a:t>
            </a:r>
            <a:r>
              <a:rPr lang="cs-CZ" sz="2000" dirty="0" smtClean="0"/>
              <a:t>nejprve desítky </a:t>
            </a:r>
            <a:r>
              <a:rPr lang="cs-CZ" sz="2000" dirty="0" smtClean="0"/>
              <a:t>                     a </a:t>
            </a:r>
            <a:r>
              <a:rPr lang="cs-CZ" sz="2000" dirty="0" smtClean="0"/>
              <a:t>potom jednotky dvojciferného činitele a součiny sečteš:</a:t>
            </a:r>
            <a:br>
              <a:rPr lang="cs-CZ" sz="2000" dirty="0" smtClean="0"/>
            </a:br>
            <a:r>
              <a:rPr lang="cs-CZ" sz="2000" dirty="0" smtClean="0"/>
              <a:t>(můžeš soutěžit se spolužákem, kdo vyřeší příklady dříve)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12 . 2 =</a:t>
            </a:r>
          </a:p>
          <a:p>
            <a:r>
              <a:rPr lang="cs-CZ" dirty="0" smtClean="0"/>
              <a:t>13 . 7 =</a:t>
            </a:r>
          </a:p>
          <a:p>
            <a:r>
              <a:rPr lang="cs-CZ" dirty="0" smtClean="0"/>
              <a:t>14 . 5 =</a:t>
            </a:r>
          </a:p>
          <a:p>
            <a:r>
              <a:rPr lang="cs-CZ" dirty="0" smtClean="0"/>
              <a:t>15 . 2 =</a:t>
            </a:r>
          </a:p>
          <a:p>
            <a:r>
              <a:rPr lang="cs-CZ" dirty="0" smtClean="0"/>
              <a:t>3 . 16 =</a:t>
            </a:r>
          </a:p>
          <a:p>
            <a:r>
              <a:rPr lang="cs-CZ" dirty="0" smtClean="0"/>
              <a:t>17 . 8 =</a:t>
            </a:r>
          </a:p>
          <a:p>
            <a:r>
              <a:rPr lang="cs-CZ" dirty="0" smtClean="0"/>
              <a:t>18 . 9 =</a:t>
            </a:r>
          </a:p>
          <a:p>
            <a:r>
              <a:rPr lang="cs-CZ" dirty="0" smtClean="0"/>
              <a:t>3 . 19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12 . 8 =</a:t>
            </a:r>
          </a:p>
          <a:p>
            <a:r>
              <a:rPr lang="cs-CZ" dirty="0" smtClean="0"/>
              <a:t>13 . 5 =</a:t>
            </a:r>
          </a:p>
          <a:p>
            <a:r>
              <a:rPr lang="cs-CZ" dirty="0" smtClean="0"/>
              <a:t>14 . 6 =</a:t>
            </a:r>
          </a:p>
          <a:p>
            <a:r>
              <a:rPr lang="cs-CZ" dirty="0"/>
              <a:t> </a:t>
            </a:r>
            <a:r>
              <a:rPr lang="cs-CZ" dirty="0" smtClean="0"/>
              <a:t>15 . 3 =</a:t>
            </a:r>
          </a:p>
          <a:p>
            <a:r>
              <a:rPr lang="cs-CZ" dirty="0" smtClean="0"/>
              <a:t>7 . 16 =</a:t>
            </a:r>
          </a:p>
          <a:p>
            <a:r>
              <a:rPr lang="cs-CZ" dirty="0" smtClean="0"/>
              <a:t>17 . 6 =</a:t>
            </a:r>
          </a:p>
          <a:p>
            <a:r>
              <a:rPr lang="cs-CZ" dirty="0" smtClean="0"/>
              <a:t>18 . 4 =</a:t>
            </a:r>
          </a:p>
          <a:p>
            <a:r>
              <a:rPr lang="cs-CZ" dirty="0" smtClean="0"/>
              <a:t>2 . 19 =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30130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620688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631" y="1120775"/>
            <a:ext cx="2808312" cy="462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206" y="1120775"/>
            <a:ext cx="2521074" cy="462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98422" y="126876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54256" y="1237947"/>
            <a:ext cx="78579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24</a:t>
            </a:r>
          </a:p>
          <a:p>
            <a:r>
              <a:rPr lang="cs-CZ" sz="2800" dirty="0" smtClean="0"/>
              <a:t>91</a:t>
            </a:r>
          </a:p>
          <a:p>
            <a:r>
              <a:rPr lang="cs-CZ" sz="2800" dirty="0" smtClean="0"/>
              <a:t>70</a:t>
            </a:r>
          </a:p>
          <a:p>
            <a:r>
              <a:rPr lang="cs-CZ" sz="2800" dirty="0" smtClean="0"/>
              <a:t>30</a:t>
            </a:r>
          </a:p>
          <a:p>
            <a:r>
              <a:rPr lang="cs-CZ" sz="2800" dirty="0" smtClean="0"/>
              <a:t>48</a:t>
            </a:r>
          </a:p>
          <a:p>
            <a:r>
              <a:rPr lang="cs-CZ" sz="2800" dirty="0" smtClean="0"/>
              <a:t>136</a:t>
            </a:r>
          </a:p>
          <a:p>
            <a:r>
              <a:rPr lang="cs-CZ" sz="2800" dirty="0" smtClean="0"/>
              <a:t>162</a:t>
            </a:r>
          </a:p>
          <a:p>
            <a:r>
              <a:rPr lang="cs-CZ" sz="2800" dirty="0" smtClean="0"/>
              <a:t>57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47795" y="1155512"/>
            <a:ext cx="78579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96</a:t>
            </a:r>
          </a:p>
          <a:p>
            <a:r>
              <a:rPr lang="cs-CZ" sz="2800" dirty="0" smtClean="0"/>
              <a:t>65</a:t>
            </a:r>
          </a:p>
          <a:p>
            <a:r>
              <a:rPr lang="cs-CZ" sz="2800" dirty="0" smtClean="0"/>
              <a:t>84</a:t>
            </a:r>
          </a:p>
          <a:p>
            <a:r>
              <a:rPr lang="cs-CZ" sz="2800" dirty="0" smtClean="0"/>
              <a:t>45</a:t>
            </a:r>
          </a:p>
          <a:p>
            <a:r>
              <a:rPr lang="cs-CZ" sz="2800" dirty="0" smtClean="0"/>
              <a:t>112</a:t>
            </a:r>
          </a:p>
          <a:p>
            <a:r>
              <a:rPr lang="cs-CZ" sz="2800" dirty="0" smtClean="0"/>
              <a:t>102</a:t>
            </a:r>
          </a:p>
          <a:p>
            <a:r>
              <a:rPr lang="cs-CZ" sz="2800" dirty="0" smtClean="0"/>
              <a:t>72</a:t>
            </a:r>
          </a:p>
          <a:p>
            <a:r>
              <a:rPr lang="cs-CZ" sz="2800" dirty="0" smtClean="0"/>
              <a:t>28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49147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375</Words>
  <Application>Microsoft Office PowerPoint</Application>
  <PresentationFormat>Předvádění na obrazovce (4:3)</PresentationFormat>
  <Paragraphs>79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Anotace a citace</vt:lpstr>
      <vt:lpstr>Jak budeme násobit dvojciferná čísla číslem jednociferným?</vt:lpstr>
      <vt:lpstr>Jak budeme násobit dvojciferná čísla číslem jednociferným?</vt:lpstr>
      <vt:lpstr>Při pamětném násobení dvojciferných čísel číslem jednociferným postupujeme tak, že násobíme tímto číslem nejprve desítky                        a potom jednotky dvojciferného činitele                  a součiny sečteme.</vt:lpstr>
      <vt:lpstr>Snímek 6</vt:lpstr>
      <vt:lpstr>Počítej příklady rozkladem tak, ŽE vynásobíš nejprve desítky                      a potom jednotky dvojciferného činitele a součiny sečteš: (můžeš soutěžit se spolužákem, kdo vyřeší příklady dříve)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9</cp:revision>
  <dcterms:created xsi:type="dcterms:W3CDTF">2012-05-08T07:35:37Z</dcterms:created>
  <dcterms:modified xsi:type="dcterms:W3CDTF">2013-07-27T07:11:16Z</dcterms:modified>
</cp:coreProperties>
</file>