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65" r:id="rId4"/>
    <p:sldId id="258" r:id="rId5"/>
    <p:sldId id="260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9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194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992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941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750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050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545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770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914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979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646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94288-D94E-4B37-832A-F573328DF6E8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19C95-DC02-4CCE-950B-86785D6B0D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232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://officeimg.vo.msecnd.net/en-us/images/MH900250977.jpg" TargetMode="External"/><Relationship Id="rId7" Type="http://schemas.openxmlformats.org/officeDocument/2006/relationships/hyperlink" Target="http://tip.office.microsoft.com/en-us/images/MH900280975.jpg" TargetMode="External"/><Relationship Id="rId2" Type="http://schemas.openxmlformats.org/officeDocument/2006/relationships/hyperlink" Target="http://officeimg.vo.msecnd.net/en-us/images/MH90043412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312536.jpg" TargetMode="External"/><Relationship Id="rId5" Type="http://schemas.openxmlformats.org/officeDocument/2006/relationships/hyperlink" Target="http://officeimg.vo.msecnd.net/en-us/images/MH900320852.jpg" TargetMode="External"/><Relationship Id="rId4" Type="http://schemas.openxmlformats.org/officeDocument/2006/relationships/hyperlink" Target="http://officeimg.vo.msecnd.net/en-us/images/MH90043413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715968" y="5017979"/>
            <a:ext cx="371787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/>
              <a:t>VY_32_INOVACE_09_09_slovní úloha </a:t>
            </a:r>
            <a:endParaRPr lang="cs-CZ" dirty="0" smtClean="0"/>
          </a:p>
          <a:p>
            <a:pPr algn="ctr"/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32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688632"/>
          </a:xfrm>
          <a:solidFill>
            <a:schemeClr val="tx2">
              <a:lumMod val="60000"/>
              <a:lumOff val="40000"/>
            </a:schemeClr>
          </a:solidFill>
          <a:ln w="76200">
            <a:solidFill>
              <a:schemeClr val="accent4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800" dirty="0">
                <a:latin typeface="Comic Sans MS" pitchFamily="66" charset="0"/>
              </a:rPr>
              <a:t>Firma FASHION, a. s. </a:t>
            </a:r>
            <a:endParaRPr lang="cs-CZ" sz="4800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800" dirty="0" smtClean="0">
                <a:latin typeface="Comic Sans MS" pitchFamily="66" charset="0"/>
              </a:rPr>
              <a:t>se </a:t>
            </a:r>
            <a:r>
              <a:rPr lang="cs-CZ" sz="4800" dirty="0">
                <a:latin typeface="Comic Sans MS" pitchFamily="66" charset="0"/>
              </a:rPr>
              <a:t>specializuje na výrobu velice kvalitních sportovních souprav. Jsou opravdu moderní </a:t>
            </a:r>
            <a:endParaRPr lang="cs-CZ" sz="4800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800" dirty="0" smtClean="0">
                <a:latin typeface="Comic Sans MS" pitchFamily="66" charset="0"/>
              </a:rPr>
              <a:t>a </a:t>
            </a:r>
            <a:r>
              <a:rPr lang="cs-CZ" sz="4800" dirty="0">
                <a:latin typeface="Comic Sans MS" pitchFamily="66" charset="0"/>
              </a:rPr>
              <a:t>velice slušivé, </a:t>
            </a:r>
            <a:endParaRPr lang="cs-CZ" sz="4800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800" dirty="0" smtClean="0">
                <a:latin typeface="Comic Sans MS" pitchFamily="66" charset="0"/>
              </a:rPr>
              <a:t>je </a:t>
            </a:r>
            <a:r>
              <a:rPr lang="cs-CZ" sz="4800" dirty="0">
                <a:latin typeface="Comic Sans MS" pitchFamily="66" charset="0"/>
              </a:rPr>
              <a:t>o ně veliký zájem, jelikož se líbí </a:t>
            </a:r>
            <a:endParaRPr lang="cs-CZ" sz="4800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800" dirty="0" smtClean="0">
                <a:latin typeface="Comic Sans MS" pitchFamily="66" charset="0"/>
              </a:rPr>
              <a:t>nejen </a:t>
            </a:r>
            <a:r>
              <a:rPr lang="cs-CZ" sz="4800" dirty="0">
                <a:latin typeface="Comic Sans MS" pitchFamily="66" charset="0"/>
              </a:rPr>
              <a:t>ženám, ale i mužům. </a:t>
            </a:r>
          </a:p>
          <a:p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18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590465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b="1" u="sng" dirty="0" smtClean="0"/>
              <a:t>Vypočítejte</a:t>
            </a:r>
            <a:r>
              <a:rPr lang="cs-CZ" b="1" dirty="0" smtClean="0"/>
              <a:t>, kolik souprav firma vyrobí za jeden den, jestliže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1 role látky má 135 m</a:t>
            </a:r>
            <a:r>
              <a:rPr lang="cs-CZ" b="1" dirty="0" smtClean="0"/>
              <a:t>. Na </a:t>
            </a:r>
            <a:r>
              <a:rPr lang="cs-CZ" b="1" dirty="0" smtClean="0">
                <a:solidFill>
                  <a:srgbClr val="00B050"/>
                </a:solidFill>
              </a:rPr>
              <a:t>jednu soupravu jsou potřeba 3 m látky</a:t>
            </a:r>
            <a:r>
              <a:rPr lang="cs-CZ" b="1" dirty="0" smtClean="0"/>
              <a:t>. Firma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za jeden den spotřebuje 4 role látky</a:t>
            </a:r>
            <a:r>
              <a:rPr lang="cs-CZ" b="1" dirty="0" smtClean="0"/>
              <a:t>. </a:t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Kolik sportovních souprav vyrobí za jeden den?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27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rgbClr val="002060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1 role látky má 135 m</a:t>
            </a:r>
            <a:r>
              <a:rPr lang="cs-CZ" b="1" dirty="0"/>
              <a:t>. </a:t>
            </a:r>
            <a:endParaRPr lang="cs-CZ" b="1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Na</a:t>
            </a:r>
            <a:r>
              <a:rPr lang="cs-CZ" b="1" dirty="0" smtClean="0"/>
              <a:t> </a:t>
            </a:r>
            <a:r>
              <a:rPr lang="cs-CZ" b="1" dirty="0">
                <a:solidFill>
                  <a:srgbClr val="00B050"/>
                </a:solidFill>
              </a:rPr>
              <a:t>jednu </a:t>
            </a:r>
            <a:r>
              <a:rPr lang="cs-CZ" b="1" dirty="0" smtClean="0">
                <a:solidFill>
                  <a:srgbClr val="00B050"/>
                </a:solidFill>
              </a:rPr>
              <a:t>soupravu </a:t>
            </a:r>
            <a:r>
              <a:rPr lang="cs-CZ" b="1" dirty="0">
                <a:solidFill>
                  <a:srgbClr val="00B050"/>
                </a:solidFill>
              </a:rPr>
              <a:t>jsou potřeba 3 m látky</a:t>
            </a:r>
            <a:r>
              <a:rPr lang="cs-CZ" b="1" dirty="0" smtClean="0"/>
              <a:t>.</a:t>
            </a:r>
          </a:p>
          <a:p>
            <a:pPr marL="0" indent="0" algn="ctr">
              <a:buNone/>
            </a:pPr>
            <a:r>
              <a:rPr lang="cs-CZ" sz="8000" b="1" dirty="0" smtClean="0">
                <a:solidFill>
                  <a:schemeClr val="accent6">
                    <a:lumMod val="75000"/>
                  </a:schemeClr>
                </a:solidFill>
              </a:rPr>
              <a:t>135</a:t>
            </a:r>
            <a:r>
              <a:rPr lang="cs-CZ" sz="8000" b="1" dirty="0" smtClean="0">
                <a:solidFill>
                  <a:srgbClr val="FF0000"/>
                </a:solidFill>
              </a:rPr>
              <a:t> : </a:t>
            </a:r>
            <a:r>
              <a:rPr lang="cs-CZ" sz="8000" b="1" dirty="0" smtClean="0">
                <a:solidFill>
                  <a:srgbClr val="00B050"/>
                </a:solidFill>
              </a:rPr>
              <a:t>3</a:t>
            </a:r>
            <a:r>
              <a:rPr lang="cs-CZ" sz="8000" b="1" dirty="0" smtClean="0">
                <a:solidFill>
                  <a:srgbClr val="FF0000"/>
                </a:solidFill>
              </a:rPr>
              <a:t> =</a:t>
            </a:r>
            <a:endParaRPr lang="cs-CZ" sz="8000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9000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46124" y="3269673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1</a:t>
            </a:r>
            <a:endParaRPr lang="cs-CZ" sz="5400" b="1" dirty="0"/>
          </a:p>
        </p:txBody>
      </p:sp>
      <p:sp>
        <p:nvSpPr>
          <p:cNvPr id="5" name="Obdélník 4"/>
          <p:cNvSpPr/>
          <p:nvPr/>
        </p:nvSpPr>
        <p:spPr>
          <a:xfrm>
            <a:off x="3750180" y="3269673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44208" y="2060848"/>
            <a:ext cx="720080" cy="106480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7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64288" y="2060848"/>
            <a:ext cx="720080" cy="106480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B050"/>
                </a:solidFill>
              </a:rPr>
              <a:t>5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4149080"/>
            <a:ext cx="4896544" cy="122413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93743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2808312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sz="8900" b="1" dirty="0" smtClean="0">
                <a:solidFill>
                  <a:srgbClr val="00B050"/>
                </a:solidFill>
              </a:rPr>
              <a:t>Z </a:t>
            </a:r>
            <a:r>
              <a:rPr lang="cs-CZ" sz="8900" b="1" dirty="0">
                <a:solidFill>
                  <a:srgbClr val="00B050"/>
                </a:solidFill>
              </a:rPr>
              <a:t>jedné role vyrobí 45 souprav.</a:t>
            </a:r>
            <a:br>
              <a:rPr lang="cs-CZ" sz="8900" b="1" dirty="0">
                <a:solidFill>
                  <a:srgbClr val="00B050"/>
                </a:solidFill>
              </a:rPr>
            </a:br>
            <a:endParaRPr lang="cs-CZ" sz="8900" b="1" dirty="0">
              <a:solidFill>
                <a:srgbClr val="00B05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1624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51983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003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/>
              <a:t>Firma za </a:t>
            </a:r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jeden den spotřebuje 4 role látky</a:t>
            </a:r>
            <a:r>
              <a:rPr lang="cs-CZ" sz="2800" b="1" dirty="0"/>
              <a:t>.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>
                <a:solidFill>
                  <a:srgbClr val="FF0000"/>
                </a:solidFill>
              </a:rPr>
              <a:t>Kolik sportovních souprav vyrobí za jeden den?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1988840"/>
            <a:ext cx="8229600" cy="3744416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8800" b="1" dirty="0" smtClean="0">
                <a:solidFill>
                  <a:schemeClr val="accent4">
                    <a:lumMod val="50000"/>
                  </a:schemeClr>
                </a:solidFill>
              </a:rPr>
              <a:t>4</a:t>
            </a:r>
            <a:r>
              <a:rPr lang="cs-CZ" sz="8800" b="1" dirty="0" smtClean="0"/>
              <a:t> . </a:t>
            </a:r>
            <a:r>
              <a:rPr lang="cs-CZ" sz="8800" b="1" dirty="0" smtClean="0">
                <a:solidFill>
                  <a:srgbClr val="00B050"/>
                </a:solidFill>
              </a:rPr>
              <a:t>45</a:t>
            </a:r>
            <a:r>
              <a:rPr lang="cs-CZ" sz="8800" b="1" dirty="0" smtClean="0"/>
              <a:t> = 160 + 20        			= </a:t>
            </a:r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180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56992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0846" y="5073734"/>
            <a:ext cx="5976664" cy="117502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38992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19" y="332656"/>
            <a:ext cx="8784257" cy="3180781"/>
          </a:xfrm>
          <a:solidFill>
            <a:srgbClr val="7030A0"/>
          </a:solidFill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B0F0"/>
                </a:solidFill>
              </a:rPr>
              <a:t>Za jeden den vyrobí 180 souprav.</a:t>
            </a:r>
            <a:endParaRPr lang="cs-CZ" sz="8000" b="1" dirty="0">
              <a:solidFill>
                <a:srgbClr val="00B0F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513437"/>
            <a:ext cx="2956678" cy="2879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191" y="3513437"/>
            <a:ext cx="3095625" cy="2879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508" y="3513437"/>
            <a:ext cx="2879601" cy="2879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15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484784"/>
            <a:ext cx="748883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3600" dirty="0"/>
              <a:t>Slovní úloha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600" dirty="0"/>
              <a:t>Zadání slovní úlohy (snímek č. 2)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600" dirty="0"/>
              <a:t>Žák vypočítá </a:t>
            </a:r>
            <a:r>
              <a:rPr lang="cs-CZ" sz="3600" dirty="0" smtClean="0"/>
              <a:t>do prázdného obdélníka, </a:t>
            </a:r>
            <a:r>
              <a:rPr lang="cs-CZ" sz="3600" dirty="0"/>
              <a:t>po kliknutí se objeví kontrola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600" dirty="0"/>
              <a:t>Snímky č. 3, 4, 5 – </a:t>
            </a:r>
            <a:r>
              <a:rPr lang="cs-CZ" sz="3600" dirty="0" smtClean="0"/>
              <a:t>řešení: KONTROLA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600" dirty="0"/>
              <a:t>DUM lze použít pro výklad slovní úlohy, popř. </a:t>
            </a:r>
            <a:r>
              <a:rPr lang="cs-CZ" sz="3600"/>
              <a:t>pro diagnostiku (jako domácí úkol) nebo jen pro zopakování numerických operací. 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463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officeimg.vo.msecnd.net/en-us/images/MH900434121.jpg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officeimg.vo.msecnd.net/en-us/images/MH900250977.jpg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officeimg.vo.msecnd.net/en-us/images/MH900434130.jpg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officeimg.vo.msecnd.net/en-us/images/MH900320852.jpg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officeimg.vo.msecnd.net/en-us/images/MH900312536.jpg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tip.office.microsoft.com/en-us/images/MH900280975.jpg</a:t>
            </a:r>
            <a:endParaRPr lang="cs-CZ" sz="12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>
                <a:solidFill>
                  <a:schemeClr val="bg1"/>
                </a:solidFill>
              </a:rPr>
              <a:t>Autorem materiálu a všech jeho částí , není-li uvedeno jinak,  je </a:t>
            </a:r>
            <a:r>
              <a:rPr lang="cs-CZ" i="1" dirty="0" smtClean="0">
                <a:solidFill>
                  <a:schemeClr val="bg1"/>
                </a:solidFill>
              </a:rPr>
              <a:t> Jana HLAVÁČKOVÁ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507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181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Matematika II. STUPEŇ</vt:lpstr>
      <vt:lpstr>Prezentace aplikace PowerPoint</vt:lpstr>
      <vt:lpstr> Vypočítejte, kolik souprav firma vyrobí za jeden den, jestliže 1 role látky má 135 m. Na jednu soupravu jsou potřeba 3 m látky. Firma za jeden den spotřebuje 4 role látky.  Kolik sportovních souprav vyrobí za jeden den? </vt:lpstr>
      <vt:lpstr>Prezentace aplikace PowerPoint</vt:lpstr>
      <vt:lpstr> Z jedné role vyrobí 45 souprav. </vt:lpstr>
      <vt:lpstr>Firma za jeden den spotřebuje 4 role látky.   Kolik sportovních souprav vyrobí za jeden den?</vt:lpstr>
      <vt:lpstr>Za jeden den vyrobí 180 souprav.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21</cp:revision>
  <dcterms:created xsi:type="dcterms:W3CDTF">2012-01-06T07:55:20Z</dcterms:created>
  <dcterms:modified xsi:type="dcterms:W3CDTF">2012-02-23T09:42:09Z</dcterms:modified>
</cp:coreProperties>
</file>