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1" r:id="rId9"/>
    <p:sldId id="260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VY_32_INOVACE_33_MATEMATIKA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Počítáme s kalkulačkou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CE798E-0926-48AF-8EFD-A6CFBDCAEB17}" type="presOf" srcId="{B651F6E3-6281-48DB-9319-2AEAFDAE7572}" destId="{6BB5E863-4638-4E1D-BFDE-399D028AC4ED}" srcOrd="1" destOrd="0" presId="urn:microsoft.com/office/officeart/2005/8/layout/target3"/>
    <dgm:cxn modelId="{8B4CF9B0-CF0C-4DE8-8C18-DD9C4E7D76A4}" type="presOf" srcId="{A528AE99-982B-4758-9459-AE018AD6ED33}" destId="{A1665320-E609-4A4A-911D-3804C5A40BC5}" srcOrd="1" destOrd="0" presId="urn:microsoft.com/office/officeart/2005/8/layout/target3"/>
    <dgm:cxn modelId="{DF175FDB-E5EC-4E29-96F6-032B14A4B5EC}" type="presOf" srcId="{D1B46980-6531-4606-95E6-44980827E919}" destId="{2BE915AB-18AA-4053-B92C-3BFC9ED204BB}" srcOrd="1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AAB5BC-A031-4BF2-AB5F-F65735FBD20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61408E-ED41-4BEB-AA24-9B0814F09D1F}" type="presOf" srcId="{D8197B8C-B260-4A16-BDF4-0947B075E274}" destId="{5A5FFA88-C948-4069-8E93-59FA12366E83}" srcOrd="1" destOrd="0" presId="urn:microsoft.com/office/officeart/2005/8/layout/target3"/>
    <dgm:cxn modelId="{7A2701C6-B812-43C8-BDDA-15884EC8E2AB}" type="presOf" srcId="{4C35D32F-0EAB-4CD7-82EE-45574DC2A586}" destId="{890E4F0B-2866-4A3F-A3C7-2A14B1797930}" srcOrd="1" destOrd="0" presId="urn:microsoft.com/office/officeart/2005/8/layout/target3"/>
    <dgm:cxn modelId="{A5463C9F-B2E5-4131-87F2-6A08920BE316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86DE97B-C9E1-4E59-98DF-59F7B54D84AB}" type="presOf" srcId="{D1D4F407-5343-4D3F-B5B9-D407B03CAEB4}" destId="{D005CE8C-CC26-4C3E-AC11-E15060ECD759}" srcOrd="0" destOrd="0" presId="urn:microsoft.com/office/officeart/2005/8/layout/target3"/>
    <dgm:cxn modelId="{C06E109A-CC5D-4A2E-8EAA-CA31413014A9}" type="presOf" srcId="{A528AE99-982B-4758-9459-AE018AD6ED33}" destId="{ADD15C17-EB9D-4A31-B8A8-7BA408E425EB}" srcOrd="0" destOrd="0" presId="urn:microsoft.com/office/officeart/2005/8/layout/target3"/>
    <dgm:cxn modelId="{B141B1B8-8857-4238-A3FC-9DB440587B67}" type="presOf" srcId="{4C35D32F-0EAB-4CD7-82EE-45574DC2A586}" destId="{8BEBB6EC-1DAA-4CAC-8A25-BC0FCBD5DBD5}" srcOrd="0" destOrd="0" presId="urn:microsoft.com/office/officeart/2005/8/layout/target3"/>
    <dgm:cxn modelId="{D689545E-3FF8-4A29-A7E8-7BEAD6D21874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763517-9AE2-40A8-88B4-D27DD85040AE}" type="presOf" srcId="{D1D4F407-5343-4D3F-B5B9-D407B03CAEB4}" destId="{AED2198E-93D5-4001-81B4-73124B309672}" srcOrd="1" destOrd="0" presId="urn:microsoft.com/office/officeart/2005/8/layout/target3"/>
    <dgm:cxn modelId="{54C43DD3-FB02-47B4-B343-2F0AE7EBBF1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3B29AD-AF77-4994-B8DF-47BBC8543D7B}" type="presParOf" srcId="{333A1088-737F-45CB-B68E-254E46348037}" destId="{F5ABB229-8D3B-4694-996A-96F23CF14429}" srcOrd="0" destOrd="0" presId="urn:microsoft.com/office/officeart/2005/8/layout/target3"/>
    <dgm:cxn modelId="{0A3E6626-A22F-47C3-A1F8-4580EF292050}" type="presParOf" srcId="{333A1088-737F-45CB-B68E-254E46348037}" destId="{F41139FD-01EE-4571-8B17-4FB00FC51163}" srcOrd="1" destOrd="0" presId="urn:microsoft.com/office/officeart/2005/8/layout/target3"/>
    <dgm:cxn modelId="{1D7B36F3-1CFF-44FF-8F31-C5943EFD8A01}" type="presParOf" srcId="{333A1088-737F-45CB-B68E-254E46348037}" destId="{D005CE8C-CC26-4C3E-AC11-E15060ECD759}" srcOrd="2" destOrd="0" presId="urn:microsoft.com/office/officeart/2005/8/layout/target3"/>
    <dgm:cxn modelId="{25AC87FF-B615-4390-8E41-11CB125FE6D8}" type="presParOf" srcId="{333A1088-737F-45CB-B68E-254E46348037}" destId="{2C702D82-9B77-49B7-9568-BB8EB47C3372}" srcOrd="3" destOrd="0" presId="urn:microsoft.com/office/officeart/2005/8/layout/target3"/>
    <dgm:cxn modelId="{EDB15EF7-5568-4CB0-9E20-50E6BFF831C9}" type="presParOf" srcId="{333A1088-737F-45CB-B68E-254E46348037}" destId="{A52A0455-90FF-4808-ABD0-F02540D31D5A}" srcOrd="4" destOrd="0" presId="urn:microsoft.com/office/officeart/2005/8/layout/target3"/>
    <dgm:cxn modelId="{528BD5C4-40F1-436B-8EDC-B7AC16D99973}" type="presParOf" srcId="{333A1088-737F-45CB-B68E-254E46348037}" destId="{6140AFEC-043D-4C43-A2F9-D0F5331DF3A3}" srcOrd="5" destOrd="0" presId="urn:microsoft.com/office/officeart/2005/8/layout/target3"/>
    <dgm:cxn modelId="{EFE6261B-C35F-481F-871A-4F7D69F8C879}" type="presParOf" srcId="{333A1088-737F-45CB-B68E-254E46348037}" destId="{9358AC05-5D7D-4327-9F80-1AD486AEA664}" srcOrd="6" destOrd="0" presId="urn:microsoft.com/office/officeart/2005/8/layout/target3"/>
    <dgm:cxn modelId="{3B6CD6E6-0138-4122-8488-B3907386E237}" type="presParOf" srcId="{333A1088-737F-45CB-B68E-254E46348037}" destId="{313FC574-E1CD-4FB4-B054-0B805CE0447D}" srcOrd="7" destOrd="0" presId="urn:microsoft.com/office/officeart/2005/8/layout/target3"/>
    <dgm:cxn modelId="{CDE077C0-2ED3-487C-A4A3-9D108BC0FBDE}" type="presParOf" srcId="{333A1088-737F-45CB-B68E-254E46348037}" destId="{619D679B-A015-4ECF-8348-D1034C574F40}" srcOrd="8" destOrd="0" presId="urn:microsoft.com/office/officeart/2005/8/layout/target3"/>
    <dgm:cxn modelId="{6492C0CD-D04C-4A8A-8DB0-7BD30D0CEE8F}" type="presParOf" srcId="{333A1088-737F-45CB-B68E-254E46348037}" destId="{322283A8-4A27-4CDA-BAE3-F381106A9174}" srcOrd="9" destOrd="0" presId="urn:microsoft.com/office/officeart/2005/8/layout/target3"/>
    <dgm:cxn modelId="{881796C5-8E2A-4E00-BF58-8CF44ECDBAC5}" type="presParOf" srcId="{333A1088-737F-45CB-B68E-254E46348037}" destId="{FFC9F71D-1B4F-4AD9-A4A6-86ADEFC8AF5C}" srcOrd="10" destOrd="0" presId="urn:microsoft.com/office/officeart/2005/8/layout/target3"/>
    <dgm:cxn modelId="{AE765E56-573E-497D-A297-E161412AC968}" type="presParOf" srcId="{333A1088-737F-45CB-B68E-254E46348037}" destId="{25B08C86-7E15-44DC-BE7F-FFB55DD49D12}" srcOrd="11" destOrd="0" presId="urn:microsoft.com/office/officeart/2005/8/layout/target3"/>
    <dgm:cxn modelId="{69FA6CC2-CA07-4521-9228-3D726197B31B}" type="presParOf" srcId="{333A1088-737F-45CB-B68E-254E46348037}" destId="{76644BE8-9D7C-4C09-B250-3D10AF48CBB7}" srcOrd="12" destOrd="0" presId="urn:microsoft.com/office/officeart/2005/8/layout/target3"/>
    <dgm:cxn modelId="{522532CA-1C2F-482F-8E7B-07528AF547FF}" type="presParOf" srcId="{333A1088-737F-45CB-B68E-254E46348037}" destId="{EE85B701-7295-41C0-BA7A-34D3756A2AE6}" srcOrd="13" destOrd="0" presId="urn:microsoft.com/office/officeart/2005/8/layout/target3"/>
    <dgm:cxn modelId="{7A323CC0-A22C-4F71-8407-31F79AABE6D4}" type="presParOf" srcId="{333A1088-737F-45CB-B68E-254E46348037}" destId="{8BEBB6EC-1DAA-4CAC-8A25-BC0FCBD5DBD5}" srcOrd="14" destOrd="0" presId="urn:microsoft.com/office/officeart/2005/8/layout/target3"/>
    <dgm:cxn modelId="{65BBAD25-8E04-43C5-8D1C-C85B3D97380C}" type="presParOf" srcId="{333A1088-737F-45CB-B68E-254E46348037}" destId="{CDAFC61C-0423-4B42-A0B6-5AD4A8673C59}" srcOrd="15" destOrd="0" presId="urn:microsoft.com/office/officeart/2005/8/layout/target3"/>
    <dgm:cxn modelId="{2E4C909E-C312-4EB6-AAAD-27CF66718E54}" type="presParOf" srcId="{333A1088-737F-45CB-B68E-254E46348037}" destId="{6F3496AD-BFB3-4316-A25D-987A8C194B6B}" srcOrd="16" destOrd="0" presId="urn:microsoft.com/office/officeart/2005/8/layout/target3"/>
    <dgm:cxn modelId="{F77E6DE2-31DE-4DEB-9065-233191DB1F5B}" type="presParOf" srcId="{333A1088-737F-45CB-B68E-254E46348037}" destId="{ADD15C17-EB9D-4A31-B8A8-7BA408E425EB}" srcOrd="17" destOrd="0" presId="urn:microsoft.com/office/officeart/2005/8/layout/target3"/>
    <dgm:cxn modelId="{DD8B2372-A672-44D1-8E1E-E154AA74FE77}" type="presParOf" srcId="{333A1088-737F-45CB-B68E-254E46348037}" destId="{AED2198E-93D5-4001-81B4-73124B309672}" srcOrd="18" destOrd="0" presId="urn:microsoft.com/office/officeart/2005/8/layout/target3"/>
    <dgm:cxn modelId="{C898487A-8AEE-4D25-8EAB-8B92D331F242}" type="presParOf" srcId="{333A1088-737F-45CB-B68E-254E46348037}" destId="{2BE915AB-18AA-4053-B92C-3BFC9ED204BB}" srcOrd="19" destOrd="0" presId="urn:microsoft.com/office/officeart/2005/8/layout/target3"/>
    <dgm:cxn modelId="{C55C36A3-332F-49F0-B579-A99D602FA52F}" type="presParOf" srcId="{333A1088-737F-45CB-B68E-254E46348037}" destId="{6BB5E863-4638-4E1D-BFDE-399D028AC4ED}" srcOrd="20" destOrd="0" presId="urn:microsoft.com/office/officeart/2005/8/layout/target3"/>
    <dgm:cxn modelId="{F3191367-EB5C-457C-9922-D2503446E6B7}" type="presParOf" srcId="{333A1088-737F-45CB-B68E-254E46348037}" destId="{5A5FFA88-C948-4069-8E93-59FA12366E83}" srcOrd="21" destOrd="0" presId="urn:microsoft.com/office/officeart/2005/8/layout/target3"/>
    <dgm:cxn modelId="{55EB76EA-C017-4C97-AD3E-9DD8227EB2A8}" type="presParOf" srcId="{333A1088-737F-45CB-B68E-254E46348037}" destId="{890E4F0B-2866-4A3F-A3C7-2A14B1797930}" srcOrd="22" destOrd="0" presId="urn:microsoft.com/office/officeart/2005/8/layout/target3"/>
    <dgm:cxn modelId="{0DA56FE1-849A-4427-ABD3-04595198BBD8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VY_32_INOVACE_33_MATEMATIKA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Počítáme s kalkulačkou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ED7620-D918-44A7-BA21-9301F84F5CFE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354FC-A83A-4C75-AEA7-61F4D8DA5B8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773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95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50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 dirty="0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39387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949771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2140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8404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9113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2416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294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9274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098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4458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406908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261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Náměty k úvodnímu seznámení s výpočty na kalkulačce</a:t>
            </a:r>
          </a:p>
          <a:p>
            <a:r>
              <a:rPr lang="cs-CZ" dirty="0" smtClean="0"/>
              <a:t>Seznámení s funkcí jednotlivých tlačítek</a:t>
            </a:r>
          </a:p>
          <a:p>
            <a:r>
              <a:rPr lang="cs-CZ" dirty="0" smtClean="0"/>
              <a:t>Nacvičování zápisu čísel a čtení čísel </a:t>
            </a:r>
            <a:r>
              <a:rPr lang="cs-CZ" dirty="0" smtClean="0"/>
              <a:t>                      z </a:t>
            </a:r>
            <a:r>
              <a:rPr lang="cs-CZ" dirty="0" smtClean="0"/>
              <a:t>displeje</a:t>
            </a:r>
          </a:p>
          <a:p>
            <a:r>
              <a:rPr lang="cs-CZ" dirty="0" smtClean="0"/>
              <a:t>Stránku 10 lze vytisknout jako pracovní list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FE8637"/>
              </a:buClr>
            </a:pPr>
            <a:r>
              <a:rPr lang="cs-CZ" sz="2200" dirty="0">
                <a:solidFill>
                  <a:prstClr val="black"/>
                </a:solidFill>
              </a:rPr>
              <a:t>Učebnice Matematiky pro 3. ročník, </a:t>
            </a:r>
            <a:r>
              <a:rPr lang="cs-CZ" sz="2200" dirty="0" smtClean="0">
                <a:solidFill>
                  <a:prstClr val="black"/>
                </a:solidFill>
              </a:rPr>
              <a:t>3. </a:t>
            </a:r>
            <a:r>
              <a:rPr lang="cs-CZ" sz="2200" dirty="0">
                <a:solidFill>
                  <a:prstClr val="black"/>
                </a:solidFill>
              </a:rPr>
              <a:t>díl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sz="2200" dirty="0">
                <a:solidFill>
                  <a:prstClr val="black"/>
                </a:solidFill>
              </a:rPr>
              <a:t>Autoři: RNDr. Růžena Blažková, </a:t>
            </a:r>
            <a:r>
              <a:rPr lang="cs-CZ" sz="2200" dirty="0" err="1">
                <a:solidFill>
                  <a:prstClr val="black"/>
                </a:solidFill>
              </a:rPr>
              <a:t>Csc.</a:t>
            </a:r>
            <a:r>
              <a:rPr lang="cs-CZ" sz="2200" dirty="0">
                <a:solidFill>
                  <a:prstClr val="black"/>
                </a:solidFill>
              </a:rPr>
              <a:t>; RNDr. Milena Vaňurová, </a:t>
            </a:r>
            <a:r>
              <a:rPr lang="cs-CZ" sz="2200" dirty="0" err="1">
                <a:solidFill>
                  <a:prstClr val="black"/>
                </a:solidFill>
              </a:rPr>
              <a:t>Csc.</a:t>
            </a:r>
            <a:r>
              <a:rPr lang="cs-CZ" sz="2200" dirty="0">
                <a:solidFill>
                  <a:prstClr val="black"/>
                </a:solidFill>
              </a:rPr>
              <a:t>;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sz="2200" dirty="0">
                <a:solidFill>
                  <a:prstClr val="black"/>
                </a:solidFill>
              </a:rPr>
              <a:t>RNDr. Květoslava Matoušková, </a:t>
            </a:r>
            <a:r>
              <a:rPr lang="cs-CZ" sz="2200" dirty="0" err="1">
                <a:solidFill>
                  <a:prstClr val="black"/>
                </a:solidFill>
              </a:rPr>
              <a:t>Csc.</a:t>
            </a:r>
            <a:r>
              <a:rPr lang="cs-CZ" sz="2200" dirty="0">
                <a:solidFill>
                  <a:prstClr val="black"/>
                </a:solidFill>
              </a:rPr>
              <a:t>; Hana Staudková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sz="2200" dirty="0">
                <a:solidFill>
                  <a:prstClr val="black"/>
                </a:solidFill>
              </a:rPr>
              <a:t>Vydáno v nakladatelství Alter v roce </a:t>
            </a:r>
            <a:r>
              <a:rPr lang="cs-CZ" sz="2200" dirty="0" smtClean="0">
                <a:solidFill>
                  <a:prstClr val="black"/>
                </a:solidFill>
              </a:rPr>
              <a:t>2006</a:t>
            </a:r>
            <a:endParaRPr lang="cs-CZ" sz="2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endParaRPr lang="cs-CZ" sz="2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2200" dirty="0">
                <a:solidFill>
                  <a:prstClr val="black"/>
                </a:solidFill>
              </a:rPr>
              <a:t>Obrázky: zdroj klipart </a:t>
            </a:r>
            <a:r>
              <a:rPr lang="cs-CZ" sz="2200" dirty="0" smtClean="0">
                <a:solidFill>
                  <a:prstClr val="black"/>
                </a:solidFill>
              </a:rPr>
              <a:t>Microsoft: www.office.</a:t>
            </a:r>
            <a:r>
              <a:rPr lang="cs-CZ" sz="2200" dirty="0" err="1" smtClean="0">
                <a:solidFill>
                  <a:prstClr val="black"/>
                </a:solidFill>
              </a:rPr>
              <a:t>microsoft.com</a:t>
            </a:r>
            <a:endParaRPr lang="cs-CZ" sz="2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875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tlačítek: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469065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znak pro sčítání, plus (a)</a:t>
            </a:r>
          </a:p>
          <a:p>
            <a:endParaRPr lang="cs-CZ" dirty="0"/>
          </a:p>
          <a:p>
            <a:r>
              <a:rPr lang="cs-CZ" dirty="0" smtClean="0"/>
              <a:t>           znak pro odčítání, minus (bez)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znak pro násobení, krát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znak pro dělení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rovná se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77281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    zapnutí kalkulačky</a:t>
            </a:r>
          </a:p>
          <a:p>
            <a:r>
              <a:rPr lang="cs-CZ" dirty="0" smtClean="0"/>
              <a:t>OFF  vypnutí kalkulačky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4005064"/>
            <a:ext cx="64162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CE   </a:t>
            </a:r>
            <a:r>
              <a:rPr lang="cs-CZ" dirty="0" smtClean="0"/>
              <a:t>oprava (</a:t>
            </a:r>
            <a:r>
              <a:rPr lang="cs-CZ" dirty="0" smtClean="0"/>
              <a:t>nulování) naposled vloženého čísla</a:t>
            </a:r>
          </a:p>
          <a:p>
            <a:r>
              <a:rPr lang="cs-CZ" dirty="0" smtClean="0"/>
              <a:t>C      nulování celého předcházejícího výpočtu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J3S0PTLQ\MP900399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0210" y="2775529"/>
            <a:ext cx="2016224" cy="200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lus 5"/>
          <p:cNvSpPr/>
          <p:nvPr/>
        </p:nvSpPr>
        <p:spPr>
          <a:xfrm>
            <a:off x="601528" y="2276873"/>
            <a:ext cx="457200" cy="432048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601528" y="2775529"/>
            <a:ext cx="429504" cy="3348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616471" y="3292534"/>
            <a:ext cx="457200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ělení 8"/>
          <p:cNvSpPr/>
          <p:nvPr/>
        </p:nvSpPr>
        <p:spPr>
          <a:xfrm>
            <a:off x="621196" y="3855838"/>
            <a:ext cx="457200" cy="457200"/>
          </a:xfrm>
          <a:prstGeom prst="mathDivid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Je rovno 9"/>
          <p:cNvSpPr/>
          <p:nvPr/>
        </p:nvSpPr>
        <p:spPr>
          <a:xfrm>
            <a:off x="621196" y="4453900"/>
            <a:ext cx="457200" cy="39604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548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Vynásob </a:t>
            </a:r>
            <a:r>
              <a:rPr lang="cs-CZ" dirty="0"/>
              <a:t>pomocí kalkulačky: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00808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37 . 21 =</a:t>
            </a:r>
            <a:endParaRPr lang="cs-CZ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10647170"/>
              </p:ext>
            </p:extLst>
          </p:nvPr>
        </p:nvGraphicFramePr>
        <p:xfrm>
          <a:off x="467544" y="2420888"/>
          <a:ext cx="7152456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2076"/>
                <a:gridCol w="1192076"/>
                <a:gridCol w="1192076"/>
                <a:gridCol w="1192076"/>
                <a:gridCol w="1192076"/>
                <a:gridCol w="1192076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dirty="0" smtClean="0"/>
                        <a:t>stiskni </a:t>
                      </a:r>
                    </a:p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dirty="0" smtClean="0"/>
                        <a:t>na displeji se objeví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777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906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 POMOCÍ KALKULAČKY: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2077656"/>
              </p:ext>
            </p:extLst>
          </p:nvPr>
        </p:nvGraphicFramePr>
        <p:xfrm>
          <a:off x="457200" y="2636913"/>
          <a:ext cx="7152456" cy="2356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2076"/>
                <a:gridCol w="1192076"/>
                <a:gridCol w="1192076"/>
                <a:gridCol w="1192076"/>
                <a:gridCol w="1192076"/>
                <a:gridCol w="1192076"/>
              </a:tblGrid>
              <a:tr h="1080119">
                <a:tc>
                  <a:txBody>
                    <a:bodyPr/>
                    <a:lstStyle/>
                    <a:p>
                      <a:r>
                        <a:rPr lang="cs-CZ" dirty="0" smtClean="0"/>
                        <a:t>stiskni </a:t>
                      </a:r>
                    </a:p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1276219">
                <a:tc>
                  <a:txBody>
                    <a:bodyPr/>
                    <a:lstStyle/>
                    <a:p>
                      <a:r>
                        <a:rPr lang="cs-CZ" dirty="0" smtClean="0"/>
                        <a:t>na displeji se objeví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1916832"/>
            <a:ext cx="1425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125 + 325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021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ODEČTI POMOCÍ KALKULAČKY: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1456551"/>
              </p:ext>
            </p:extLst>
          </p:nvPr>
        </p:nvGraphicFramePr>
        <p:xfrm>
          <a:off x="457200" y="2564904"/>
          <a:ext cx="7152456" cy="273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2076"/>
                <a:gridCol w="1192076"/>
                <a:gridCol w="1192076"/>
                <a:gridCol w="1192076"/>
                <a:gridCol w="1192076"/>
                <a:gridCol w="1192076"/>
              </a:tblGrid>
              <a:tr h="1368152">
                <a:tc>
                  <a:txBody>
                    <a:bodyPr/>
                    <a:lstStyle/>
                    <a:p>
                      <a:r>
                        <a:rPr lang="cs-CZ" dirty="0" smtClean="0"/>
                        <a:t>stiskni </a:t>
                      </a:r>
                    </a:p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r>
                        <a:rPr lang="cs-CZ" dirty="0" smtClean="0"/>
                        <a:t>na displeji se objeví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1844824"/>
            <a:ext cx="128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621 – 23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95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VYDĚL POMOCÍ KALKULAČKY: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12290796"/>
              </p:ext>
            </p:extLst>
          </p:nvPr>
        </p:nvGraphicFramePr>
        <p:xfrm>
          <a:off x="457200" y="3068960"/>
          <a:ext cx="7152456" cy="26725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2076"/>
                <a:gridCol w="1192076"/>
                <a:gridCol w="1192076"/>
                <a:gridCol w="1192076"/>
                <a:gridCol w="1192076"/>
                <a:gridCol w="1192076"/>
              </a:tblGrid>
              <a:tr h="1224136">
                <a:tc>
                  <a:txBody>
                    <a:bodyPr/>
                    <a:lstStyle/>
                    <a:p>
                      <a:r>
                        <a:rPr lang="cs-CZ" dirty="0" smtClean="0"/>
                        <a:t>stiskni </a:t>
                      </a:r>
                    </a:p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1448365">
                <a:tc>
                  <a:txBody>
                    <a:bodyPr/>
                    <a:lstStyle/>
                    <a:p>
                      <a:r>
                        <a:rPr lang="cs-CZ" dirty="0" smtClean="0"/>
                        <a:t>na displeji se objeví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2060848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225 : 5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689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+mn-lt"/>
              </a:rPr>
              <a:t>Tomáš, </a:t>
            </a:r>
            <a:r>
              <a:rPr lang="cs-CZ" sz="1800" dirty="0" err="1" smtClean="0">
                <a:latin typeface="+mn-lt"/>
              </a:rPr>
              <a:t>david</a:t>
            </a:r>
            <a:r>
              <a:rPr lang="cs-CZ" sz="1800" dirty="0" smtClean="0">
                <a:latin typeface="+mn-lt"/>
              </a:rPr>
              <a:t> a </a:t>
            </a:r>
            <a:r>
              <a:rPr lang="cs-CZ" sz="1800" dirty="0" err="1" smtClean="0">
                <a:latin typeface="+mn-lt"/>
              </a:rPr>
              <a:t>petr</a:t>
            </a:r>
            <a:r>
              <a:rPr lang="cs-CZ" sz="1800" dirty="0" smtClean="0">
                <a:latin typeface="+mn-lt"/>
              </a:rPr>
              <a:t> počítali na kalkulačce příklad </a:t>
            </a:r>
            <a:r>
              <a:rPr lang="cs-CZ" sz="1800" dirty="0" smtClean="0">
                <a:solidFill>
                  <a:srgbClr val="FF0000"/>
                </a:solidFill>
                <a:latin typeface="+mn-lt"/>
              </a:rPr>
              <a:t>50 + 71</a:t>
            </a: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. Tomáš počítal správně. David a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</a:rPr>
              <a:t>petr</a:t>
            </a: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 namísto 71 napsali 17. Oba chtěli chybu napravit. Sleduj a odhal chybný postup.</a:t>
            </a:r>
            <a:endParaRPr lang="cs-CZ" sz="1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Tomáš: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David :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Petr:</a:t>
            </a:r>
          </a:p>
          <a:p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xmlns="" val="810512534"/>
              </p:ext>
            </p:extLst>
          </p:nvPr>
        </p:nvGraphicFramePr>
        <p:xfrm>
          <a:off x="1979713" y="1600200"/>
          <a:ext cx="594826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8182"/>
                <a:gridCol w="954016"/>
                <a:gridCol w="954016"/>
                <a:gridCol w="954016"/>
                <a:gridCol w="954016"/>
                <a:gridCol w="954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displej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5391160"/>
              </p:ext>
            </p:extLst>
          </p:nvPr>
        </p:nvGraphicFramePr>
        <p:xfrm>
          <a:off x="1979713" y="2924944"/>
          <a:ext cx="6600056" cy="1127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6056"/>
                <a:gridCol w="762000"/>
                <a:gridCol w="762000"/>
                <a:gridCol w="738336"/>
                <a:gridCol w="785664"/>
                <a:gridCol w="762000"/>
                <a:gridCol w="762000"/>
                <a:gridCol w="76200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479476">
                <a:tc>
                  <a:txBody>
                    <a:bodyPr/>
                    <a:lstStyle/>
                    <a:p>
                      <a:r>
                        <a:rPr lang="cs-CZ" dirty="0" smtClean="0"/>
                        <a:t>displej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87788631"/>
              </p:ext>
            </p:extLst>
          </p:nvPr>
        </p:nvGraphicFramePr>
        <p:xfrm>
          <a:off x="1979713" y="4293096"/>
          <a:ext cx="6600056" cy="10721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6056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706341">
                <a:tc>
                  <a:txBody>
                    <a:bodyPr/>
                    <a:lstStyle/>
                    <a:p>
                      <a:r>
                        <a:rPr lang="cs-CZ" dirty="0" smtClean="0"/>
                        <a:t>Tlačítka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displej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625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G8\AppData\Local\Microsoft\Windows\Temporary Internet Files\Content.IE5\56RY4OTM\MC900340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3" y="908720"/>
            <a:ext cx="3022825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3275856" y="24208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75856" y="292494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75856" y="342900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71800" y="3573016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771800" y="1772816"/>
            <a:ext cx="165618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19672" y="2096852"/>
            <a:ext cx="0" cy="24122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75856" y="1196752"/>
            <a:ext cx="151216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860032" y="1052736"/>
            <a:ext cx="1008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vypnutí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1772816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násobení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2420888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2924944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odčítání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76056" y="357301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ovná se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4509120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zapnutí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71800" y="4693786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sčítání</a:t>
            </a:r>
            <a:endParaRPr lang="cs-CZ" dirty="0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2338995" y="3573016"/>
            <a:ext cx="0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483768" y="5373216"/>
            <a:ext cx="5373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Není znak pro násobení! Jde o desetinnou čárku.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404664"/>
            <a:ext cx="3693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 je Matkou moudrosti: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08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Zahraj si se spolužákem, kdo počítá rychleji a s menším počtem chyb- jeden </a:t>
            </a:r>
            <a:r>
              <a:rPr lang="cs-CZ" dirty="0" smtClean="0"/>
              <a:t>                                     s </a:t>
            </a:r>
            <a:r>
              <a:rPr lang="cs-CZ" dirty="0"/>
              <a:t>kalkulačkou, druhý zpaměti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3683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680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Zahraj si se spolužákem, kdo počítá rychleji a s menším počtem chyb- </a:t>
            </a:r>
            <a:r>
              <a:rPr lang="cs-CZ" smtClean="0"/>
              <a:t>jeden </a:t>
            </a:r>
            <a:r>
              <a:rPr lang="cs-CZ" smtClean="0"/>
              <a:t>                                   s </a:t>
            </a:r>
            <a:r>
              <a:rPr lang="cs-CZ" dirty="0" smtClean="0"/>
              <a:t>kalkulačkou, druhý zpaměti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12 . 5 =</a:t>
            </a:r>
          </a:p>
          <a:p>
            <a:r>
              <a:rPr lang="cs-CZ" dirty="0" smtClean="0"/>
              <a:t>32 : 8 =</a:t>
            </a:r>
          </a:p>
          <a:p>
            <a:r>
              <a:rPr lang="cs-CZ" dirty="0" smtClean="0"/>
              <a:t>521 + 13 =</a:t>
            </a:r>
          </a:p>
          <a:p>
            <a:r>
              <a:rPr lang="cs-CZ" dirty="0" smtClean="0"/>
              <a:t>615 – 19=</a:t>
            </a:r>
          </a:p>
          <a:p>
            <a:r>
              <a:rPr lang="cs-CZ" dirty="0" smtClean="0"/>
              <a:t>11 . 4 =</a:t>
            </a:r>
          </a:p>
          <a:p>
            <a:r>
              <a:rPr lang="cs-CZ" dirty="0" smtClean="0"/>
              <a:t>601 + 99 =</a:t>
            </a:r>
          </a:p>
          <a:p>
            <a:r>
              <a:rPr lang="cs-CZ" dirty="0" smtClean="0"/>
              <a:t>120 : 3 =</a:t>
            </a:r>
          </a:p>
          <a:p>
            <a:r>
              <a:rPr lang="cs-CZ" dirty="0" smtClean="0"/>
              <a:t>999 – 12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Správné výsledky:</a:t>
            </a:r>
          </a:p>
          <a:p>
            <a:r>
              <a:rPr lang="cs-CZ" dirty="0" smtClean="0"/>
              <a:t>60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534</a:t>
            </a:r>
          </a:p>
          <a:p>
            <a:r>
              <a:rPr lang="cs-CZ" dirty="0" smtClean="0"/>
              <a:t>596</a:t>
            </a:r>
          </a:p>
          <a:p>
            <a:r>
              <a:rPr lang="cs-CZ" dirty="0" smtClean="0"/>
              <a:t>44</a:t>
            </a:r>
          </a:p>
          <a:p>
            <a:r>
              <a:rPr lang="cs-CZ" dirty="0" smtClean="0"/>
              <a:t>700</a:t>
            </a:r>
          </a:p>
          <a:p>
            <a:r>
              <a:rPr lang="cs-CZ" dirty="0" smtClean="0"/>
              <a:t>40</a:t>
            </a:r>
          </a:p>
          <a:p>
            <a:r>
              <a:rPr lang="cs-CZ" dirty="0" smtClean="0"/>
              <a:t>987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522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456</Words>
  <Application>Microsoft Office PowerPoint</Application>
  <PresentationFormat>Předvádění na obrazovce (4:3)</PresentationFormat>
  <Paragraphs>177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Význam tlačítek:</vt:lpstr>
      <vt:lpstr>Vynásob pomocí kalkulačky:</vt:lpstr>
      <vt:lpstr>SEČTI POMOCÍ KALKULAČKY:</vt:lpstr>
      <vt:lpstr>ODEČTI POMOCÍ KALKULAČKY:</vt:lpstr>
      <vt:lpstr>VYDĚL POMOCÍ KALKULAČKY:</vt:lpstr>
      <vt:lpstr>Tomáš, david a petr počítali na kalkulačce příklad 50 + 71. Tomáš počítal správně. David a petr namísto 71 napsali 17. Oba chtěli chybu napravit. Sleduj a odhal chybný postup.</vt:lpstr>
      <vt:lpstr>Snímek 9</vt:lpstr>
      <vt:lpstr>Zahraj si se spolužákem, kdo počítá rychleji a s menším počtem chyb- jeden                                      s kalkulačkou, druhý zpaměti</vt:lpstr>
      <vt:lpstr>Zahraj si se spolužákem, kdo počítá rychleji a s menším počtem chyb- jeden                                    s kalkulačkou, druhý zpaměti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12</cp:revision>
  <dcterms:created xsi:type="dcterms:W3CDTF">2012-05-12T11:37:40Z</dcterms:created>
  <dcterms:modified xsi:type="dcterms:W3CDTF">2013-07-27T07:13:00Z</dcterms:modified>
</cp:coreProperties>
</file>