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VY_32_INOVACE_34_MATEMATIKA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Matematická pohádka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5A34C6A-6125-43C2-8DF6-026DC660ECEC}" type="presOf" srcId="{B651F6E3-6281-48DB-9319-2AEAFDAE7572}" destId="{6BB5E863-4638-4E1D-BFDE-399D028AC4ED}" srcOrd="1" destOrd="0" presId="urn:microsoft.com/office/officeart/2005/8/layout/target3"/>
    <dgm:cxn modelId="{2EF53263-A91E-4390-BD88-4EE40628820E}" type="presOf" srcId="{D8197B8C-B260-4A16-BDF4-0947B075E274}" destId="{25B08C86-7E15-44DC-BE7F-FFB55DD49D12}" srcOrd="0" destOrd="0" presId="urn:microsoft.com/office/officeart/2005/8/layout/target3"/>
    <dgm:cxn modelId="{593EA9CE-6D5D-4A0A-B538-E7781B83F29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9207CA50-0B64-4600-97CA-2FBF2A47ADED}" type="presOf" srcId="{4C35D32F-0EAB-4CD7-82EE-45574DC2A586}" destId="{8BEBB6EC-1DAA-4CAC-8A25-BC0FCBD5DBD5}" srcOrd="0" destOrd="0" presId="urn:microsoft.com/office/officeart/2005/8/layout/target3"/>
    <dgm:cxn modelId="{DE8D0AD9-3C72-49D2-99B8-E7EC62D1C27E}" type="presOf" srcId="{757F3AB3-0718-4624-B441-E567A8F0AB56}" destId="{333A1088-737F-45CB-B68E-254E46348037}" srcOrd="0" destOrd="0" presId="urn:microsoft.com/office/officeart/2005/8/layout/target3"/>
    <dgm:cxn modelId="{AFD11C64-30C7-4ED9-AD9E-C08FDE5E3256}" type="presOf" srcId="{D1D4F407-5343-4D3F-B5B9-D407B03CAEB4}" destId="{AED2198E-93D5-4001-81B4-73124B309672}" srcOrd="1" destOrd="0" presId="urn:microsoft.com/office/officeart/2005/8/layout/target3"/>
    <dgm:cxn modelId="{C90B4A02-BB68-4166-8C47-6F687DDBCF7C}" type="presOf" srcId="{D8197B8C-B260-4A16-BDF4-0947B075E274}" destId="{5A5FFA88-C948-4069-8E93-59FA12366E83}" srcOrd="1" destOrd="0" presId="urn:microsoft.com/office/officeart/2005/8/layout/target3"/>
    <dgm:cxn modelId="{81696254-F120-4FD1-9E6B-A26D9682C557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9CE534C-1831-452B-9DA4-BE461F2F4E00}" type="presOf" srcId="{A528AE99-982B-4758-9459-AE018AD6ED33}" destId="{A1665320-E609-4A4A-911D-3804C5A40BC5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B10AE03-83C8-41BC-8A62-800F8767B2D1}" type="presOf" srcId="{D1B46980-6531-4606-95E6-44980827E919}" destId="{2BE915AB-18AA-4053-B92C-3BFC9ED204BB}" srcOrd="1" destOrd="0" presId="urn:microsoft.com/office/officeart/2005/8/layout/target3"/>
    <dgm:cxn modelId="{CE674A80-E34B-44DE-B720-2BC795A47875}" type="presOf" srcId="{4C35D32F-0EAB-4CD7-82EE-45574DC2A586}" destId="{890E4F0B-2866-4A3F-A3C7-2A14B1797930}" srcOrd="1" destOrd="0" presId="urn:microsoft.com/office/officeart/2005/8/layout/target3"/>
    <dgm:cxn modelId="{B5ADBACD-1336-46DB-866D-C720BE7A4861}" type="presOf" srcId="{A528AE99-982B-4758-9459-AE018AD6ED33}" destId="{ADD15C17-EB9D-4A31-B8A8-7BA408E425EB}" srcOrd="0" destOrd="0" presId="urn:microsoft.com/office/officeart/2005/8/layout/target3"/>
    <dgm:cxn modelId="{878F193A-DD96-4972-835D-A2380F42F457}" type="presOf" srcId="{B651F6E3-6281-48DB-9319-2AEAFDAE7572}" destId="{619D679B-A015-4ECF-8348-D1034C574F40}" srcOrd="0" destOrd="0" presId="urn:microsoft.com/office/officeart/2005/8/layout/target3"/>
    <dgm:cxn modelId="{A88968E0-F205-4AFE-9081-73DEFA29F87B}" type="presParOf" srcId="{333A1088-737F-45CB-B68E-254E46348037}" destId="{F5ABB229-8D3B-4694-996A-96F23CF14429}" srcOrd="0" destOrd="0" presId="urn:microsoft.com/office/officeart/2005/8/layout/target3"/>
    <dgm:cxn modelId="{2ABE63FA-580F-44C5-B648-AA3FA88892E8}" type="presParOf" srcId="{333A1088-737F-45CB-B68E-254E46348037}" destId="{F41139FD-01EE-4571-8B17-4FB00FC51163}" srcOrd="1" destOrd="0" presId="urn:microsoft.com/office/officeart/2005/8/layout/target3"/>
    <dgm:cxn modelId="{AA192D70-871F-4372-B7D6-AB633F428F57}" type="presParOf" srcId="{333A1088-737F-45CB-B68E-254E46348037}" destId="{D005CE8C-CC26-4C3E-AC11-E15060ECD759}" srcOrd="2" destOrd="0" presId="urn:microsoft.com/office/officeart/2005/8/layout/target3"/>
    <dgm:cxn modelId="{BE4261B0-3225-4651-8BD1-4301498B486E}" type="presParOf" srcId="{333A1088-737F-45CB-B68E-254E46348037}" destId="{2C702D82-9B77-49B7-9568-BB8EB47C3372}" srcOrd="3" destOrd="0" presId="urn:microsoft.com/office/officeart/2005/8/layout/target3"/>
    <dgm:cxn modelId="{518838CA-B422-47A7-86AB-779E4C05EFA2}" type="presParOf" srcId="{333A1088-737F-45CB-B68E-254E46348037}" destId="{A52A0455-90FF-4808-ABD0-F02540D31D5A}" srcOrd="4" destOrd="0" presId="urn:microsoft.com/office/officeart/2005/8/layout/target3"/>
    <dgm:cxn modelId="{BA96D5C4-DBA1-4FB5-8837-FF8EAB0E65A4}" type="presParOf" srcId="{333A1088-737F-45CB-B68E-254E46348037}" destId="{6140AFEC-043D-4C43-A2F9-D0F5331DF3A3}" srcOrd="5" destOrd="0" presId="urn:microsoft.com/office/officeart/2005/8/layout/target3"/>
    <dgm:cxn modelId="{165022E3-93FA-432B-992B-7ABEEB0C02AB}" type="presParOf" srcId="{333A1088-737F-45CB-B68E-254E46348037}" destId="{9358AC05-5D7D-4327-9F80-1AD486AEA664}" srcOrd="6" destOrd="0" presId="urn:microsoft.com/office/officeart/2005/8/layout/target3"/>
    <dgm:cxn modelId="{68316329-3B57-400D-8F8F-530453358321}" type="presParOf" srcId="{333A1088-737F-45CB-B68E-254E46348037}" destId="{313FC574-E1CD-4FB4-B054-0B805CE0447D}" srcOrd="7" destOrd="0" presId="urn:microsoft.com/office/officeart/2005/8/layout/target3"/>
    <dgm:cxn modelId="{A84C304C-6A56-4B54-9F1E-65B1D4C1A11D}" type="presParOf" srcId="{333A1088-737F-45CB-B68E-254E46348037}" destId="{619D679B-A015-4ECF-8348-D1034C574F40}" srcOrd="8" destOrd="0" presId="urn:microsoft.com/office/officeart/2005/8/layout/target3"/>
    <dgm:cxn modelId="{D3CC394D-B8B7-431D-B181-2C27BAFE8FBD}" type="presParOf" srcId="{333A1088-737F-45CB-B68E-254E46348037}" destId="{322283A8-4A27-4CDA-BAE3-F381106A9174}" srcOrd="9" destOrd="0" presId="urn:microsoft.com/office/officeart/2005/8/layout/target3"/>
    <dgm:cxn modelId="{2135ACAD-70C6-435B-AC07-9CEAE4B7E697}" type="presParOf" srcId="{333A1088-737F-45CB-B68E-254E46348037}" destId="{FFC9F71D-1B4F-4AD9-A4A6-86ADEFC8AF5C}" srcOrd="10" destOrd="0" presId="urn:microsoft.com/office/officeart/2005/8/layout/target3"/>
    <dgm:cxn modelId="{53D91A8D-8BF3-4519-A353-B6662DE72CC2}" type="presParOf" srcId="{333A1088-737F-45CB-B68E-254E46348037}" destId="{25B08C86-7E15-44DC-BE7F-FFB55DD49D12}" srcOrd="11" destOrd="0" presId="urn:microsoft.com/office/officeart/2005/8/layout/target3"/>
    <dgm:cxn modelId="{8A54A434-C2C5-48DD-A22A-08D656849009}" type="presParOf" srcId="{333A1088-737F-45CB-B68E-254E46348037}" destId="{76644BE8-9D7C-4C09-B250-3D10AF48CBB7}" srcOrd="12" destOrd="0" presId="urn:microsoft.com/office/officeart/2005/8/layout/target3"/>
    <dgm:cxn modelId="{A16E5E68-D0CC-4510-90FF-284237DB1814}" type="presParOf" srcId="{333A1088-737F-45CB-B68E-254E46348037}" destId="{EE85B701-7295-41C0-BA7A-34D3756A2AE6}" srcOrd="13" destOrd="0" presId="urn:microsoft.com/office/officeart/2005/8/layout/target3"/>
    <dgm:cxn modelId="{DBE648F4-7123-4B39-879D-A0597EBEE2A6}" type="presParOf" srcId="{333A1088-737F-45CB-B68E-254E46348037}" destId="{8BEBB6EC-1DAA-4CAC-8A25-BC0FCBD5DBD5}" srcOrd="14" destOrd="0" presId="urn:microsoft.com/office/officeart/2005/8/layout/target3"/>
    <dgm:cxn modelId="{87317C79-30F8-45A7-8643-FDD6DA49D883}" type="presParOf" srcId="{333A1088-737F-45CB-B68E-254E46348037}" destId="{CDAFC61C-0423-4B42-A0B6-5AD4A8673C59}" srcOrd="15" destOrd="0" presId="urn:microsoft.com/office/officeart/2005/8/layout/target3"/>
    <dgm:cxn modelId="{A6F7FD6F-793F-4474-AEA6-57E7BE2D00EE}" type="presParOf" srcId="{333A1088-737F-45CB-B68E-254E46348037}" destId="{6F3496AD-BFB3-4316-A25D-987A8C194B6B}" srcOrd="16" destOrd="0" presId="urn:microsoft.com/office/officeart/2005/8/layout/target3"/>
    <dgm:cxn modelId="{F5041132-3710-47BD-A6E3-A9D9BBD08436}" type="presParOf" srcId="{333A1088-737F-45CB-B68E-254E46348037}" destId="{ADD15C17-EB9D-4A31-B8A8-7BA408E425EB}" srcOrd="17" destOrd="0" presId="urn:microsoft.com/office/officeart/2005/8/layout/target3"/>
    <dgm:cxn modelId="{37D257DE-54DD-427E-B59B-EB9479206A80}" type="presParOf" srcId="{333A1088-737F-45CB-B68E-254E46348037}" destId="{AED2198E-93D5-4001-81B4-73124B309672}" srcOrd="18" destOrd="0" presId="urn:microsoft.com/office/officeart/2005/8/layout/target3"/>
    <dgm:cxn modelId="{C418AE14-539F-4FB6-A8FC-4A9EBFBC25AD}" type="presParOf" srcId="{333A1088-737F-45CB-B68E-254E46348037}" destId="{2BE915AB-18AA-4053-B92C-3BFC9ED204BB}" srcOrd="19" destOrd="0" presId="urn:microsoft.com/office/officeart/2005/8/layout/target3"/>
    <dgm:cxn modelId="{AA347AFF-C09C-4373-B727-B74464A7E3C8}" type="presParOf" srcId="{333A1088-737F-45CB-B68E-254E46348037}" destId="{6BB5E863-4638-4E1D-BFDE-399D028AC4ED}" srcOrd="20" destOrd="0" presId="urn:microsoft.com/office/officeart/2005/8/layout/target3"/>
    <dgm:cxn modelId="{6883474C-0C54-4E4A-B0DF-D3C429A0D028}" type="presParOf" srcId="{333A1088-737F-45CB-B68E-254E46348037}" destId="{5A5FFA88-C948-4069-8E93-59FA12366E83}" srcOrd="21" destOrd="0" presId="urn:microsoft.com/office/officeart/2005/8/layout/target3"/>
    <dgm:cxn modelId="{7CB36771-B809-4943-B9A2-ADB969D839CC}" type="presParOf" srcId="{333A1088-737F-45CB-B68E-254E46348037}" destId="{890E4F0B-2866-4A3F-A3C7-2A14B1797930}" srcOrd="22" destOrd="0" presId="urn:microsoft.com/office/officeart/2005/8/layout/target3"/>
    <dgm:cxn modelId="{AE076C50-D54C-4164-A83F-5ADBCB7A0556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VY_32_INOVACE_34_MATEMATIKA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Matematická pohádka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2CD385-5B43-492B-BDB3-BCA7D56D7129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C6F879-3397-4E91-B31B-87CBEE14E5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8956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3487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7663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207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146856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619018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2928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898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08961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5516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236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3234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9189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0890105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838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Zábavnou formou si žáci zopakují </a:t>
            </a:r>
            <a:r>
              <a:rPr lang="cs-CZ" dirty="0" smtClean="0"/>
              <a:t>vztahy                          </a:t>
            </a:r>
            <a:r>
              <a:rPr lang="cs-CZ" dirty="0" smtClean="0"/>
              <a:t>o několik více nebo méně, několikrát více nebo méně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4046168" cy="4572000"/>
          </a:xfrm>
        </p:spPr>
        <p:txBody>
          <a:bodyPr/>
          <a:lstStyle/>
          <a:p>
            <a:r>
              <a:rPr lang="cs-CZ" dirty="0" smtClean="0"/>
              <a:t>Matematické pohádky II.</a:t>
            </a:r>
          </a:p>
          <a:p>
            <a:pPr marL="0" indent="0">
              <a:buNone/>
            </a:pPr>
            <a:r>
              <a:rPr lang="cs-CZ" dirty="0" smtClean="0"/>
              <a:t>Mgr. Marek Veselý</a:t>
            </a:r>
          </a:p>
          <a:p>
            <a:pPr marL="0" indent="0">
              <a:buNone/>
            </a:pPr>
            <a:r>
              <a:rPr lang="cs-CZ" dirty="0" smtClean="0"/>
              <a:t>Tisk: JV </a:t>
            </a:r>
            <a:r>
              <a:rPr lang="cs-CZ" dirty="0" err="1" smtClean="0"/>
              <a:t>Print</a:t>
            </a:r>
            <a:r>
              <a:rPr lang="cs-CZ" dirty="0" smtClean="0"/>
              <a:t>, Nový Bydžov, 2001</a:t>
            </a:r>
          </a:p>
          <a:p>
            <a:r>
              <a:rPr lang="cs-CZ" dirty="0" smtClean="0"/>
              <a:t>obrázky: klipart </a:t>
            </a:r>
            <a:r>
              <a:rPr lang="cs-CZ" dirty="0" smtClean="0"/>
              <a:t>Microsoft: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4714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ledovém království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76328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Ten den bylo opravdu nádherně, venku mrzlo jen praštělo, okna pokrývaly ledové květy. U ojíněného stolu seděla královská rodinka-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rál Zmrzlík ze </a:t>
            </a:r>
            <a:r>
              <a:rPr lang="cs-CZ" sz="3200" dirty="0" err="1" smtClean="0"/>
              <a:t>Zmrzlinova</a:t>
            </a:r>
            <a:r>
              <a:rPr lang="cs-CZ" sz="3200" dirty="0" smtClean="0"/>
              <a:t>, královna Jinovatka a jejich synové Pankrác, </a:t>
            </a:r>
            <a:r>
              <a:rPr lang="cs-CZ" sz="3200" dirty="0"/>
              <a:t>S</a:t>
            </a:r>
            <a:r>
              <a:rPr lang="cs-CZ" sz="3200" dirty="0" smtClean="0"/>
              <a:t>ervác a Bonifác.</a:t>
            </a:r>
            <a:endParaRPr lang="cs-CZ" sz="3200" dirty="0"/>
          </a:p>
        </p:txBody>
      </p:sp>
      <p:pic>
        <p:nvPicPr>
          <p:cNvPr id="1026" name="Picture 2" descr="C:\Users\08G8\AppData\Local\Microsoft\Windows\Temporary Internet Files\Content.IE5\CL1IGCK4\MP900433787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625A29"/>
              </a:clrFrom>
              <a:clrTo>
                <a:srgbClr val="625A2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3844" y="99276"/>
            <a:ext cx="2915816" cy="174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CL1IGCK4\MP900433787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625A29"/>
              </a:clrFrom>
              <a:clrTo>
                <a:srgbClr val="625A2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3844" y="99276"/>
            <a:ext cx="2915816" cy="174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603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64807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 obědu se podávaly rampouchy </a:t>
            </a:r>
            <a:r>
              <a:rPr lang="cs-CZ" sz="3200" dirty="0" smtClean="0"/>
              <a:t>       v </a:t>
            </a:r>
            <a:r>
              <a:rPr lang="cs-CZ" sz="3200" dirty="0" smtClean="0"/>
              <a:t>ledové omáčce s báječnými ledovými kaštany jako přílohou. Tato specialita studené kuchyně se podávala proto, že přijeli na návštěvu děda Mráz a babička </a:t>
            </a:r>
            <a:r>
              <a:rPr lang="cs-CZ" sz="3200" dirty="0" err="1" smtClean="0"/>
              <a:t>Sibirka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050" name="Picture 2" descr="C:\Users\08G8\AppData\Local\Microsoft\Windows\Temporary Internet Files\Content.IE5\CL1IGCK4\MP9004252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221088"/>
            <a:ext cx="4320480" cy="192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425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9" y="1268760"/>
            <a:ext cx="74888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Nejmladší Bonifác chtěl půjčit berlu </a:t>
            </a:r>
            <a:r>
              <a:rPr lang="cs-CZ" sz="3200" dirty="0" err="1" smtClean="0"/>
              <a:t>Mrazilku</a:t>
            </a:r>
            <a:r>
              <a:rPr lang="cs-CZ" sz="3200" dirty="0" smtClean="0"/>
              <a:t>, ale děda Mráz nechtěl ani slyšet. Ale Pankráci, který byl dvakrát starší než Bonifác, </a:t>
            </a:r>
            <a:r>
              <a:rPr lang="cs-CZ" sz="3200" dirty="0" err="1" smtClean="0"/>
              <a:t>Mrazilku</a:t>
            </a:r>
            <a:r>
              <a:rPr lang="cs-CZ" sz="3200" dirty="0" smtClean="0"/>
              <a:t> děda půjčil. Servác, o čtyři roky mladší než Pankrác, si zase od babičky půjčil </a:t>
            </a:r>
            <a:r>
              <a:rPr lang="cs-CZ" sz="3200" dirty="0" err="1" smtClean="0"/>
              <a:t>rychlomrznou</a:t>
            </a:r>
            <a:r>
              <a:rPr lang="cs-CZ" sz="3200" dirty="0" smtClean="0"/>
              <a:t> konvici Hrnečku, mraz.</a:t>
            </a:r>
          </a:p>
          <a:p>
            <a:r>
              <a:rPr lang="cs-CZ" sz="3200" dirty="0" smtClean="0"/>
              <a:t>Kluci si užili spoustu legrace.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024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1" y="1268760"/>
            <a:ext cx="72008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Ledoví kluci si hráli na schovávanou ve sněhové vánici, kotrmelcovali </a:t>
            </a:r>
            <a:r>
              <a:rPr lang="cs-CZ" sz="3200" dirty="0" smtClean="0"/>
              <a:t>                      v </a:t>
            </a:r>
            <a:r>
              <a:rPr lang="cs-CZ" sz="3200" dirty="0" smtClean="0"/>
              <a:t>lavinách a nakonec soutěžili o největší krupobití. Vítěz soutěže dostal bonbony ledovky.</a:t>
            </a:r>
          </a:p>
          <a:p>
            <a:r>
              <a:rPr lang="cs-CZ" sz="3200" dirty="0" smtClean="0"/>
              <a:t>Šťastná matka královna se na své syny dívala a říká tátovi královi: „Můj drahý, zmrzlý, jestlipak víš, že našim synům je nyní </a:t>
            </a:r>
            <a:r>
              <a:rPr lang="cs-CZ" sz="3200" dirty="0" smtClean="0"/>
              <a:t>dohromady tolik, </a:t>
            </a:r>
            <a:r>
              <a:rPr lang="cs-CZ" sz="3200" dirty="0" smtClean="0"/>
              <a:t>co tobě, rovných 51 let.“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8772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810546"/>
          </a:xfrm>
        </p:spPr>
        <p:txBody>
          <a:bodyPr>
            <a:normAutofit/>
          </a:bodyPr>
          <a:lstStyle/>
          <a:p>
            <a:r>
              <a:rPr lang="cs-CZ" dirty="0" smtClean="0"/>
              <a:t>A nyní přichází úkol pro zdatné počtáře od ledových kluků: </a:t>
            </a:r>
            <a:br>
              <a:rPr lang="cs-CZ" dirty="0" smtClean="0"/>
            </a:br>
            <a:r>
              <a:rPr lang="cs-CZ" dirty="0" smtClean="0"/>
              <a:t>„Bude zima, bude mráz, kolik je každému z nás?“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56RY4OTM\MP9001451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20688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556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62088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Uvažuj, kdyby byly všichni tři stejně staří: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51 : 3 = 17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2548880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Tedy vyjdeme z toho, že nejmladšímu </a:t>
            </a:r>
            <a:r>
              <a:rPr lang="cs-CZ" dirty="0"/>
              <a:t>Bonifácovi musí být méně než </a:t>
            </a:r>
            <a:r>
              <a:rPr lang="cs-CZ" dirty="0" smtClean="0"/>
              <a:t>17 (řešení A) nebo že nejstaršímu Pankrácovi je více než 17 (řešení B)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4869160"/>
            <a:ext cx="32736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Dále si pomůžeme </a:t>
            </a:r>
            <a:r>
              <a:rPr lang="cs-CZ" dirty="0" smtClean="0"/>
              <a:t>tabulkou: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777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79112627"/>
              </p:ext>
            </p:extLst>
          </p:nvPr>
        </p:nvGraphicFramePr>
        <p:xfrm>
          <a:off x="1524000" y="1397000"/>
          <a:ext cx="6096000" cy="3784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  <a:gridCol w="1584176"/>
                <a:gridCol w="1740024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Věk Bonifáce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Věk Pankráce= 2x věk Bonifáce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Věk Serváce= věk Pankráce - 4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Součet věků všech tří bratří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15616" y="76470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2505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3136533"/>
              </p:ext>
            </p:extLst>
          </p:nvPr>
        </p:nvGraphicFramePr>
        <p:xfrm>
          <a:off x="1524000" y="1397000"/>
          <a:ext cx="6096000" cy="2575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00"/>
                <a:gridCol w="1584176"/>
                <a:gridCol w="1740024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Věk Pankráce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Věk Bonifáce= polovina věku Pankráce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Věk Serváce= věk Pankráce - 4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Součet věků všech tří bratří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19672" y="908720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946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844824"/>
            <a:ext cx="22990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Bonifácovi je 11 let</a:t>
            </a:r>
          </a:p>
          <a:p>
            <a:endParaRPr lang="cs-CZ" dirty="0"/>
          </a:p>
          <a:p>
            <a:r>
              <a:rPr lang="cs-CZ" dirty="0" smtClean="0"/>
              <a:t>Pankrácovi je 22 let</a:t>
            </a:r>
          </a:p>
          <a:p>
            <a:endParaRPr lang="cs-CZ" dirty="0"/>
          </a:p>
          <a:p>
            <a:r>
              <a:rPr lang="cs-CZ" dirty="0" smtClean="0"/>
              <a:t>Servácovi je 18 let </a:t>
            </a:r>
            <a:endParaRPr lang="cs-CZ" dirty="0"/>
          </a:p>
        </p:txBody>
      </p:sp>
      <p:pic>
        <p:nvPicPr>
          <p:cNvPr id="4099" name="Picture 3" descr="C:\Users\08G8\AppData\Local\Microsoft\Windows\Temporary Internet Files\Content.IE5\CL1IGCK4\MC9004387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22152"/>
            <a:ext cx="3576440" cy="239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334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429</Words>
  <Application>Microsoft Office PowerPoint</Application>
  <PresentationFormat>Předvádění na obrazovce (4:3)</PresentationFormat>
  <Paragraphs>88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 a citace</vt:lpstr>
      <vt:lpstr>O ledovém království</vt:lpstr>
      <vt:lpstr>Snímek 4</vt:lpstr>
      <vt:lpstr>Snímek 5</vt:lpstr>
      <vt:lpstr>Snímek 6</vt:lpstr>
      <vt:lpstr>A nyní přichází úkol pro zdatné počtáře od ledových kluků:  „Bude zima, bude mráz, kolik je každému z nás?“</vt:lpstr>
      <vt:lpstr>Řešení:</vt:lpstr>
      <vt:lpstr>Snímek 9</vt:lpstr>
      <vt:lpstr>Snímek 10</vt:lpstr>
      <vt:lpstr>Odpověď: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9</cp:revision>
  <dcterms:created xsi:type="dcterms:W3CDTF">2012-05-15T15:03:47Z</dcterms:created>
  <dcterms:modified xsi:type="dcterms:W3CDTF">2013-07-27T07:15:19Z</dcterms:modified>
</cp:coreProperties>
</file>