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</a:t>
          </a:r>
          <a:r>
            <a:rPr lang="cs-CZ" sz="1400" baseline="0" dirty="0" smtClean="0"/>
            <a:t> VY_32_INOVACE_36_MATEMATIKA 3. ROČNÍK ZŠ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Olga Sýsová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400" dirty="0" smtClean="0"/>
            <a:t>TEMA</a:t>
          </a:r>
          <a:r>
            <a:rPr lang="cs-CZ" sz="2000" dirty="0" smtClean="0"/>
            <a:t>: Písemné násobení jednociferným činitelem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528AE99-982B-4758-9459-AE018AD6ED33}">
      <dgm:prSet/>
      <dgm:spPr/>
      <dgm:t>
        <a:bodyPr/>
        <a:lstStyle/>
        <a:p>
          <a:pPr rtl="0"/>
          <a:r>
            <a:rPr lang="cs-CZ" dirty="0" smtClean="0"/>
            <a:t>CZ.1.07/1.4.00/21.0896</a:t>
          </a:r>
          <a:endParaRPr lang="cs-CZ" dirty="0"/>
        </a:p>
      </dgm:t>
    </dgm:pt>
    <dgm:pt modelId="{536A031E-D30F-4A93-AE16-651808CDFE53}" type="parTrans" cxnId="{8B1B7A11-A554-437B-955E-1259DA70DA5D}">
      <dgm:prSet/>
      <dgm:spPr/>
      <dgm:t>
        <a:bodyPr/>
        <a:lstStyle/>
        <a:p>
          <a:endParaRPr lang="cs-CZ"/>
        </a:p>
      </dgm:t>
    </dgm:pt>
    <dgm:pt modelId="{2AC36C8B-59E4-41CB-A2EB-F44C59B9B4B6}" type="sibTrans" cxnId="{8B1B7A11-A554-437B-955E-1259DA70DA5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CDAFC61C-0423-4B42-A0B6-5AD4A8673C59}" type="pres">
      <dgm:prSet presAssocID="{A528AE99-982B-4758-9459-AE018AD6ED33}" presName="vertSpace6" presStyleLbl="node1" presStyleIdx="4" presStyleCnt="6"/>
      <dgm:spPr/>
    </dgm:pt>
    <dgm:pt modelId="{6F3496AD-BFB3-4316-A25D-987A8C194B6B}" type="pres">
      <dgm:prSet presAssocID="{A528AE99-982B-4758-9459-AE018AD6ED33}" presName="circle6" presStyleLbl="node1" presStyleIdx="5" presStyleCnt="6"/>
      <dgm:spPr/>
    </dgm:pt>
    <dgm:pt modelId="{ADD15C17-EB9D-4A31-B8A8-7BA408E425EB}" type="pres">
      <dgm:prSet presAssocID="{A528AE99-982B-4758-9459-AE018AD6ED33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1665320-E609-4A4A-911D-3804C5A40BC5}" type="pres">
      <dgm:prSet presAssocID="{A528AE99-982B-4758-9459-AE018AD6ED33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C034468-E3D4-4E8E-9BB8-AEDDBE3B9297}" type="presOf" srcId="{D8197B8C-B260-4A16-BDF4-0947B075E274}" destId="{25B08C86-7E15-44DC-BE7F-FFB55DD49D12}" srcOrd="0" destOrd="0" presId="urn:microsoft.com/office/officeart/2005/8/layout/target3"/>
    <dgm:cxn modelId="{B5F5F7A2-121F-40D3-8B29-8680342C6BAE}" type="presOf" srcId="{757F3AB3-0718-4624-B441-E567A8F0AB56}" destId="{333A1088-737F-45CB-B68E-254E46348037}" srcOrd="0" destOrd="0" presId="urn:microsoft.com/office/officeart/2005/8/layout/target3"/>
    <dgm:cxn modelId="{F0BB00E5-640A-429E-88A9-3EE41907681D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5991D00-3D76-4BF1-A189-90062B850364}" type="presOf" srcId="{A528AE99-982B-4758-9459-AE018AD6ED33}" destId="{ADD15C17-EB9D-4A31-B8A8-7BA408E425EB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3547A8C-16B3-485B-8153-3955FFE84DFF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AF4C409-F8B9-424D-AFE3-96CEDBA4ECB2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C465F99-1F32-45D0-B09E-5EA81D066CF9}" type="presOf" srcId="{A528AE99-982B-4758-9459-AE018AD6ED33}" destId="{A1665320-E609-4A4A-911D-3804C5A40BC5}" srcOrd="1" destOrd="0" presId="urn:microsoft.com/office/officeart/2005/8/layout/target3"/>
    <dgm:cxn modelId="{B55BABED-8CA6-44E7-9D27-7ADB3BBE8C3F}" type="presOf" srcId="{D1B46980-6531-4606-95E6-44980827E919}" destId="{2BE915AB-18AA-4053-B92C-3BFC9ED204BB}" srcOrd="1" destOrd="0" presId="urn:microsoft.com/office/officeart/2005/8/layout/target3"/>
    <dgm:cxn modelId="{D147206A-FD5D-400A-8493-C14018BE80F3}" type="presOf" srcId="{B651F6E3-6281-48DB-9319-2AEAFDAE7572}" destId="{6BB5E863-4638-4E1D-BFDE-399D028AC4ED}" srcOrd="1" destOrd="0" presId="urn:microsoft.com/office/officeart/2005/8/layout/target3"/>
    <dgm:cxn modelId="{4F1063B3-4DBE-4700-AB0E-07CA0ECD8991}" type="presOf" srcId="{4C35D32F-0EAB-4CD7-82EE-45574DC2A586}" destId="{890E4F0B-2866-4A3F-A3C7-2A14B1797930}" srcOrd="1" destOrd="0" presId="urn:microsoft.com/office/officeart/2005/8/layout/target3"/>
    <dgm:cxn modelId="{AEE921C6-A2E3-48E5-B4D0-D94AEE8C39B5}" type="presOf" srcId="{D1D4F407-5343-4D3F-B5B9-D407B03CAEB4}" destId="{AED2198E-93D5-4001-81B4-73124B309672}" srcOrd="1" destOrd="0" presId="urn:microsoft.com/office/officeart/2005/8/layout/target3"/>
    <dgm:cxn modelId="{8B1B7A11-A554-437B-955E-1259DA70DA5D}" srcId="{757F3AB3-0718-4624-B441-E567A8F0AB56}" destId="{A528AE99-982B-4758-9459-AE018AD6ED33}" srcOrd="5" destOrd="0" parTransId="{536A031E-D30F-4A93-AE16-651808CDFE53}" sibTransId="{2AC36C8B-59E4-41CB-A2EB-F44C59B9B4B6}"/>
    <dgm:cxn modelId="{7D8BBEC6-7CAE-4C58-87CC-87095B5F1936}" type="presOf" srcId="{D8197B8C-B260-4A16-BDF4-0947B075E274}" destId="{5A5FFA88-C948-4069-8E93-59FA12366E83}" srcOrd="1" destOrd="0" presId="urn:microsoft.com/office/officeart/2005/8/layout/target3"/>
    <dgm:cxn modelId="{57AC8EFC-8E19-4715-B4FE-E20D426F97A8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D785337-59E0-4AD8-A188-A96C9BA8F349}" type="presParOf" srcId="{333A1088-737F-45CB-B68E-254E46348037}" destId="{F5ABB229-8D3B-4694-996A-96F23CF14429}" srcOrd="0" destOrd="0" presId="urn:microsoft.com/office/officeart/2005/8/layout/target3"/>
    <dgm:cxn modelId="{F11441C0-0293-4E42-BCFA-804ADFF85250}" type="presParOf" srcId="{333A1088-737F-45CB-B68E-254E46348037}" destId="{F41139FD-01EE-4571-8B17-4FB00FC51163}" srcOrd="1" destOrd="0" presId="urn:microsoft.com/office/officeart/2005/8/layout/target3"/>
    <dgm:cxn modelId="{3E63AD4E-B332-41C3-8CEF-64FA0F6F7463}" type="presParOf" srcId="{333A1088-737F-45CB-B68E-254E46348037}" destId="{D005CE8C-CC26-4C3E-AC11-E15060ECD759}" srcOrd="2" destOrd="0" presId="urn:microsoft.com/office/officeart/2005/8/layout/target3"/>
    <dgm:cxn modelId="{CFF73E53-BA3A-4334-AC71-02814CB738CA}" type="presParOf" srcId="{333A1088-737F-45CB-B68E-254E46348037}" destId="{2C702D82-9B77-49B7-9568-BB8EB47C3372}" srcOrd="3" destOrd="0" presId="urn:microsoft.com/office/officeart/2005/8/layout/target3"/>
    <dgm:cxn modelId="{61E2F4D7-CE09-45C6-A1E4-69FBB465A81C}" type="presParOf" srcId="{333A1088-737F-45CB-B68E-254E46348037}" destId="{A52A0455-90FF-4808-ABD0-F02540D31D5A}" srcOrd="4" destOrd="0" presId="urn:microsoft.com/office/officeart/2005/8/layout/target3"/>
    <dgm:cxn modelId="{6A994669-AE7B-46F9-9588-441B3B5BE488}" type="presParOf" srcId="{333A1088-737F-45CB-B68E-254E46348037}" destId="{6140AFEC-043D-4C43-A2F9-D0F5331DF3A3}" srcOrd="5" destOrd="0" presId="urn:microsoft.com/office/officeart/2005/8/layout/target3"/>
    <dgm:cxn modelId="{11C7123E-04CA-4A88-901E-B5C45640821B}" type="presParOf" srcId="{333A1088-737F-45CB-B68E-254E46348037}" destId="{9358AC05-5D7D-4327-9F80-1AD486AEA664}" srcOrd="6" destOrd="0" presId="urn:microsoft.com/office/officeart/2005/8/layout/target3"/>
    <dgm:cxn modelId="{3744AFF8-F33C-44E6-8737-FB1F541A1361}" type="presParOf" srcId="{333A1088-737F-45CB-B68E-254E46348037}" destId="{313FC574-E1CD-4FB4-B054-0B805CE0447D}" srcOrd="7" destOrd="0" presId="urn:microsoft.com/office/officeart/2005/8/layout/target3"/>
    <dgm:cxn modelId="{BDC30899-A919-461C-AA90-3B76B09F1EF4}" type="presParOf" srcId="{333A1088-737F-45CB-B68E-254E46348037}" destId="{619D679B-A015-4ECF-8348-D1034C574F40}" srcOrd="8" destOrd="0" presId="urn:microsoft.com/office/officeart/2005/8/layout/target3"/>
    <dgm:cxn modelId="{018A9A6F-B8FF-4B73-8C64-A03FD9C73810}" type="presParOf" srcId="{333A1088-737F-45CB-B68E-254E46348037}" destId="{322283A8-4A27-4CDA-BAE3-F381106A9174}" srcOrd="9" destOrd="0" presId="urn:microsoft.com/office/officeart/2005/8/layout/target3"/>
    <dgm:cxn modelId="{C002D2D6-63F3-4FE2-9D0C-9F60092B5861}" type="presParOf" srcId="{333A1088-737F-45CB-B68E-254E46348037}" destId="{FFC9F71D-1B4F-4AD9-A4A6-86ADEFC8AF5C}" srcOrd="10" destOrd="0" presId="urn:microsoft.com/office/officeart/2005/8/layout/target3"/>
    <dgm:cxn modelId="{3F94FEAF-50CA-4FAE-9D0F-5474D768489B}" type="presParOf" srcId="{333A1088-737F-45CB-B68E-254E46348037}" destId="{25B08C86-7E15-44DC-BE7F-FFB55DD49D12}" srcOrd="11" destOrd="0" presId="urn:microsoft.com/office/officeart/2005/8/layout/target3"/>
    <dgm:cxn modelId="{FCF86BD6-3E54-4B2B-BAC3-5F164A51AE7A}" type="presParOf" srcId="{333A1088-737F-45CB-B68E-254E46348037}" destId="{76644BE8-9D7C-4C09-B250-3D10AF48CBB7}" srcOrd="12" destOrd="0" presId="urn:microsoft.com/office/officeart/2005/8/layout/target3"/>
    <dgm:cxn modelId="{87CDF99C-64B5-4919-8043-E1B30E172667}" type="presParOf" srcId="{333A1088-737F-45CB-B68E-254E46348037}" destId="{EE85B701-7295-41C0-BA7A-34D3756A2AE6}" srcOrd="13" destOrd="0" presId="urn:microsoft.com/office/officeart/2005/8/layout/target3"/>
    <dgm:cxn modelId="{9D73CEA6-0426-4942-AC27-1183364970E1}" type="presParOf" srcId="{333A1088-737F-45CB-B68E-254E46348037}" destId="{8BEBB6EC-1DAA-4CAC-8A25-BC0FCBD5DBD5}" srcOrd="14" destOrd="0" presId="urn:microsoft.com/office/officeart/2005/8/layout/target3"/>
    <dgm:cxn modelId="{91C316CF-70B8-4108-A653-ABE6808DD370}" type="presParOf" srcId="{333A1088-737F-45CB-B68E-254E46348037}" destId="{CDAFC61C-0423-4B42-A0B6-5AD4A8673C59}" srcOrd="15" destOrd="0" presId="urn:microsoft.com/office/officeart/2005/8/layout/target3"/>
    <dgm:cxn modelId="{DB06DADB-5DA6-4999-9228-A63199CBC4E4}" type="presParOf" srcId="{333A1088-737F-45CB-B68E-254E46348037}" destId="{6F3496AD-BFB3-4316-A25D-987A8C194B6B}" srcOrd="16" destOrd="0" presId="urn:microsoft.com/office/officeart/2005/8/layout/target3"/>
    <dgm:cxn modelId="{6A59AA1B-20CC-4845-8713-85E33C02BD07}" type="presParOf" srcId="{333A1088-737F-45CB-B68E-254E46348037}" destId="{ADD15C17-EB9D-4A31-B8A8-7BA408E425EB}" srcOrd="17" destOrd="0" presId="urn:microsoft.com/office/officeart/2005/8/layout/target3"/>
    <dgm:cxn modelId="{367384DE-55E1-4FE4-83C3-B25C9C79AF87}" type="presParOf" srcId="{333A1088-737F-45CB-B68E-254E46348037}" destId="{AED2198E-93D5-4001-81B4-73124B309672}" srcOrd="18" destOrd="0" presId="urn:microsoft.com/office/officeart/2005/8/layout/target3"/>
    <dgm:cxn modelId="{61CC5033-2C3C-4C2F-9F86-0242D815B849}" type="presParOf" srcId="{333A1088-737F-45CB-B68E-254E46348037}" destId="{2BE915AB-18AA-4053-B92C-3BFC9ED204BB}" srcOrd="19" destOrd="0" presId="urn:microsoft.com/office/officeart/2005/8/layout/target3"/>
    <dgm:cxn modelId="{D47B88F4-A919-423B-B6B2-FE7DB47D19DF}" type="presParOf" srcId="{333A1088-737F-45CB-B68E-254E46348037}" destId="{6BB5E863-4638-4E1D-BFDE-399D028AC4ED}" srcOrd="20" destOrd="0" presId="urn:microsoft.com/office/officeart/2005/8/layout/target3"/>
    <dgm:cxn modelId="{F8221506-9112-41C5-96C7-66EA4EC7A25C}" type="presParOf" srcId="{333A1088-737F-45CB-B68E-254E46348037}" destId="{5A5FFA88-C948-4069-8E93-59FA12366E83}" srcOrd="21" destOrd="0" presId="urn:microsoft.com/office/officeart/2005/8/layout/target3"/>
    <dgm:cxn modelId="{411BCEFC-B5CF-4333-B09F-63D6AEC8A0CF}" type="presParOf" srcId="{333A1088-737F-45CB-B68E-254E46348037}" destId="{890E4F0B-2866-4A3F-A3C7-2A14B1797930}" srcOrd="22" destOrd="0" presId="urn:microsoft.com/office/officeart/2005/8/layout/target3"/>
    <dgm:cxn modelId="{E932F2A7-7A35-42B0-AEA3-DC1F26B075EE}" type="presParOf" srcId="{333A1088-737F-45CB-B68E-254E46348037}" destId="{A1665320-E609-4A4A-911D-3804C5A40BC5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6498543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Olga Sýsová</a:t>
          </a:r>
          <a:endParaRPr lang="cs-CZ" sz="1400" kern="1200" dirty="0"/>
        </a:p>
      </dsp:txBody>
      <dsp:txXfrm>
        <a:off x="1273857" y="318465"/>
        <a:ext cx="6498543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6498543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</a:t>
          </a:r>
          <a:r>
            <a:rPr lang="cs-CZ" sz="1400" kern="1200" baseline="0" dirty="0" smtClean="0"/>
            <a:t> VY_32_INOVACE_36_MATEMATIKA 3. ROČNÍK ZŠ</a:t>
          </a:r>
          <a:endParaRPr lang="cs-CZ" sz="1400" kern="1200" dirty="0"/>
        </a:p>
      </dsp:txBody>
      <dsp:txXfrm>
        <a:off x="1273857" y="636930"/>
        <a:ext cx="6498543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TEMA</a:t>
          </a:r>
          <a:r>
            <a:rPr lang="cs-CZ" sz="2000" kern="1200" dirty="0" smtClean="0"/>
            <a:t>: Písemné násobení jednociferným činitelem</a:t>
          </a:r>
          <a:endParaRPr lang="cs-CZ" sz="2000" kern="1200" dirty="0"/>
        </a:p>
      </dsp:txBody>
      <dsp:txXfrm>
        <a:off x="1273857" y="955392"/>
        <a:ext cx="6498543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6498543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</a:t>
          </a:r>
          <a:endParaRPr lang="cs-CZ" sz="2000" kern="1200" dirty="0"/>
        </a:p>
      </dsp:txBody>
      <dsp:txXfrm>
        <a:off x="1273857" y="1273857"/>
        <a:ext cx="6498543" cy="318465"/>
      </dsp:txXfrm>
    </dsp:sp>
    <dsp:sp modelId="{6F3496AD-BFB3-4316-A25D-987A8C194B6B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DD15C17-EB9D-4A31-B8A8-7BA408E425EB}">
      <dsp:nvSpPr>
        <dsp:cNvPr id="0" name=""/>
        <dsp:cNvSpPr/>
      </dsp:nvSpPr>
      <dsp:spPr>
        <a:xfrm>
          <a:off x="1273857" y="1592322"/>
          <a:ext cx="6498543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CZ.1.07/1.4.00/21.0896</a:t>
          </a:r>
          <a:endParaRPr lang="cs-CZ" sz="1400" kern="1200" dirty="0"/>
        </a:p>
      </dsp:txBody>
      <dsp:txXfrm>
        <a:off x="1273857" y="1592322"/>
        <a:ext cx="6498543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4FA522-4FC5-45CC-AC22-6DE734713A6F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A08266A-17A1-490D-9ECF-AACE723E5F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27005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8062097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4842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Na začátku si žáci zopakují malou násobilku- zpaměti řady násobků a zábavnou úlohu s tajenkou.</a:t>
            </a:r>
          </a:p>
          <a:p>
            <a:r>
              <a:rPr lang="cs-CZ" dirty="0" smtClean="0"/>
              <a:t>Písemné násobení jednociferným činitelem vyvozujeme v metodické řadě se zvyšující se náročností. Stejně jsou řazeny i příklady a úlohy na procvičování.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/>
              <a:t>Učebnice Matematiky pro 3. ročník, 3. díl</a:t>
            </a:r>
          </a:p>
          <a:p>
            <a:pPr marL="0" indent="0">
              <a:buNone/>
            </a:pPr>
            <a:r>
              <a:rPr lang="cs-CZ" dirty="0"/>
              <a:t>Autoři: RNDr. Růžena Blažková, </a:t>
            </a:r>
            <a:r>
              <a:rPr lang="cs-CZ" dirty="0" err="1"/>
              <a:t>Csc.</a:t>
            </a:r>
            <a:r>
              <a:rPr lang="cs-CZ" dirty="0"/>
              <a:t>; RNDr. Milena Vaňurová, </a:t>
            </a:r>
            <a:r>
              <a:rPr lang="cs-CZ" dirty="0" err="1"/>
              <a:t>Csc.</a:t>
            </a:r>
            <a:r>
              <a:rPr lang="cs-CZ" dirty="0"/>
              <a:t>; </a:t>
            </a:r>
          </a:p>
          <a:p>
            <a:pPr marL="0" indent="0">
              <a:buNone/>
            </a:pPr>
            <a:r>
              <a:rPr lang="cs-CZ" dirty="0"/>
              <a:t>RNDr. Květoslava Matoušková, </a:t>
            </a:r>
            <a:r>
              <a:rPr lang="cs-CZ" dirty="0" err="1"/>
              <a:t>Csc.</a:t>
            </a:r>
            <a:r>
              <a:rPr lang="cs-CZ" dirty="0"/>
              <a:t>; Hana Staudková</a:t>
            </a:r>
          </a:p>
          <a:p>
            <a:pPr marL="0" indent="0">
              <a:buNone/>
            </a:pPr>
            <a:r>
              <a:rPr lang="cs-CZ" dirty="0"/>
              <a:t>Vydáno v nakladatelství Alter v roce </a:t>
            </a:r>
            <a:r>
              <a:rPr lang="cs-CZ" dirty="0" smtClean="0"/>
              <a:t>2006</a:t>
            </a:r>
            <a:endParaRPr lang="cs-CZ" dirty="0"/>
          </a:p>
          <a:p>
            <a:r>
              <a:rPr lang="cs-CZ" dirty="0" smtClean="0"/>
              <a:t>Pracovní </a:t>
            </a:r>
            <a:r>
              <a:rPr lang="cs-CZ" dirty="0"/>
              <a:t>sešit z matematiky 3, Sbírka úloh</a:t>
            </a:r>
          </a:p>
          <a:p>
            <a:pPr marL="0" indent="0">
              <a:buNone/>
            </a:pPr>
            <a:r>
              <a:rPr lang="cs-CZ" dirty="0"/>
              <a:t>Autor: Ladislav Horník</a:t>
            </a:r>
          </a:p>
          <a:p>
            <a:pPr marL="0" indent="0">
              <a:buNone/>
            </a:pPr>
            <a:r>
              <a:rPr lang="cs-CZ" dirty="0"/>
              <a:t>Nakladatelství </a:t>
            </a:r>
            <a:r>
              <a:rPr lang="cs-CZ" dirty="0" err="1"/>
              <a:t>Pansofia</a:t>
            </a:r>
            <a:r>
              <a:rPr lang="cs-CZ" dirty="0"/>
              <a:t>, Praha, </a:t>
            </a:r>
            <a:r>
              <a:rPr lang="cs-CZ" dirty="0" smtClean="0"/>
              <a:t>1995</a:t>
            </a:r>
          </a:p>
          <a:p>
            <a:r>
              <a:rPr lang="cs-CZ" dirty="0" smtClean="0"/>
              <a:t>obrázek – klipart </a:t>
            </a:r>
            <a:r>
              <a:rPr lang="cs-CZ" dirty="0"/>
              <a:t>z galerie Microsoft Office - http://</a:t>
            </a:r>
            <a:r>
              <a:rPr lang="cs-CZ" dirty="0" err="1"/>
              <a:t>office.microsoft.com</a:t>
            </a:r>
            <a:r>
              <a:rPr lang="cs-CZ" dirty="0"/>
              <a:t>/</a:t>
            </a:r>
            <a:r>
              <a:rPr lang="cs-CZ" dirty="0" err="1"/>
              <a:t>cs-cz</a:t>
            </a:r>
            <a:r>
              <a:rPr lang="cs-CZ" dirty="0"/>
              <a:t>/</a:t>
            </a:r>
            <a:r>
              <a:rPr lang="cs-CZ" dirty="0" err="1"/>
              <a:t>images</a:t>
            </a:r>
            <a:r>
              <a:rPr lang="cs-CZ" dirty="0"/>
              <a:t>/?</a:t>
            </a:r>
            <a:r>
              <a:rPr lang="cs-CZ" dirty="0" err="1"/>
              <a:t>CTT</a:t>
            </a:r>
            <a:r>
              <a:rPr lang="cs-CZ" dirty="0"/>
              <a:t>=97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0110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090466"/>
          </a:xfrm>
        </p:spPr>
        <p:txBody>
          <a:bodyPr>
            <a:normAutofit/>
          </a:bodyPr>
          <a:lstStyle/>
          <a:p>
            <a:r>
              <a:rPr lang="cs-CZ" dirty="0" smtClean="0"/>
              <a:t>Zopakuj si řady násobků !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Vzestupně </a:t>
            </a:r>
            <a:br>
              <a:rPr lang="cs-CZ" dirty="0" smtClean="0"/>
            </a:br>
            <a:r>
              <a:rPr lang="cs-CZ" dirty="0" smtClean="0"/>
              <a:t> sestupně </a:t>
            </a:r>
            <a:br>
              <a:rPr lang="cs-CZ" dirty="0" smtClean="0"/>
            </a:br>
            <a:r>
              <a:rPr lang="cs-CZ" dirty="0" smtClean="0"/>
              <a:t>i na přeskáčku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5888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Uhodneš, co je to ?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2"/>
          </p:nvPr>
        </p:nvSpPr>
        <p:spPr>
          <a:xfrm>
            <a:off x="6660232" y="274320"/>
            <a:ext cx="2016224" cy="498348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Má to 6 .7, 9.4, 9.7, 8.8.</a:t>
            </a:r>
          </a:p>
          <a:p>
            <a:r>
              <a:rPr lang="cs-CZ" sz="2400" dirty="0" smtClean="0"/>
              <a:t>Jí to 6.5.</a:t>
            </a:r>
          </a:p>
          <a:p>
            <a:r>
              <a:rPr lang="cs-CZ" sz="2400" dirty="0" smtClean="0"/>
              <a:t>Dobře 7.4. po 6.4.</a:t>
            </a:r>
          </a:p>
          <a:p>
            <a:r>
              <a:rPr lang="cs-CZ" sz="2400" dirty="0" smtClean="0"/>
              <a:t>Hezky to 9.6.</a:t>
            </a:r>
          </a:p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35 křídla                63 ocas        64 drápy</a:t>
            </a:r>
          </a:p>
          <a:p>
            <a:endParaRPr lang="cs-CZ" sz="2000" dirty="0"/>
          </a:p>
          <a:p>
            <a:r>
              <a:rPr lang="cs-CZ" sz="2000" dirty="0" smtClean="0"/>
              <a:t>42 uši                     25 peří         72 bučí</a:t>
            </a:r>
          </a:p>
          <a:p>
            <a:endParaRPr lang="cs-CZ" sz="2000" dirty="0"/>
          </a:p>
          <a:p>
            <a:r>
              <a:rPr lang="cs-CZ" sz="2000" dirty="0" smtClean="0"/>
              <a:t>30 mléko               36 nohy        18 zobák</a:t>
            </a:r>
          </a:p>
          <a:p>
            <a:endParaRPr lang="cs-CZ" sz="2000" dirty="0"/>
          </a:p>
          <a:p>
            <a:r>
              <a:rPr lang="cs-CZ" sz="2000" dirty="0" smtClean="0"/>
              <a:t>27 chrochtá           49 seno        81 štěká</a:t>
            </a:r>
          </a:p>
          <a:p>
            <a:endParaRPr lang="cs-CZ" sz="2000" dirty="0"/>
          </a:p>
          <a:p>
            <a:r>
              <a:rPr lang="cs-CZ" sz="2000" dirty="0" smtClean="0"/>
              <a:t>28 leze              24 stromech    54 mňouká</a:t>
            </a:r>
          </a:p>
          <a:p>
            <a:endParaRPr lang="cs-CZ" sz="2000" dirty="0"/>
          </a:p>
          <a:p>
            <a:r>
              <a:rPr lang="cs-CZ" sz="2000" dirty="0" smtClean="0"/>
              <a:t>48 lítá                40 kdáká          21 vrčí</a:t>
            </a:r>
          </a:p>
          <a:p>
            <a:endParaRPr lang="cs-CZ" sz="2000" dirty="0"/>
          </a:p>
          <a:p>
            <a:r>
              <a:rPr lang="cs-CZ" sz="2000" dirty="0" smtClean="0"/>
              <a:t>60 kosti              32 rohy             12 zpívá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88858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99792" y="4725144"/>
            <a:ext cx="6309360" cy="1380728"/>
          </a:xfrm>
        </p:spPr>
        <p:txBody>
          <a:bodyPr>
            <a:normAutofit/>
          </a:bodyPr>
          <a:lstStyle/>
          <a:p>
            <a:r>
              <a:rPr lang="cs-CZ" b="0" dirty="0" smtClean="0"/>
              <a:t>Má to uši, nohy, ocas, drápy. Jí to mléko. Dobře leze po stromech. Hezky to mňouká.</a:t>
            </a:r>
            <a:endParaRPr lang="cs-CZ" b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b="1" dirty="0" smtClean="0"/>
          </a:p>
          <a:p>
            <a:r>
              <a:rPr lang="cs-CZ" b="1" dirty="0"/>
              <a:t> </a:t>
            </a:r>
            <a:r>
              <a:rPr lang="cs-CZ" b="1" dirty="0" smtClean="0"/>
              <a:t>                                                           KOČIČKA</a:t>
            </a:r>
            <a:endParaRPr lang="cs-CZ" b="1" dirty="0"/>
          </a:p>
        </p:txBody>
      </p:sp>
      <p:pic>
        <p:nvPicPr>
          <p:cNvPr id="1026" name="Picture 2" descr="C:\Users\08G8\AppData\Local\Microsoft\Windows\Temporary Internet Files\Content.IE5\56RY4OTM\MP90044479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63219"/>
            <a:ext cx="4533746" cy="4492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6640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450506"/>
          </a:xfrm>
        </p:spPr>
        <p:txBody>
          <a:bodyPr>
            <a:normAutofit/>
          </a:bodyPr>
          <a:lstStyle/>
          <a:p>
            <a:r>
              <a:rPr lang="cs-CZ" dirty="0" smtClean="0"/>
              <a:t>Písemné násobení jednociferným činitelem: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začínáme násobit od jednotek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7483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 smtClean="0"/>
              <a:t>Druhým činitelem vynásobíme nejprve jednotky, pak desítky  a potom stovky prvního činitele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23          </a:t>
            </a:r>
            <a:r>
              <a:rPr lang="cs-CZ" dirty="0" smtClean="0">
                <a:solidFill>
                  <a:srgbClr val="C00000"/>
                </a:solidFill>
              </a:rPr>
              <a:t>3 . 3 = 9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u="sng" dirty="0" smtClean="0"/>
              <a:t>. 3 </a:t>
            </a:r>
            <a:r>
              <a:rPr lang="cs-CZ" dirty="0" smtClean="0"/>
              <a:t>         </a:t>
            </a:r>
            <a:r>
              <a:rPr lang="cs-CZ" dirty="0" smtClean="0">
                <a:solidFill>
                  <a:srgbClr val="0070C0"/>
                </a:solidFill>
              </a:rPr>
              <a:t>3 . 2 = 6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dirty="0" smtClean="0">
                <a:solidFill>
                  <a:srgbClr val="0070C0"/>
                </a:solidFill>
              </a:rPr>
              <a:t>6</a:t>
            </a:r>
            <a:r>
              <a:rPr lang="cs-CZ" dirty="0" smtClean="0">
                <a:solidFill>
                  <a:srgbClr val="C00000"/>
                </a:solidFill>
              </a:rPr>
              <a:t>9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132         </a:t>
            </a:r>
            <a:r>
              <a:rPr lang="cs-CZ" dirty="0" smtClean="0">
                <a:solidFill>
                  <a:srgbClr val="C00000"/>
                </a:solidFill>
              </a:rPr>
              <a:t>3 . 2 = 6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</a:t>
            </a:r>
            <a:r>
              <a:rPr lang="cs-CZ" u="sng" dirty="0" smtClean="0"/>
              <a:t>.  3 </a:t>
            </a:r>
            <a:r>
              <a:rPr lang="cs-CZ" dirty="0" smtClean="0"/>
              <a:t>        </a:t>
            </a:r>
            <a:r>
              <a:rPr lang="cs-CZ" dirty="0" smtClean="0">
                <a:solidFill>
                  <a:srgbClr val="0070C0"/>
                </a:solidFill>
              </a:rPr>
              <a:t>3 . 3. = 9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</a:t>
            </a:r>
            <a:r>
              <a:rPr lang="cs-CZ" dirty="0" smtClean="0">
                <a:solidFill>
                  <a:srgbClr val="00B050"/>
                </a:solidFill>
              </a:rPr>
              <a:t>3</a:t>
            </a:r>
            <a:r>
              <a:rPr lang="cs-CZ" dirty="0" smtClean="0">
                <a:solidFill>
                  <a:srgbClr val="0070C0"/>
                </a:solidFill>
              </a:rPr>
              <a:t>9</a:t>
            </a:r>
            <a:r>
              <a:rPr lang="cs-CZ" dirty="0" smtClean="0">
                <a:solidFill>
                  <a:srgbClr val="C00000"/>
                </a:solidFill>
              </a:rPr>
              <a:t>6        </a:t>
            </a:r>
            <a:r>
              <a:rPr lang="cs-CZ" dirty="0" smtClean="0">
                <a:solidFill>
                  <a:srgbClr val="00B050"/>
                </a:solidFill>
              </a:rPr>
              <a:t>3 . 1 = 3</a:t>
            </a:r>
            <a:endParaRPr lang="cs-CZ" dirty="0"/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1403648" y="3429000"/>
            <a:ext cx="144016" cy="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1547664" y="2636912"/>
            <a:ext cx="0" cy="79208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1187624" y="2636912"/>
            <a:ext cx="360040" cy="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1187624" y="2636912"/>
            <a:ext cx="0" cy="14401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1403648" y="3573016"/>
            <a:ext cx="28803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V="1">
            <a:off x="1691680" y="2492896"/>
            <a:ext cx="0" cy="10801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H="1">
            <a:off x="1043608" y="2492896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1043608" y="2492896"/>
            <a:ext cx="0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5724128" y="3429000"/>
            <a:ext cx="144016" cy="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V="1">
            <a:off x="5868144" y="2708920"/>
            <a:ext cx="0" cy="72008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 flipH="1">
            <a:off x="5580112" y="2708920"/>
            <a:ext cx="288032" cy="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>
            <a:off x="5580112" y="2708920"/>
            <a:ext cx="0" cy="7200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/>
          <p:nvPr/>
        </p:nvCxnSpPr>
        <p:spPr>
          <a:xfrm>
            <a:off x="5724128" y="3573016"/>
            <a:ext cx="28803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se šipkou 37"/>
          <p:cNvCxnSpPr/>
          <p:nvPr/>
        </p:nvCxnSpPr>
        <p:spPr>
          <a:xfrm flipV="1">
            <a:off x="6012160" y="2492896"/>
            <a:ext cx="0" cy="10801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/>
          <p:nvPr/>
        </p:nvCxnSpPr>
        <p:spPr>
          <a:xfrm flipH="1">
            <a:off x="5364088" y="2492896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se šipkou 41"/>
          <p:cNvCxnSpPr/>
          <p:nvPr/>
        </p:nvCxnSpPr>
        <p:spPr>
          <a:xfrm>
            <a:off x="5364088" y="2492896"/>
            <a:ext cx="0" cy="2520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se šipkou 43"/>
          <p:cNvCxnSpPr/>
          <p:nvPr/>
        </p:nvCxnSpPr>
        <p:spPr>
          <a:xfrm>
            <a:off x="5796136" y="3573016"/>
            <a:ext cx="504056" cy="0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se šipkou 45"/>
          <p:cNvCxnSpPr/>
          <p:nvPr/>
        </p:nvCxnSpPr>
        <p:spPr>
          <a:xfrm flipV="1">
            <a:off x="6300192" y="2276872"/>
            <a:ext cx="0" cy="1296144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se šipkou 47"/>
          <p:cNvCxnSpPr/>
          <p:nvPr/>
        </p:nvCxnSpPr>
        <p:spPr>
          <a:xfrm flipH="1">
            <a:off x="5148064" y="2276872"/>
            <a:ext cx="1152128" cy="0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se šipkou 49"/>
          <p:cNvCxnSpPr/>
          <p:nvPr/>
        </p:nvCxnSpPr>
        <p:spPr>
          <a:xfrm>
            <a:off x="5148064" y="2276872"/>
            <a:ext cx="0" cy="432048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09082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Procvičuj: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772816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</a:t>
            </a:r>
          </a:p>
          <a:p>
            <a:r>
              <a:rPr lang="cs-CZ" u="sng" dirty="0" smtClean="0"/>
              <a:t>. 4</a:t>
            </a:r>
            <a:endParaRPr lang="cs-CZ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23728" y="1772816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22</a:t>
            </a:r>
          </a:p>
          <a:p>
            <a:r>
              <a:rPr lang="cs-CZ" u="sng" dirty="0" smtClean="0"/>
              <a:t>. 4</a:t>
            </a:r>
            <a:endParaRPr lang="cs-CZ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3635896" y="1772816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44</a:t>
            </a:r>
          </a:p>
          <a:p>
            <a:r>
              <a:rPr lang="cs-CZ" u="sng" dirty="0" smtClean="0"/>
              <a:t>. 2</a:t>
            </a:r>
            <a:endParaRPr lang="cs-CZ" u="sng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5576" y="3933056"/>
            <a:ext cx="53572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124</a:t>
            </a:r>
          </a:p>
          <a:p>
            <a:r>
              <a:rPr lang="cs-CZ" u="sng" dirty="0"/>
              <a:t> </a:t>
            </a:r>
            <a:r>
              <a:rPr lang="cs-CZ" u="sng" dirty="0" smtClean="0"/>
              <a:t>.  2</a:t>
            </a:r>
            <a:endParaRPr lang="cs-CZ" u="sng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23728" y="3933056"/>
            <a:ext cx="53572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312</a:t>
            </a:r>
          </a:p>
          <a:p>
            <a:r>
              <a:rPr lang="cs-CZ" u="sng" dirty="0" smtClean="0"/>
              <a:t> .  3</a:t>
            </a:r>
            <a:endParaRPr lang="cs-CZ" u="sng" dirty="0"/>
          </a:p>
        </p:txBody>
      </p:sp>
      <p:sp>
        <p:nvSpPr>
          <p:cNvPr id="9" name="TextovéPole 8"/>
          <p:cNvSpPr txBox="1"/>
          <p:nvPr/>
        </p:nvSpPr>
        <p:spPr>
          <a:xfrm>
            <a:off x="3635896" y="3789040"/>
            <a:ext cx="53572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143</a:t>
            </a:r>
          </a:p>
          <a:p>
            <a:r>
              <a:rPr lang="cs-CZ" u="sng" dirty="0"/>
              <a:t> </a:t>
            </a:r>
            <a:r>
              <a:rPr lang="cs-CZ" u="sng" dirty="0" smtClean="0"/>
              <a:t>.  2</a:t>
            </a:r>
            <a:endParaRPr lang="cs-CZ" u="sng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292080" y="1772816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22</a:t>
            </a:r>
          </a:p>
          <a:p>
            <a:r>
              <a:rPr lang="cs-CZ" u="sng" dirty="0" smtClean="0"/>
              <a:t>. 3</a:t>
            </a:r>
            <a:endParaRPr lang="cs-CZ" u="sng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148064" y="3933056"/>
            <a:ext cx="53572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232</a:t>
            </a:r>
          </a:p>
          <a:p>
            <a:r>
              <a:rPr lang="cs-CZ" u="sng" dirty="0"/>
              <a:t> </a:t>
            </a:r>
            <a:r>
              <a:rPr lang="cs-CZ" u="sng" dirty="0" smtClean="0"/>
              <a:t>.  3</a:t>
            </a:r>
            <a:endParaRPr lang="cs-CZ" u="sng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3568" y="2419147"/>
            <a:ext cx="700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48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123728" y="2603813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88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635896" y="2492896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88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292080" y="2603813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66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55576" y="4725144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248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123728" y="4725144"/>
            <a:ext cx="6077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936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635896" y="4579387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2</a:t>
            </a:r>
            <a:r>
              <a:rPr lang="cs-CZ" dirty="0" smtClean="0"/>
              <a:t>86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148064" y="4725144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696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9388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800" dirty="0" smtClean="0"/>
              <a:t>Při písemném násobení vynásobíme </a:t>
            </a:r>
            <a:r>
              <a:rPr lang="cs-CZ" sz="2800" dirty="0"/>
              <a:t>nejprve jednotky, pak desítky  a potom stovky prvního činitele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1628800"/>
            <a:ext cx="4038600" cy="4525963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/>
              <a:t>     </a:t>
            </a:r>
            <a:r>
              <a:rPr lang="cs-CZ" dirty="0" smtClean="0"/>
              <a:t>27          </a:t>
            </a:r>
            <a:r>
              <a:rPr lang="cs-CZ" dirty="0">
                <a:solidFill>
                  <a:srgbClr val="C00000"/>
                </a:solidFill>
              </a:rPr>
              <a:t>3 . </a:t>
            </a:r>
            <a:r>
              <a:rPr lang="cs-CZ" dirty="0" smtClean="0">
                <a:solidFill>
                  <a:srgbClr val="C00000"/>
                </a:solidFill>
              </a:rPr>
              <a:t>7 </a:t>
            </a:r>
            <a:r>
              <a:rPr lang="cs-CZ" dirty="0">
                <a:solidFill>
                  <a:srgbClr val="C00000"/>
                </a:solidFill>
              </a:rPr>
              <a:t>= </a:t>
            </a:r>
            <a:r>
              <a:rPr lang="cs-CZ" dirty="0">
                <a:solidFill>
                  <a:srgbClr val="0070C0"/>
                </a:solidFill>
              </a:rPr>
              <a:t>2</a:t>
            </a:r>
            <a:r>
              <a:rPr lang="cs-CZ" dirty="0" smtClean="0">
                <a:solidFill>
                  <a:srgbClr val="C00000"/>
                </a:solidFill>
              </a:rPr>
              <a:t>1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    </a:t>
            </a:r>
            <a:r>
              <a:rPr lang="cs-CZ" u="sng" dirty="0"/>
              <a:t>. 3 </a:t>
            </a:r>
            <a:r>
              <a:rPr lang="cs-CZ" dirty="0"/>
              <a:t>         </a:t>
            </a:r>
            <a:r>
              <a:rPr lang="cs-CZ" dirty="0">
                <a:solidFill>
                  <a:srgbClr val="0070C0"/>
                </a:solidFill>
              </a:rPr>
              <a:t>3 . 2 = 6</a:t>
            </a:r>
            <a:r>
              <a:rPr lang="cs-CZ" dirty="0"/>
              <a:t> </a:t>
            </a:r>
          </a:p>
          <a:p>
            <a:pPr marL="0" indent="0">
              <a:buNone/>
            </a:pPr>
            <a:r>
              <a:rPr lang="cs-CZ" dirty="0"/>
              <a:t>     </a:t>
            </a:r>
            <a:r>
              <a:rPr lang="cs-CZ" dirty="0" smtClean="0">
                <a:solidFill>
                  <a:srgbClr val="0070C0"/>
                </a:solidFill>
              </a:rPr>
              <a:t>8</a:t>
            </a:r>
            <a:r>
              <a:rPr lang="cs-CZ" dirty="0" smtClean="0">
                <a:solidFill>
                  <a:srgbClr val="C00000"/>
                </a:solidFill>
              </a:rPr>
              <a:t>1                      </a:t>
            </a:r>
            <a:r>
              <a:rPr lang="cs-CZ" dirty="0" smtClean="0">
                <a:solidFill>
                  <a:srgbClr val="0070C0"/>
                </a:solidFill>
              </a:rPr>
              <a:t>6 + 2 = 8</a:t>
            </a:r>
            <a:endParaRPr lang="cs-CZ" dirty="0">
              <a:solidFill>
                <a:srgbClr val="0070C0"/>
              </a:solidFill>
            </a:endParaRP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572000" y="1665312"/>
            <a:ext cx="4104456" cy="4572000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/>
              <a:t>     </a:t>
            </a:r>
            <a:r>
              <a:rPr lang="cs-CZ" dirty="0" smtClean="0"/>
              <a:t>124        </a:t>
            </a:r>
            <a:r>
              <a:rPr lang="cs-CZ" dirty="0" smtClean="0">
                <a:solidFill>
                  <a:srgbClr val="C00000"/>
                </a:solidFill>
              </a:rPr>
              <a:t>4 . 4 </a:t>
            </a:r>
            <a:r>
              <a:rPr lang="cs-CZ" dirty="0">
                <a:solidFill>
                  <a:srgbClr val="C00000"/>
                </a:solidFill>
              </a:rPr>
              <a:t>= </a:t>
            </a:r>
            <a:r>
              <a:rPr lang="cs-CZ" dirty="0" smtClean="0">
                <a:solidFill>
                  <a:srgbClr val="0070C0"/>
                </a:solidFill>
              </a:rPr>
              <a:t>1</a:t>
            </a:r>
            <a:r>
              <a:rPr lang="cs-CZ" dirty="0" smtClean="0">
                <a:solidFill>
                  <a:srgbClr val="C00000"/>
                </a:solidFill>
              </a:rPr>
              <a:t>6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</a:t>
            </a:r>
            <a:r>
              <a:rPr lang="cs-CZ" u="sng" dirty="0" smtClean="0"/>
              <a:t>.  4 </a:t>
            </a:r>
            <a:r>
              <a:rPr lang="cs-CZ" dirty="0" smtClean="0"/>
              <a:t>       </a:t>
            </a:r>
            <a:r>
              <a:rPr lang="cs-CZ" dirty="0" smtClean="0">
                <a:solidFill>
                  <a:srgbClr val="0070C0"/>
                </a:solidFill>
              </a:rPr>
              <a:t>4 . 2 </a:t>
            </a:r>
            <a:r>
              <a:rPr lang="cs-CZ" smtClean="0">
                <a:solidFill>
                  <a:srgbClr val="0070C0"/>
                </a:solidFill>
              </a:rPr>
              <a:t>= 8   8+1=9</a:t>
            </a:r>
            <a:endParaRPr lang="cs-CZ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 smtClean="0"/>
              <a:t>      </a:t>
            </a:r>
            <a:r>
              <a:rPr lang="cs-CZ" dirty="0" smtClean="0">
                <a:solidFill>
                  <a:srgbClr val="00B050"/>
                </a:solidFill>
              </a:rPr>
              <a:t>4</a:t>
            </a:r>
            <a:r>
              <a:rPr lang="cs-CZ" dirty="0" smtClean="0">
                <a:solidFill>
                  <a:srgbClr val="0070C0"/>
                </a:solidFill>
              </a:rPr>
              <a:t>9</a:t>
            </a:r>
            <a:r>
              <a:rPr lang="cs-CZ" dirty="0" smtClean="0">
                <a:solidFill>
                  <a:srgbClr val="C00000"/>
                </a:solidFill>
              </a:rPr>
              <a:t>6        </a:t>
            </a:r>
            <a:r>
              <a:rPr lang="cs-CZ" dirty="0" smtClean="0">
                <a:solidFill>
                  <a:srgbClr val="00B050"/>
                </a:solidFill>
              </a:rPr>
              <a:t>4 </a:t>
            </a:r>
            <a:r>
              <a:rPr lang="cs-CZ" dirty="0">
                <a:solidFill>
                  <a:srgbClr val="00B050"/>
                </a:solidFill>
              </a:rPr>
              <a:t>. 1 = 4</a:t>
            </a:r>
            <a:endParaRPr lang="cs-CZ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3203848" y="2996952"/>
            <a:ext cx="432048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1331640" y="3392996"/>
            <a:ext cx="216024" cy="0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1547664" y="2564904"/>
            <a:ext cx="0" cy="828092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1187624" y="2564904"/>
            <a:ext cx="360040" cy="0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1187624" y="2564904"/>
            <a:ext cx="0" cy="144016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1331640" y="3501008"/>
            <a:ext cx="43204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1763688" y="2420888"/>
            <a:ext cx="0" cy="10801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>
            <a:off x="971600" y="2420888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971600" y="2420888"/>
            <a:ext cx="0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>
            <a:off x="3419872" y="2852936"/>
            <a:ext cx="936104" cy="0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>
            <a:off x="4355976" y="2852936"/>
            <a:ext cx="0" cy="1440160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/>
          <p:nvPr/>
        </p:nvCxnSpPr>
        <p:spPr>
          <a:xfrm flipH="1">
            <a:off x="1187624" y="4293096"/>
            <a:ext cx="3168352" cy="0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se šipkou 37"/>
          <p:cNvCxnSpPr/>
          <p:nvPr/>
        </p:nvCxnSpPr>
        <p:spPr>
          <a:xfrm flipV="1">
            <a:off x="1187624" y="4077072"/>
            <a:ext cx="0" cy="216024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se šipkou 40"/>
          <p:cNvCxnSpPr/>
          <p:nvPr/>
        </p:nvCxnSpPr>
        <p:spPr>
          <a:xfrm>
            <a:off x="4211960" y="4077072"/>
            <a:ext cx="0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se šipkou 42"/>
          <p:cNvCxnSpPr/>
          <p:nvPr/>
        </p:nvCxnSpPr>
        <p:spPr>
          <a:xfrm flipH="1">
            <a:off x="971600" y="4581128"/>
            <a:ext cx="324036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se šipkou 44"/>
          <p:cNvCxnSpPr/>
          <p:nvPr/>
        </p:nvCxnSpPr>
        <p:spPr>
          <a:xfrm flipV="1">
            <a:off x="971600" y="4077072"/>
            <a:ext cx="0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se šipkou 46"/>
          <p:cNvCxnSpPr/>
          <p:nvPr/>
        </p:nvCxnSpPr>
        <p:spPr>
          <a:xfrm>
            <a:off x="5652120" y="3392996"/>
            <a:ext cx="216024" cy="0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se šipkou 48"/>
          <p:cNvCxnSpPr/>
          <p:nvPr/>
        </p:nvCxnSpPr>
        <p:spPr>
          <a:xfrm flipV="1">
            <a:off x="5868144" y="2636912"/>
            <a:ext cx="0" cy="756084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se šipkou 50"/>
          <p:cNvCxnSpPr/>
          <p:nvPr/>
        </p:nvCxnSpPr>
        <p:spPr>
          <a:xfrm flipH="1">
            <a:off x="5580112" y="2636912"/>
            <a:ext cx="288032" cy="0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se šipkou 52"/>
          <p:cNvCxnSpPr/>
          <p:nvPr/>
        </p:nvCxnSpPr>
        <p:spPr>
          <a:xfrm>
            <a:off x="5580112" y="2636912"/>
            <a:ext cx="0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se šipkou 56"/>
          <p:cNvCxnSpPr/>
          <p:nvPr/>
        </p:nvCxnSpPr>
        <p:spPr>
          <a:xfrm>
            <a:off x="5652120" y="3501008"/>
            <a:ext cx="43204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se šipkou 58"/>
          <p:cNvCxnSpPr/>
          <p:nvPr/>
        </p:nvCxnSpPr>
        <p:spPr>
          <a:xfrm flipV="1">
            <a:off x="6084168" y="2420888"/>
            <a:ext cx="0" cy="10801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se šipkou 60"/>
          <p:cNvCxnSpPr/>
          <p:nvPr/>
        </p:nvCxnSpPr>
        <p:spPr>
          <a:xfrm flipH="1">
            <a:off x="5364088" y="2420888"/>
            <a:ext cx="72008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se šipkou 62"/>
          <p:cNvCxnSpPr/>
          <p:nvPr/>
        </p:nvCxnSpPr>
        <p:spPr>
          <a:xfrm>
            <a:off x="5364088" y="2420888"/>
            <a:ext cx="0" cy="2520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se šipkou 64"/>
          <p:cNvCxnSpPr/>
          <p:nvPr/>
        </p:nvCxnSpPr>
        <p:spPr>
          <a:xfrm>
            <a:off x="8532440" y="3573016"/>
            <a:ext cx="0" cy="75608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se šipkou 66"/>
          <p:cNvCxnSpPr/>
          <p:nvPr/>
        </p:nvCxnSpPr>
        <p:spPr>
          <a:xfrm flipH="1">
            <a:off x="5580112" y="4329100"/>
            <a:ext cx="295232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nice se šipkou 73"/>
          <p:cNvCxnSpPr/>
          <p:nvPr/>
        </p:nvCxnSpPr>
        <p:spPr>
          <a:xfrm flipH="1" flipV="1">
            <a:off x="5508104" y="4077072"/>
            <a:ext cx="72008" cy="2520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se šipkou 75"/>
          <p:cNvCxnSpPr/>
          <p:nvPr/>
        </p:nvCxnSpPr>
        <p:spPr>
          <a:xfrm>
            <a:off x="7596336" y="2852936"/>
            <a:ext cx="1080120" cy="0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se šipkou 77"/>
          <p:cNvCxnSpPr/>
          <p:nvPr/>
        </p:nvCxnSpPr>
        <p:spPr>
          <a:xfrm>
            <a:off x="8676456" y="2852936"/>
            <a:ext cx="0" cy="1332148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se šipkou 79"/>
          <p:cNvCxnSpPr/>
          <p:nvPr/>
        </p:nvCxnSpPr>
        <p:spPr>
          <a:xfrm flipH="1">
            <a:off x="5652120" y="4203086"/>
            <a:ext cx="3024336" cy="0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nice se šipkou 81"/>
          <p:cNvCxnSpPr/>
          <p:nvPr/>
        </p:nvCxnSpPr>
        <p:spPr>
          <a:xfrm flipV="1">
            <a:off x="5652120" y="4077072"/>
            <a:ext cx="0" cy="126014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nice se šipkou 83"/>
          <p:cNvCxnSpPr/>
          <p:nvPr/>
        </p:nvCxnSpPr>
        <p:spPr>
          <a:xfrm>
            <a:off x="5724128" y="3573016"/>
            <a:ext cx="504056" cy="0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nice se šipkou 85"/>
          <p:cNvCxnSpPr/>
          <p:nvPr/>
        </p:nvCxnSpPr>
        <p:spPr>
          <a:xfrm flipV="1">
            <a:off x="6228184" y="2276872"/>
            <a:ext cx="0" cy="1296144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Přímá spojnice se šipkou 87"/>
          <p:cNvCxnSpPr/>
          <p:nvPr/>
        </p:nvCxnSpPr>
        <p:spPr>
          <a:xfrm flipH="1">
            <a:off x="5148064" y="2276872"/>
            <a:ext cx="1080120" cy="0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Přímá spojnice se šipkou 89"/>
          <p:cNvCxnSpPr/>
          <p:nvPr/>
        </p:nvCxnSpPr>
        <p:spPr>
          <a:xfrm>
            <a:off x="5148064" y="2276872"/>
            <a:ext cx="0" cy="432048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Přímá spojnice se šipkou 91"/>
          <p:cNvCxnSpPr/>
          <p:nvPr/>
        </p:nvCxnSpPr>
        <p:spPr>
          <a:xfrm>
            <a:off x="7452320" y="4077072"/>
            <a:ext cx="0" cy="720080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Přímá spojnice se šipkou 93"/>
          <p:cNvCxnSpPr/>
          <p:nvPr/>
        </p:nvCxnSpPr>
        <p:spPr>
          <a:xfrm flipH="1">
            <a:off x="5364088" y="4797152"/>
            <a:ext cx="2088232" cy="0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Přímá spojnice se šipkou 95"/>
          <p:cNvCxnSpPr/>
          <p:nvPr/>
        </p:nvCxnSpPr>
        <p:spPr>
          <a:xfrm flipV="1">
            <a:off x="5364088" y="4077072"/>
            <a:ext cx="0" cy="720080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13113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Procvičuj: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1844824"/>
            <a:ext cx="61991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27                                    46                                    38                        29</a:t>
            </a:r>
          </a:p>
          <a:p>
            <a:r>
              <a:rPr lang="cs-CZ" u="sng" dirty="0" smtClean="0"/>
              <a:t>. 3</a:t>
            </a:r>
            <a:r>
              <a:rPr lang="cs-CZ" dirty="0" smtClean="0"/>
              <a:t>                                    </a:t>
            </a:r>
            <a:r>
              <a:rPr lang="cs-CZ" u="sng" dirty="0" smtClean="0"/>
              <a:t>. 2</a:t>
            </a:r>
            <a:r>
              <a:rPr lang="cs-CZ" dirty="0" smtClean="0"/>
              <a:t>                                    </a:t>
            </a:r>
            <a:r>
              <a:rPr lang="cs-CZ" u="sng" dirty="0" smtClean="0"/>
              <a:t>. 2</a:t>
            </a:r>
            <a:r>
              <a:rPr lang="cs-CZ" dirty="0" smtClean="0"/>
              <a:t>                        </a:t>
            </a:r>
            <a:r>
              <a:rPr lang="cs-CZ" u="sng" dirty="0" smtClean="0"/>
              <a:t> . 3</a:t>
            </a:r>
            <a:endParaRPr lang="cs-CZ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3717032"/>
            <a:ext cx="57871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                       246                                 149                          347</a:t>
            </a:r>
          </a:p>
          <a:p>
            <a:r>
              <a:rPr lang="cs-CZ" dirty="0" smtClean="0"/>
              <a:t>                           </a:t>
            </a:r>
            <a:r>
              <a:rPr lang="cs-CZ" b="1" dirty="0" smtClean="0"/>
              <a:t> </a:t>
            </a:r>
            <a:r>
              <a:rPr lang="cs-CZ" u="sng" dirty="0" smtClean="0"/>
              <a:t> . 2</a:t>
            </a:r>
            <a:r>
              <a:rPr lang="cs-CZ" dirty="0" smtClean="0"/>
              <a:t>                                 </a:t>
            </a:r>
            <a:r>
              <a:rPr lang="cs-CZ" u="sng" dirty="0" smtClean="0"/>
              <a:t> .  2</a:t>
            </a:r>
            <a:r>
              <a:rPr lang="cs-CZ" dirty="0" smtClean="0"/>
              <a:t>                           </a:t>
            </a:r>
            <a:r>
              <a:rPr lang="cs-CZ" u="sng" dirty="0" smtClean="0"/>
              <a:t> .  2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2636912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81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18489" y="2636912"/>
            <a:ext cx="6086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92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868144" y="2636912"/>
            <a:ext cx="4838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76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740352" y="263691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81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55776" y="4437112"/>
            <a:ext cx="7627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492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04048" y="4437112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298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026716" y="4437112"/>
            <a:ext cx="5696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694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01408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72</TotalTime>
  <Words>446</Words>
  <Application>Microsoft Office PowerPoint</Application>
  <PresentationFormat>Předvádění na obrazovce (4:3)</PresentationFormat>
  <Paragraphs>100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Prezentace aplikace PowerPoint</vt:lpstr>
      <vt:lpstr>Anotace a citace</vt:lpstr>
      <vt:lpstr>Zopakuj si řady násobků !  Vzestupně   sestupně  i na přeskáčku</vt:lpstr>
      <vt:lpstr>Uhodneš, co je to ?</vt:lpstr>
      <vt:lpstr>Má to uši, nohy, ocas, drápy. Jí to mléko. Dobře leze po stromech. Hezky to mňouká.</vt:lpstr>
      <vt:lpstr>Písemné násobení jednociferným činitelem:  začínáme násobit od jednotek</vt:lpstr>
      <vt:lpstr>Druhým činitelem vynásobíme nejprve jednotky, pak desítky  a potom stovky prvního činitele</vt:lpstr>
      <vt:lpstr>Procvičuj:</vt:lpstr>
      <vt:lpstr>Při písemném násobení vynásobíme nejprve jednotky, pak desítky  a potom stovky prvního činitele</vt:lpstr>
      <vt:lpstr>Procvičuj: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pc</cp:lastModifiedBy>
  <cp:revision>11</cp:revision>
  <dcterms:created xsi:type="dcterms:W3CDTF">2012-05-08T13:01:22Z</dcterms:created>
  <dcterms:modified xsi:type="dcterms:W3CDTF">2013-07-29T14:22:21Z</dcterms:modified>
</cp:coreProperties>
</file>