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</a:t>
          </a:r>
          <a:r>
            <a:rPr lang="cs-CZ" sz="1400" smtClean="0"/>
            <a:t>VY </a:t>
          </a:r>
          <a:r>
            <a:rPr lang="cs-CZ" sz="1400" smtClean="0"/>
            <a:t>32INOVACE </a:t>
          </a:r>
          <a:r>
            <a:rPr lang="cs-CZ" sz="1400" smtClean="0"/>
            <a:t>04ČLOVĚK </a:t>
          </a:r>
          <a:r>
            <a:rPr lang="cs-CZ" sz="1400" dirty="0" smtClean="0"/>
            <a:t>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Jedinec a druh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789EC7-9ACE-4819-8477-561E8EF772F2}" type="presOf" srcId="{7D356FD4-5DBA-45B8-83F2-01640ED454D7}" destId="{D0E8B8A9-76C8-445B-9727-5936C7A5778A}" srcOrd="1" destOrd="0" presId="urn:microsoft.com/office/officeart/2005/8/layout/target3"/>
    <dgm:cxn modelId="{E755679F-FBE2-439C-B777-6DE5CB4608A8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4388D5-0BE0-4DA2-8773-3510A12DF4F0}" type="presOf" srcId="{D1B46980-6531-4606-95E6-44980827E919}" destId="{6140AFEC-043D-4C43-A2F9-D0F5331DF3A3}" srcOrd="0" destOrd="0" presId="urn:microsoft.com/office/officeart/2005/8/layout/target3"/>
    <dgm:cxn modelId="{E4C99337-A4E6-4BED-9180-3E3BAD21F43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B3F4E4B-8ECD-4DA3-A527-BD302EA571CE}" type="presOf" srcId="{7D356FD4-5DBA-45B8-83F2-01640ED454D7}" destId="{F217DB88-03EE-4B14-A303-4F9D49C289A7}" srcOrd="0" destOrd="0" presId="urn:microsoft.com/office/officeart/2005/8/layout/target3"/>
    <dgm:cxn modelId="{1398035F-8482-49AC-A56F-53C73A8F2660}" type="presOf" srcId="{757F3AB3-0718-4624-B441-E567A8F0AB56}" destId="{333A1088-737F-45CB-B68E-254E46348037}" srcOrd="0" destOrd="0" presId="urn:microsoft.com/office/officeart/2005/8/layout/target3"/>
    <dgm:cxn modelId="{4140C568-F91F-46EE-95B5-13A67135688B}" type="presOf" srcId="{4C35D32F-0EAB-4CD7-82EE-45574DC2A586}" destId="{8BEBB6EC-1DAA-4CAC-8A25-BC0FCBD5DBD5}" srcOrd="0" destOrd="0" presId="urn:microsoft.com/office/officeart/2005/8/layout/target3"/>
    <dgm:cxn modelId="{0986C8B5-15C8-45EE-80C6-86EF966155A0}" type="presOf" srcId="{B651F6E3-6281-48DB-9319-2AEAFDAE7572}" destId="{6BB5E863-4638-4E1D-BFDE-399D028AC4ED}" srcOrd="1" destOrd="0" presId="urn:microsoft.com/office/officeart/2005/8/layout/target3"/>
    <dgm:cxn modelId="{2F8E8FAB-9E66-4B43-9306-8582114593E9}" type="presOf" srcId="{B651F6E3-6281-48DB-9319-2AEAFDAE7572}" destId="{619D679B-A015-4ECF-8348-D1034C574F40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CE9D5D5-95BC-4083-AA84-EEA84EA66EEC}" type="presOf" srcId="{D1D4F407-5343-4D3F-B5B9-D407B03CAEB4}" destId="{D005CE8C-CC26-4C3E-AC11-E15060ECD759}" srcOrd="0" destOrd="0" presId="urn:microsoft.com/office/officeart/2005/8/layout/target3"/>
    <dgm:cxn modelId="{29321CAC-F289-4F76-9D70-50F32DB420C2}" type="presOf" srcId="{4C35D32F-0EAB-4CD7-82EE-45574DC2A586}" destId="{890E4F0B-2866-4A3F-A3C7-2A14B1797930}" srcOrd="1" destOrd="0" presId="urn:microsoft.com/office/officeart/2005/8/layout/target3"/>
    <dgm:cxn modelId="{FC72C45B-B847-411C-8D28-105D1CDD72E3}" type="presParOf" srcId="{333A1088-737F-45CB-B68E-254E46348037}" destId="{F5ABB229-8D3B-4694-996A-96F23CF14429}" srcOrd="0" destOrd="0" presId="urn:microsoft.com/office/officeart/2005/8/layout/target3"/>
    <dgm:cxn modelId="{FF9A9721-AE78-4663-95E9-EEC5BE0598C8}" type="presParOf" srcId="{333A1088-737F-45CB-B68E-254E46348037}" destId="{F41139FD-01EE-4571-8B17-4FB00FC51163}" srcOrd="1" destOrd="0" presId="urn:microsoft.com/office/officeart/2005/8/layout/target3"/>
    <dgm:cxn modelId="{95ED756A-4451-42FC-BA2E-FB1DF81311B3}" type="presParOf" srcId="{333A1088-737F-45CB-B68E-254E46348037}" destId="{D005CE8C-CC26-4C3E-AC11-E15060ECD759}" srcOrd="2" destOrd="0" presId="urn:microsoft.com/office/officeart/2005/8/layout/target3"/>
    <dgm:cxn modelId="{C49FC61C-B491-4FC8-837A-1A7AC7F0F0C4}" type="presParOf" srcId="{333A1088-737F-45CB-B68E-254E46348037}" destId="{2C702D82-9B77-49B7-9568-BB8EB47C3372}" srcOrd="3" destOrd="0" presId="urn:microsoft.com/office/officeart/2005/8/layout/target3"/>
    <dgm:cxn modelId="{B5C0EAD9-AC85-48A3-A18A-1FC0FC88926D}" type="presParOf" srcId="{333A1088-737F-45CB-B68E-254E46348037}" destId="{A52A0455-90FF-4808-ABD0-F02540D31D5A}" srcOrd="4" destOrd="0" presId="urn:microsoft.com/office/officeart/2005/8/layout/target3"/>
    <dgm:cxn modelId="{87291D1D-F34B-4462-973E-00080F2FAC0B}" type="presParOf" srcId="{333A1088-737F-45CB-B68E-254E46348037}" destId="{6140AFEC-043D-4C43-A2F9-D0F5331DF3A3}" srcOrd="5" destOrd="0" presId="urn:microsoft.com/office/officeart/2005/8/layout/target3"/>
    <dgm:cxn modelId="{454D6EF7-125C-46D3-A8D3-84BB135ECDD0}" type="presParOf" srcId="{333A1088-737F-45CB-B68E-254E46348037}" destId="{9358AC05-5D7D-4327-9F80-1AD486AEA664}" srcOrd="6" destOrd="0" presId="urn:microsoft.com/office/officeart/2005/8/layout/target3"/>
    <dgm:cxn modelId="{EDC9A61E-7595-4604-B70F-346A64BB3E9E}" type="presParOf" srcId="{333A1088-737F-45CB-B68E-254E46348037}" destId="{313FC574-E1CD-4FB4-B054-0B805CE0447D}" srcOrd="7" destOrd="0" presId="urn:microsoft.com/office/officeart/2005/8/layout/target3"/>
    <dgm:cxn modelId="{4668956C-46F7-4B93-AC50-68FB80390038}" type="presParOf" srcId="{333A1088-737F-45CB-B68E-254E46348037}" destId="{619D679B-A015-4ECF-8348-D1034C574F40}" srcOrd="8" destOrd="0" presId="urn:microsoft.com/office/officeart/2005/8/layout/target3"/>
    <dgm:cxn modelId="{D1E84765-2637-4547-A4FA-F6A6F8EAF5AE}" type="presParOf" srcId="{333A1088-737F-45CB-B68E-254E46348037}" destId="{5EADEC68-DC27-4179-998F-15CD834808A2}" srcOrd="9" destOrd="0" presId="urn:microsoft.com/office/officeart/2005/8/layout/target3"/>
    <dgm:cxn modelId="{90384B04-BD0C-41C3-9349-EB586DFE00AD}" type="presParOf" srcId="{333A1088-737F-45CB-B68E-254E46348037}" destId="{B8578831-437F-4501-8ADE-AE2A1799C643}" srcOrd="10" destOrd="0" presId="urn:microsoft.com/office/officeart/2005/8/layout/target3"/>
    <dgm:cxn modelId="{740FCA88-E7BD-49B4-9487-55D31A8C322F}" type="presParOf" srcId="{333A1088-737F-45CB-B68E-254E46348037}" destId="{F217DB88-03EE-4B14-A303-4F9D49C289A7}" srcOrd="11" destOrd="0" presId="urn:microsoft.com/office/officeart/2005/8/layout/target3"/>
    <dgm:cxn modelId="{4F641CEC-AE5C-4ECA-AEE1-14AB42C725A0}" type="presParOf" srcId="{333A1088-737F-45CB-B68E-254E46348037}" destId="{76644BE8-9D7C-4C09-B250-3D10AF48CBB7}" srcOrd="12" destOrd="0" presId="urn:microsoft.com/office/officeart/2005/8/layout/target3"/>
    <dgm:cxn modelId="{F2187372-EAA0-4450-AFE4-ACE1D7B592EB}" type="presParOf" srcId="{333A1088-737F-45CB-B68E-254E46348037}" destId="{EE85B701-7295-41C0-BA7A-34D3756A2AE6}" srcOrd="13" destOrd="0" presId="urn:microsoft.com/office/officeart/2005/8/layout/target3"/>
    <dgm:cxn modelId="{AD71AD41-81D3-4D21-8105-3A83470E6E53}" type="presParOf" srcId="{333A1088-737F-45CB-B68E-254E46348037}" destId="{8BEBB6EC-1DAA-4CAC-8A25-BC0FCBD5DBD5}" srcOrd="14" destOrd="0" presId="urn:microsoft.com/office/officeart/2005/8/layout/target3"/>
    <dgm:cxn modelId="{30C83DBA-6435-4197-9CAF-96F64F4BC8E8}" type="presParOf" srcId="{333A1088-737F-45CB-B68E-254E46348037}" destId="{AED2198E-93D5-4001-81B4-73124B309672}" srcOrd="15" destOrd="0" presId="urn:microsoft.com/office/officeart/2005/8/layout/target3"/>
    <dgm:cxn modelId="{C1D9350B-A6C1-4E67-8ED5-27EF5AE09A81}" type="presParOf" srcId="{333A1088-737F-45CB-B68E-254E46348037}" destId="{2BE915AB-18AA-4053-B92C-3BFC9ED204BB}" srcOrd="16" destOrd="0" presId="urn:microsoft.com/office/officeart/2005/8/layout/target3"/>
    <dgm:cxn modelId="{9C0226BE-9605-49FD-93C8-2AA435AF6D6D}" type="presParOf" srcId="{333A1088-737F-45CB-B68E-254E46348037}" destId="{6BB5E863-4638-4E1D-BFDE-399D028AC4ED}" srcOrd="17" destOrd="0" presId="urn:microsoft.com/office/officeart/2005/8/layout/target3"/>
    <dgm:cxn modelId="{859C8CA3-CE6A-4334-9E47-9CDBC0096047}" type="presParOf" srcId="{333A1088-737F-45CB-B68E-254E46348037}" destId="{D0E8B8A9-76C8-445B-9727-5936C7A5778A}" srcOrd="18" destOrd="0" presId="urn:microsoft.com/office/officeart/2005/8/layout/target3"/>
    <dgm:cxn modelId="{1F620200-BABB-4CD6-80C1-4AA5CCEEC89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smtClean="0"/>
            <a:t>VY </a:t>
          </a:r>
          <a:r>
            <a:rPr lang="cs-CZ" sz="1400" kern="1200" smtClean="0"/>
            <a:t>32INOVACE </a:t>
          </a:r>
          <a:r>
            <a:rPr lang="cs-CZ" sz="1400" kern="1200" smtClean="0"/>
            <a:t>04ČLOVĚK </a:t>
          </a:r>
          <a:r>
            <a:rPr lang="cs-CZ" sz="1400" kern="1200" dirty="0" smtClean="0"/>
            <a:t>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Jedinec a druh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8FEEC4-29FC-4910-AB81-CFA75E89B3CD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5560C7-CE43-4F79-973C-3DB3E9EA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455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192576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079099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15941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679167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579637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584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810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841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797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563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276563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27960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2629458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71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 se seznámí s </a:t>
            </a:r>
            <a:r>
              <a:rPr lang="cs-CZ" dirty="0" err="1" smtClean="0"/>
              <a:t>dvojjmenným</a:t>
            </a:r>
            <a:r>
              <a:rPr lang="cs-CZ" dirty="0" smtClean="0"/>
              <a:t> názvoslovím druhů</a:t>
            </a:r>
          </a:p>
          <a:p>
            <a:r>
              <a:rPr lang="cs-CZ" dirty="0" smtClean="0"/>
              <a:t>Žáci si ujasní pojmy rodové a druhové jméno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Přírodověda 4.ročník,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</a:t>
            </a:r>
            <a:r>
              <a:rPr lang="cs-CZ" dirty="0" smtClean="0"/>
              <a:t>2003</a:t>
            </a:r>
            <a:endParaRPr lang="cs-CZ" dirty="0"/>
          </a:p>
          <a:p>
            <a:r>
              <a:rPr lang="cs-CZ" dirty="0" smtClean="0"/>
              <a:t>Přírodověda 4.ročník,pracovní sešit,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</a:t>
            </a:r>
            <a:r>
              <a:rPr lang="cs-CZ" dirty="0" smtClean="0"/>
              <a:t>2008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842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JEDINEC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060848"/>
            <a:ext cx="1920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aždá živá bytost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206084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aždý živý organismus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20311" y="3645024"/>
            <a:ext cx="2759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svou JEDINEČNOST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7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2132856"/>
            <a:ext cx="52565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Jedinci</a:t>
            </a:r>
          </a:p>
          <a:p>
            <a:endParaRPr lang="cs-CZ" dirty="0"/>
          </a:p>
          <a:p>
            <a:r>
              <a:rPr lang="cs-CZ" dirty="0" smtClean="0"/>
              <a:t>              se stejnou stavbou těla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se stejným způsobem života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mtClean="0"/>
              <a:t>              s </a:t>
            </a:r>
            <a:r>
              <a:rPr lang="cs-CZ" dirty="0" smtClean="0"/>
              <a:t>možností mít spolu potomstvo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1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Dvojjmenné</a:t>
            </a:r>
            <a:r>
              <a:rPr lang="cs-CZ" dirty="0" smtClean="0"/>
              <a:t> názvosloví druhů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1988840"/>
            <a:ext cx="55446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Slouží nejen vědcům :</a:t>
            </a:r>
          </a:p>
          <a:p>
            <a:endParaRPr lang="cs-CZ" dirty="0"/>
          </a:p>
          <a:p>
            <a:r>
              <a:rPr lang="cs-CZ" dirty="0" smtClean="0"/>
              <a:t>                       k poznávání druhů</a:t>
            </a:r>
          </a:p>
          <a:p>
            <a:endParaRPr lang="cs-CZ" dirty="0"/>
          </a:p>
          <a:p>
            <a:r>
              <a:rPr lang="cs-CZ" dirty="0" smtClean="0"/>
              <a:t>                       k rozlišování druhů</a:t>
            </a:r>
          </a:p>
          <a:p>
            <a:endParaRPr lang="cs-CZ" dirty="0"/>
          </a:p>
          <a:p>
            <a:r>
              <a:rPr lang="cs-CZ" dirty="0" smtClean="0"/>
              <a:t>                       ke zkoumání druhů</a:t>
            </a:r>
          </a:p>
          <a:p>
            <a:endParaRPr lang="cs-CZ" dirty="0"/>
          </a:p>
          <a:p>
            <a:r>
              <a:rPr lang="cs-CZ" dirty="0" smtClean="0"/>
              <a:t>                       ke vzájemnému vyměňování poznatků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240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Dvojjmenné</a:t>
            </a:r>
            <a:r>
              <a:rPr lang="cs-CZ" dirty="0"/>
              <a:t> názvosloví druhů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87607" y="1916832"/>
            <a:ext cx="653255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druhové jméno</a:t>
            </a:r>
          </a:p>
          <a:p>
            <a:pPr algn="ctr"/>
            <a:endParaRPr lang="cs-CZ" sz="3200" dirty="0"/>
          </a:p>
          <a:p>
            <a:pPr algn="ctr"/>
            <a:r>
              <a:rPr lang="cs-CZ" sz="3200" dirty="0"/>
              <a:t>t</a:t>
            </a:r>
            <a:r>
              <a:rPr lang="cs-CZ" sz="3200" dirty="0" smtClean="0"/>
              <a:t>voří</a:t>
            </a:r>
          </a:p>
          <a:p>
            <a:pPr algn="ctr"/>
            <a:endParaRPr lang="cs-CZ" sz="3200" dirty="0"/>
          </a:p>
          <a:p>
            <a:pPr algn="ctr"/>
            <a:r>
              <a:rPr lang="cs-CZ" sz="3200" dirty="0"/>
              <a:t>r</a:t>
            </a:r>
            <a:r>
              <a:rPr lang="cs-CZ" sz="3200" dirty="0" smtClean="0"/>
              <a:t>odové jméno + druhový přívlastek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6127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060848"/>
            <a:ext cx="5753498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Rodové jméno  +  druhový přívlastek = druhové jméno</a:t>
            </a:r>
          </a:p>
          <a:p>
            <a:endParaRPr lang="cs-CZ" dirty="0"/>
          </a:p>
          <a:p>
            <a:r>
              <a:rPr lang="cs-CZ" dirty="0" smtClean="0"/>
              <a:t>        kos                              černý</a:t>
            </a:r>
          </a:p>
          <a:p>
            <a:endParaRPr lang="cs-CZ" dirty="0"/>
          </a:p>
          <a:p>
            <a:r>
              <a:rPr lang="cs-CZ" dirty="0" smtClean="0"/>
              <a:t>     vlaštovka                      obecná</a:t>
            </a:r>
          </a:p>
          <a:p>
            <a:endParaRPr lang="cs-CZ" dirty="0"/>
          </a:p>
          <a:p>
            <a:r>
              <a:rPr lang="cs-CZ" dirty="0" smtClean="0"/>
              <a:t>    muchomůrka                zelená</a:t>
            </a:r>
          </a:p>
          <a:p>
            <a:endParaRPr lang="cs-CZ" dirty="0"/>
          </a:p>
          <a:p>
            <a:r>
              <a:rPr lang="cs-CZ" dirty="0" smtClean="0"/>
              <a:t>     kočka                             domácí</a:t>
            </a:r>
          </a:p>
          <a:p>
            <a:endParaRPr lang="cs-CZ" dirty="0"/>
          </a:p>
          <a:p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7195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Spojte čarami slova, která tvoří druhová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prvosenka</a:t>
            </a:r>
          </a:p>
          <a:p>
            <a:r>
              <a:rPr lang="cs-CZ" dirty="0" smtClean="0"/>
              <a:t>vlaštovka</a:t>
            </a:r>
          </a:p>
          <a:p>
            <a:r>
              <a:rPr lang="cs-CZ" dirty="0" smtClean="0"/>
              <a:t>kozák</a:t>
            </a:r>
          </a:p>
          <a:p>
            <a:r>
              <a:rPr lang="cs-CZ" dirty="0" smtClean="0"/>
              <a:t>pstruh</a:t>
            </a:r>
          </a:p>
          <a:p>
            <a:r>
              <a:rPr lang="cs-CZ" dirty="0" smtClean="0"/>
              <a:t>otakárek</a:t>
            </a:r>
          </a:p>
          <a:p>
            <a:r>
              <a:rPr lang="cs-CZ" dirty="0" smtClean="0"/>
              <a:t>včela </a:t>
            </a:r>
          </a:p>
          <a:p>
            <a:r>
              <a:rPr lang="cs-CZ" dirty="0" smtClean="0"/>
              <a:t>vosa</a:t>
            </a:r>
          </a:p>
          <a:p>
            <a:r>
              <a:rPr lang="cs-CZ" dirty="0" smtClean="0"/>
              <a:t>bříza</a:t>
            </a:r>
          </a:p>
          <a:p>
            <a:r>
              <a:rPr lang="cs-CZ" dirty="0" smtClean="0"/>
              <a:t>borovice</a:t>
            </a:r>
          </a:p>
          <a:p>
            <a:r>
              <a:rPr lang="cs-CZ" dirty="0" smtClean="0"/>
              <a:t>muchomůrka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400" dirty="0" smtClean="0"/>
              <a:t>Můžeš si vzít na pomoc  encyklopedie ze</a:t>
            </a:r>
            <a:endParaRPr lang="cs-CZ" sz="1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obecná</a:t>
            </a:r>
          </a:p>
          <a:p>
            <a:r>
              <a:rPr lang="cs-CZ" dirty="0" smtClean="0"/>
              <a:t>jarní</a:t>
            </a:r>
          </a:p>
          <a:p>
            <a:r>
              <a:rPr lang="cs-CZ" dirty="0" smtClean="0"/>
              <a:t>potoční</a:t>
            </a:r>
          </a:p>
          <a:p>
            <a:r>
              <a:rPr lang="cs-CZ" dirty="0" smtClean="0"/>
              <a:t>ovocný</a:t>
            </a:r>
          </a:p>
          <a:p>
            <a:r>
              <a:rPr lang="cs-CZ" dirty="0" smtClean="0"/>
              <a:t>útočná</a:t>
            </a:r>
          </a:p>
          <a:p>
            <a:r>
              <a:rPr lang="cs-CZ" dirty="0" smtClean="0"/>
              <a:t>březový</a:t>
            </a:r>
          </a:p>
          <a:p>
            <a:r>
              <a:rPr lang="cs-CZ" dirty="0" smtClean="0"/>
              <a:t>bělokorá</a:t>
            </a:r>
          </a:p>
          <a:p>
            <a:r>
              <a:rPr lang="cs-CZ" dirty="0" smtClean="0"/>
              <a:t>lesní</a:t>
            </a:r>
          </a:p>
          <a:p>
            <a:r>
              <a:rPr lang="cs-CZ" dirty="0" smtClean="0"/>
              <a:t>červená</a:t>
            </a:r>
          </a:p>
          <a:p>
            <a:r>
              <a:rPr lang="cs-CZ" dirty="0"/>
              <a:t>m</a:t>
            </a:r>
            <a:r>
              <a:rPr lang="cs-CZ" dirty="0" smtClean="0"/>
              <a:t>edonosná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300" dirty="0"/>
              <a:t>žákovské knihovny nebo vyhledávače na internetu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2016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Spojte čarami slova, která tvoří druhová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prvosenka</a:t>
            </a:r>
          </a:p>
          <a:p>
            <a:r>
              <a:rPr lang="cs-CZ" dirty="0" smtClean="0"/>
              <a:t>vlaštovka</a:t>
            </a:r>
          </a:p>
          <a:p>
            <a:r>
              <a:rPr lang="cs-CZ" dirty="0" smtClean="0"/>
              <a:t>kozák</a:t>
            </a:r>
          </a:p>
          <a:p>
            <a:r>
              <a:rPr lang="cs-CZ" dirty="0" smtClean="0"/>
              <a:t>pstruh</a:t>
            </a:r>
          </a:p>
          <a:p>
            <a:r>
              <a:rPr lang="cs-CZ" dirty="0" smtClean="0"/>
              <a:t>otakárek</a:t>
            </a:r>
          </a:p>
          <a:p>
            <a:r>
              <a:rPr lang="cs-CZ" dirty="0" smtClean="0"/>
              <a:t>včela </a:t>
            </a:r>
          </a:p>
          <a:p>
            <a:r>
              <a:rPr lang="cs-CZ" dirty="0" smtClean="0"/>
              <a:t>vosa</a:t>
            </a:r>
          </a:p>
          <a:p>
            <a:r>
              <a:rPr lang="cs-CZ" dirty="0" smtClean="0"/>
              <a:t>bříza</a:t>
            </a:r>
          </a:p>
          <a:p>
            <a:r>
              <a:rPr lang="cs-CZ" dirty="0" smtClean="0"/>
              <a:t>borovice</a:t>
            </a:r>
          </a:p>
          <a:p>
            <a:r>
              <a:rPr lang="cs-CZ" dirty="0" smtClean="0"/>
              <a:t>muchomůrka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obecná</a:t>
            </a:r>
          </a:p>
          <a:p>
            <a:r>
              <a:rPr lang="cs-CZ" dirty="0" smtClean="0"/>
              <a:t>jarní</a:t>
            </a:r>
          </a:p>
          <a:p>
            <a:r>
              <a:rPr lang="cs-CZ" dirty="0" smtClean="0"/>
              <a:t>potoční</a:t>
            </a:r>
          </a:p>
          <a:p>
            <a:r>
              <a:rPr lang="cs-CZ" dirty="0" smtClean="0"/>
              <a:t>ovocný</a:t>
            </a:r>
          </a:p>
          <a:p>
            <a:r>
              <a:rPr lang="cs-CZ" dirty="0" smtClean="0"/>
              <a:t>útočná</a:t>
            </a:r>
          </a:p>
          <a:p>
            <a:r>
              <a:rPr lang="cs-CZ" dirty="0" smtClean="0"/>
              <a:t>březový</a:t>
            </a:r>
          </a:p>
          <a:p>
            <a:r>
              <a:rPr lang="cs-CZ" dirty="0" smtClean="0"/>
              <a:t>bělokorá</a:t>
            </a:r>
          </a:p>
          <a:p>
            <a:r>
              <a:rPr lang="cs-CZ" dirty="0" smtClean="0"/>
              <a:t>lesní</a:t>
            </a:r>
          </a:p>
          <a:p>
            <a:r>
              <a:rPr lang="cs-CZ" dirty="0" smtClean="0"/>
              <a:t>červená</a:t>
            </a:r>
          </a:p>
          <a:p>
            <a:r>
              <a:rPr lang="cs-CZ" dirty="0" smtClean="0"/>
              <a:t>medonosná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123728" y="1628800"/>
            <a:ext cx="280831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23728" y="1628800"/>
            <a:ext cx="280831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475656" y="2564904"/>
            <a:ext cx="3456384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763688" y="2492896"/>
            <a:ext cx="316835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907704" y="2996952"/>
            <a:ext cx="302433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475656" y="3861048"/>
            <a:ext cx="3456384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475656" y="3429000"/>
            <a:ext cx="345638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619672" y="4365104"/>
            <a:ext cx="3312368" cy="468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763688" y="4833156"/>
            <a:ext cx="3168352" cy="468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2699792" y="5301208"/>
            <a:ext cx="223224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292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257</Words>
  <Application>Microsoft Office PowerPoint</Application>
  <PresentationFormat>Předvádění na obrazovce (4:3)</PresentationFormat>
  <Paragraphs>107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JEDINEC</vt:lpstr>
      <vt:lpstr>DRUH</vt:lpstr>
      <vt:lpstr>Dvojjmenné názvosloví druhů</vt:lpstr>
      <vt:lpstr>Dvojjmenné názvosloví druhů</vt:lpstr>
      <vt:lpstr>Příklady:</vt:lpstr>
      <vt:lpstr>Spojte čarami slova, která tvoří druhová jména</vt:lpstr>
      <vt:lpstr>Spojte čarami slova, která tvoří druhová jména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6</cp:revision>
  <dcterms:created xsi:type="dcterms:W3CDTF">2012-11-03T12:33:09Z</dcterms:created>
  <dcterms:modified xsi:type="dcterms:W3CDTF">2013-07-27T07:27:19Z</dcterms:modified>
</cp:coreProperties>
</file>