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56" r:id="rId3"/>
    <p:sldId id="269" r:id="rId4"/>
    <p:sldId id="259" r:id="rId5"/>
    <p:sldId id="271" r:id="rId6"/>
    <p:sldId id="273" r:id="rId7"/>
    <p:sldId id="257" r:id="rId8"/>
    <p:sldId id="270" r:id="rId9"/>
    <p:sldId id="280" r:id="rId10"/>
    <p:sldId id="258" r:id="rId11"/>
    <p:sldId id="260" r:id="rId12"/>
    <p:sldId id="262" r:id="rId13"/>
    <p:sldId id="263" r:id="rId14"/>
    <p:sldId id="281" r:id="rId15"/>
    <p:sldId id="282" r:id="rId16"/>
    <p:sldId id="279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f/Location_of_Serbia_in_Europe,_Kosovo_included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rbsko&amp;hl=cs&amp;gbv=2&amp;tbm=isch&amp;tbnid=xk5UiSXQVgPgFM:&amp;imgrefurl=http://slovane.ic.cz/slovane/srbsko/srbsko.htm&amp;docid=oBz2lHt54X7NjM&amp;w=328&amp;h=352&amp;ei=l2I1Tq6nFYbEswb-wrW5Ag&amp;zoom=1&amp;iact=rc&amp;dur=478&amp;page=1&amp;tbnh=132&amp;tbnw=123&amp;start=0&amp;ndsp=13&amp;ved=1t:429,r:2,s:0&amp;tx=71&amp;ty=56&amp;biw=1040&amp;bih=626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biw=1040&amp;bih=626&amp;gbv=2&amp;tbm=isch&amp;sa=1&amp;q=B%C4%9Blehrad&amp;oq=B%C4%9Blehrad&amp;aq=f&amp;aqi=g4&amp;aql=&amp;gs_sm=s&amp;gs_upl=1129466l1142268l0l1145455l25l25l16l4l11l0l207l700l2.2.1l5l0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srbsko&amp;um=1&amp;ie=UTF-8&amp;tbm=isch&amp;source=og&amp;sa=N&amp;hl=cs&amp;tab=wi&amp;biw=1040&amp;bih=626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cation_of_Serbia_in_Europe,_Kosovo_included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20serbiandinar2003.jpg" TargetMode="External"/><Relationship Id="rId4" Type="http://schemas.openxmlformats.org/officeDocument/2006/relationships/hyperlink" Target="http://commons.wikimedia.org/wiki/File:Sveti_Sava_Temple.jpg?uselang=c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1652588"/>
            <a:ext cx="7772400" cy="1470025"/>
          </a:xfrm>
        </p:spPr>
        <p:txBody>
          <a:bodyPr/>
          <a:lstStyle/>
          <a:p>
            <a:r>
              <a:rPr lang="cs-CZ" dirty="0" smtClean="0"/>
              <a:t>Srbsko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VY_52_INOVACE_358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státy  II.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2134" y="5085184"/>
            <a:ext cx="7056437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Anotace: 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je určen k využití pro práci s interaktivní tabulí.</a:t>
            </a:r>
          </a:p>
          <a:p>
            <a:pPr algn="ctr"/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může být využit jako zápis do sešitu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6499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/>
            </a:r>
            <a:br>
              <a:rPr lang="cs-CZ" sz="9600" dirty="0" smtClean="0"/>
            </a:br>
            <a:r>
              <a:rPr lang="cs-CZ" sz="9600" dirty="0" smtClean="0"/>
              <a:t>SRBSKO</a:t>
            </a:r>
            <a:endParaRPr lang="cs-CZ" sz="9600" dirty="0"/>
          </a:p>
        </p:txBody>
      </p:sp>
      <p:pic>
        <p:nvPicPr>
          <p:cNvPr id="1026" name="Picture 2" descr="C:\Users\123P\AppData\Local\Microsoft\Windows\Temporary Internet Files\Content.IE5\S7687CZ2\MC900432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20888"/>
            <a:ext cx="5440314" cy="3637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7488435" cy="6096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Location of Serbia in Europe, Kosovo included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76672"/>
            <a:ext cx="7560840" cy="567063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136339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google.cz/imgres?q=srbsko&amp;hl=cs&amp;gbv=2&amp;tbm=isch&amp;tbnid=xk5UiSXQVgPgFM:&amp;imgrefurl=http://slovane.ic.cz/slovane/srbsko/srbsko.htm&amp;docid=oBz2lHt54X7NjM&amp;w=328&amp;h=352&amp;ei=l2I1Tq6nFYbEswb-wrW5Ag&amp;zoom=1&amp;iact=rc&amp;dur=478&amp;page=1&amp;tbnh=132&amp;tbnw=123&amp;start=0&amp;ndsp=13&amp;ved=1t:429,r:2,s:0&amp;tx=71&amp;ty=56&amp;biw=1040&amp;bih=626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Podrobná mapa Srbska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7200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Na severu Srbsko hraničí </a:t>
            </a:r>
            <a:r>
              <a:rPr lang="cs-CZ" sz="3600" dirty="0" smtClean="0"/>
              <a:t>                       s </a:t>
            </a:r>
            <a:r>
              <a:rPr lang="cs-CZ" sz="3600" dirty="0" smtClean="0"/>
              <a:t>Maďarskem, na západě </a:t>
            </a:r>
            <a:r>
              <a:rPr lang="cs-CZ" sz="3600" dirty="0" smtClean="0"/>
              <a:t>                    s </a:t>
            </a:r>
            <a:r>
              <a:rPr lang="cs-CZ" sz="3600" dirty="0" smtClean="0"/>
              <a:t>Chorvatskem, Bosnou </a:t>
            </a:r>
            <a:r>
              <a:rPr lang="cs-CZ" sz="3600" dirty="0" smtClean="0"/>
              <a:t>                        a </a:t>
            </a:r>
            <a:r>
              <a:rPr lang="cs-CZ" sz="3600" dirty="0" smtClean="0"/>
              <a:t>Hercegovinou, Černou Horou, na jihozápadě s </a:t>
            </a:r>
            <a:r>
              <a:rPr lang="cs-CZ" sz="3600" dirty="0" err="1" smtClean="0"/>
              <a:t>Kosovem</a:t>
            </a:r>
            <a:r>
              <a:rPr lang="cs-CZ" sz="3600" dirty="0" smtClean="0"/>
              <a:t>, na jihu s Makedonií, na východě </a:t>
            </a:r>
            <a:r>
              <a:rPr lang="cs-CZ" sz="3600" dirty="0" smtClean="0"/>
              <a:t>                    s </a:t>
            </a:r>
            <a:r>
              <a:rPr lang="cs-CZ" sz="3600" dirty="0" smtClean="0"/>
              <a:t>Bulharskem a Rumunskem.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město- Bělehrad  </a:t>
            </a:r>
          </a:p>
          <a:p>
            <a:r>
              <a:rPr lang="cs-CZ" dirty="0" smtClean="0"/>
              <a:t>Počet obyvatel- 7 950 000</a:t>
            </a:r>
          </a:p>
          <a:p>
            <a:r>
              <a:rPr lang="cs-CZ" dirty="0" smtClean="0"/>
              <a:t>Státní zřízení- republika</a:t>
            </a:r>
          </a:p>
          <a:p>
            <a:r>
              <a:rPr lang="cs-CZ" dirty="0" smtClean="0"/>
              <a:t>Jazyk- srbština</a:t>
            </a:r>
          </a:p>
          <a:p>
            <a:r>
              <a:rPr lang="cs-CZ" dirty="0" smtClean="0"/>
              <a:t>Měna –  srbský dinár</a:t>
            </a:r>
          </a:p>
          <a:p>
            <a:r>
              <a:rPr lang="cs-CZ" dirty="0" smtClean="0"/>
              <a:t>Samostatný stát vznikl 5. června 2006 po rozpadu soustátí Srbsko a Černá Hora</a:t>
            </a:r>
          </a:p>
          <a:p>
            <a:r>
              <a:rPr lang="cs-CZ" dirty="0" smtClean="0"/>
              <a:t>Další velká města- </a:t>
            </a:r>
            <a:r>
              <a:rPr lang="cs-CZ" dirty="0" err="1" smtClean="0"/>
              <a:t>Novi</a:t>
            </a:r>
            <a:r>
              <a:rPr lang="cs-CZ" dirty="0" smtClean="0"/>
              <a:t> Sad,..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243408"/>
            <a:ext cx="7467600" cy="1143000"/>
          </a:xfrm>
        </p:spPr>
        <p:txBody>
          <a:bodyPr/>
          <a:lstStyle/>
          <a:p>
            <a:r>
              <a:rPr lang="cs-CZ" dirty="0" smtClean="0"/>
              <a:t>BĚLEHRAD-hlavní město</a:t>
            </a:r>
            <a:endParaRPr lang="cs-CZ" dirty="0"/>
          </a:p>
        </p:txBody>
      </p:sp>
      <p:pic>
        <p:nvPicPr>
          <p:cNvPr id="2050" name="Picture 2" descr="File:Sveti Sava Temp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96752"/>
            <a:ext cx="4070226" cy="542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1143000"/>
          </a:xfrm>
        </p:spPr>
        <p:txBody>
          <a:bodyPr/>
          <a:lstStyle/>
          <a:p>
            <a:r>
              <a:rPr lang="cs-CZ" dirty="0" smtClean="0"/>
              <a:t>Další fotografie </a:t>
            </a:r>
            <a:r>
              <a:rPr lang="cs-CZ" dirty="0"/>
              <a:t>B</a:t>
            </a:r>
            <a:r>
              <a:rPr lang="cs-CZ" dirty="0" smtClean="0"/>
              <a:t>ělehradu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http://www.google.cz/search?hl=cs&amp;biw=1040&amp;bih=626&amp;gbv=2&amp;tbm=isch&amp;sa=1&amp;q=B%C4%9Blehrad&amp;oq=B%C4%9Blehrad&amp;aq=f&amp;aqi=g4&amp;aql=&amp;gs_sm=s&amp;gs_upl=1129466l1142268l0l1145455l25l25l16l4l11l0l207l700l2.2.1l5l0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4083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severu země se nachází Panonská nížina</a:t>
            </a:r>
          </a:p>
          <a:p>
            <a:r>
              <a:rPr lang="pt-BR" dirty="0" smtClean="0"/>
              <a:t>na jih</a:t>
            </a:r>
            <a:r>
              <a:rPr lang="cs-CZ" dirty="0" smtClean="0"/>
              <a:t>u</a:t>
            </a:r>
            <a:r>
              <a:rPr lang="pt-BR" dirty="0" smtClean="0"/>
              <a:t> se zvedá</a:t>
            </a:r>
            <a:r>
              <a:rPr lang="cs-CZ" dirty="0" smtClean="0"/>
              <a:t>jí </a:t>
            </a:r>
            <a:r>
              <a:rPr lang="pt-BR" dirty="0" smtClean="0"/>
              <a:t>Dinárské hory</a:t>
            </a:r>
            <a:endParaRPr lang="cs-CZ" dirty="0" smtClean="0"/>
          </a:p>
          <a:p>
            <a:r>
              <a:rPr lang="cs-CZ" dirty="0" smtClean="0"/>
              <a:t>východní hranice rovněž přetíná Karpatský oblouk </a:t>
            </a:r>
          </a:p>
          <a:p>
            <a:r>
              <a:rPr lang="cs-CZ" dirty="0" smtClean="0"/>
              <a:t>na jihovýchodě se tyto horo setkávají s pohořím Rodopy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protéká řeka Dunaj, do kterého se vlévají řeky:</a:t>
            </a:r>
          </a:p>
          <a:p>
            <a:endParaRPr lang="cs-CZ" dirty="0" smtClean="0"/>
          </a:p>
          <a:p>
            <a:r>
              <a:rPr lang="cs-CZ" dirty="0" smtClean="0"/>
              <a:t>Tisa</a:t>
            </a:r>
          </a:p>
          <a:p>
            <a:r>
              <a:rPr lang="cs-CZ" dirty="0" smtClean="0"/>
              <a:t> Sáva </a:t>
            </a:r>
          </a:p>
          <a:p>
            <a:r>
              <a:rPr lang="cs-CZ" dirty="0" smtClean="0"/>
              <a:t> Morava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Obyvatelstvo+ náboženství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Srbové 62 %</a:t>
            </a:r>
          </a:p>
          <a:p>
            <a:endParaRPr lang="cs-CZ" dirty="0" smtClean="0"/>
          </a:p>
          <a:p>
            <a:r>
              <a:rPr lang="cs-CZ" dirty="0" smtClean="0"/>
              <a:t> Albánci 17 %</a:t>
            </a:r>
          </a:p>
          <a:p>
            <a:endParaRPr lang="cs-CZ" dirty="0" smtClean="0"/>
          </a:p>
          <a:p>
            <a:r>
              <a:rPr lang="cs-CZ" dirty="0" smtClean="0"/>
              <a:t>Černohorci 5 %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pravoslavní 65 %</a:t>
            </a:r>
          </a:p>
          <a:p>
            <a:endParaRPr lang="cs-CZ" dirty="0" smtClean="0"/>
          </a:p>
          <a:p>
            <a:r>
              <a:rPr lang="cs-CZ" dirty="0" smtClean="0"/>
              <a:t> muslimové 19 %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Národnost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Náboženví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Těží se- hnědé uhlí, černé uhlí, ropa, zemní plyn, železná ruda, bauxit, olovo, chróm</a:t>
            </a:r>
          </a:p>
          <a:p>
            <a:endParaRPr lang="cs-CZ" dirty="0" smtClean="0"/>
          </a:p>
          <a:p>
            <a:r>
              <a:rPr lang="cs-CZ" dirty="0" smtClean="0"/>
              <a:t>Pěstuje se- pšenice, ječmen, kukuřice, cukrová řepa, sója, zelenina, ovoce, tabák</a:t>
            </a:r>
          </a:p>
          <a:p>
            <a:endParaRPr lang="cs-CZ" dirty="0" smtClean="0"/>
          </a:p>
          <a:p>
            <a:r>
              <a:rPr lang="cs-CZ" dirty="0" smtClean="0"/>
              <a:t>Chová se- skot, ovce, koně, prasata, drůbež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2194" y="1052736"/>
            <a:ext cx="8229600" cy="1143000"/>
          </a:xfrm>
        </p:spPr>
        <p:txBody>
          <a:bodyPr/>
          <a:lstStyle/>
          <a:p>
            <a:r>
              <a:rPr lang="cs-CZ" dirty="0" smtClean="0"/>
              <a:t>Srbský dinár</a:t>
            </a:r>
            <a:endParaRPr lang="cs-CZ" dirty="0"/>
          </a:p>
        </p:txBody>
      </p:sp>
      <p:pic>
        <p:nvPicPr>
          <p:cNvPr id="3074" name="Picture 2" descr="Soubor:20serbiandinar2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64904"/>
            <a:ext cx="532661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1098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1143000"/>
          </a:xfrm>
        </p:spPr>
        <p:txBody>
          <a:bodyPr/>
          <a:lstStyle/>
          <a:p>
            <a:r>
              <a:rPr lang="cs-CZ" dirty="0" smtClean="0"/>
              <a:t>Další fotografie Srbska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http://www.google.cz/search?q=srbsko&amp;um=1&amp;ie=UTF-8&amp;tbm=isch&amp;source=og&amp;sa=N&amp;hl=cs&amp;tab=wi&amp;biw=1040&amp;bih=626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1842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31.7.2011 15:50:24 </a:t>
            </a:r>
            <a:r>
              <a:rPr lang="cs-CZ" b="1" dirty="0"/>
              <a:t>[cit. </a:t>
            </a:r>
            <a:r>
              <a:rPr lang="cs-CZ" b="1" dirty="0" smtClean="0"/>
              <a:t>2011-07-31].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LIUZZO,David</a:t>
            </a:r>
            <a:r>
              <a:rPr lang="cs-CZ" dirty="0" smtClean="0"/>
              <a:t>:</a:t>
            </a:r>
            <a:r>
              <a:rPr lang="en-US" dirty="0"/>
              <a:t>Location of Serbia in Europe, Kosovo </a:t>
            </a:r>
            <a:r>
              <a:rPr lang="en-US" dirty="0" smtClean="0"/>
              <a:t>included.png</a:t>
            </a:r>
            <a:r>
              <a:rPr lang="cs-CZ" b="1" dirty="0"/>
              <a:t> [online]. 31.7.2011 </a:t>
            </a:r>
            <a:r>
              <a:rPr lang="cs-CZ" b="1" dirty="0" smtClean="0"/>
              <a:t>15:52:31 </a:t>
            </a:r>
            <a:r>
              <a:rPr lang="cs-CZ" b="1" dirty="0"/>
              <a:t>[cit. </a:t>
            </a:r>
            <a:r>
              <a:rPr lang="cs-CZ" b="1" dirty="0" smtClean="0"/>
              <a:t>2011-07-31]. </a:t>
            </a:r>
            <a:r>
              <a:rPr lang="cs-CZ" b="1" dirty="0"/>
              <a:t>Dostupný z WWW: &lt; </a:t>
            </a:r>
            <a:r>
              <a:rPr lang="cs-CZ" dirty="0">
                <a:hlinkClick r:id="rId3"/>
              </a:rPr>
              <a:t>http://cs.wikipedia.org/wiki/Soubor:Location_of_Serbia_in_</a:t>
            </a:r>
            <a:r>
              <a:rPr lang="cs-CZ" dirty="0" err="1">
                <a:hlinkClick r:id="rId3"/>
              </a:rPr>
              <a:t>Europe</a:t>
            </a:r>
            <a:r>
              <a:rPr lang="cs-CZ" dirty="0">
                <a:hlinkClick r:id="rId3"/>
              </a:rPr>
              <a:t>,_</a:t>
            </a:r>
            <a:r>
              <a:rPr lang="cs-CZ" dirty="0" smtClean="0">
                <a:hlinkClick r:id="rId3"/>
              </a:rPr>
              <a:t>Kosovo_included.png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ANDJELIC,Goran</a:t>
            </a:r>
            <a:r>
              <a:rPr lang="cs-CZ" dirty="0" smtClean="0"/>
              <a:t>:</a:t>
            </a:r>
            <a:r>
              <a:rPr lang="cs-CZ" dirty="0"/>
              <a:t> </a:t>
            </a:r>
            <a:r>
              <a:rPr lang="cs-CZ" dirty="0" err="1"/>
              <a:t>Sveti</a:t>
            </a:r>
            <a:r>
              <a:rPr lang="cs-CZ" dirty="0"/>
              <a:t> Sava </a:t>
            </a:r>
            <a:r>
              <a:rPr lang="cs-CZ" dirty="0" smtClean="0"/>
              <a:t>Temple.jpg</a:t>
            </a:r>
            <a:r>
              <a:rPr lang="cs-CZ" b="1" dirty="0"/>
              <a:t> [online]. 31.7.2011 </a:t>
            </a:r>
            <a:r>
              <a:rPr lang="cs-CZ" b="1" dirty="0" smtClean="0"/>
              <a:t>15:56:11 </a:t>
            </a:r>
            <a:r>
              <a:rPr lang="cs-CZ" b="1" dirty="0"/>
              <a:t>[cit. 2011-07-31].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</a:t>
            </a:r>
            <a:r>
              <a:rPr lang="cs-CZ" dirty="0" err="1" smtClean="0">
                <a:hlinkClick r:id="rId4"/>
              </a:rPr>
              <a:t>File:Sveti_Sava_Temple.jpg?uselang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ABLOHM:20serbiandinar2003.jpg</a:t>
            </a:r>
            <a:r>
              <a:rPr lang="cs-CZ" b="1" dirty="0"/>
              <a:t> [online]. 31.7.2011 </a:t>
            </a:r>
            <a:r>
              <a:rPr lang="cs-CZ" b="1" dirty="0" smtClean="0"/>
              <a:t>15:58:51 </a:t>
            </a:r>
            <a:r>
              <a:rPr lang="cs-CZ" b="1" dirty="0"/>
              <a:t>[cit. 2011-07-31]. Dostupný z WWW: </a:t>
            </a:r>
            <a:r>
              <a:rPr lang="cs-CZ" b="1" dirty="0" smtClean="0"/>
              <a:t>&lt;</a:t>
            </a:r>
            <a:r>
              <a:rPr lang="cs-CZ" dirty="0">
                <a:hlinkClick r:id="rId5"/>
              </a:rPr>
              <a:t> http://</a:t>
            </a:r>
            <a:r>
              <a:rPr lang="cs-CZ" dirty="0" smtClean="0">
                <a:hlinkClick r:id="rId5"/>
              </a:rPr>
              <a:t>cs.wikipedia.org/wiki/Soubor:20serbiandinar2003.jpg</a:t>
            </a:r>
            <a:r>
              <a:rPr lang="cs-CZ" dirty="0" smtClean="0"/>
              <a:t>&gt;.</a:t>
            </a:r>
            <a:r>
              <a:rPr lang="cs-CZ" b="1" dirty="0" smtClean="0"/>
              <a:t> </a:t>
            </a:r>
            <a:endParaRPr lang="cs-CZ" dirty="0"/>
          </a:p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8682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</a:p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104</TotalTime>
  <Words>354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Srbsko</vt:lpstr>
      <vt:lpstr> SRBSKO</vt:lpstr>
      <vt:lpstr>Snímek 3</vt:lpstr>
      <vt:lpstr>Snímek 4</vt:lpstr>
      <vt:lpstr>Podrobná mapa Srbska</vt:lpstr>
      <vt:lpstr>Snímek 6</vt:lpstr>
      <vt:lpstr>Základní informace</vt:lpstr>
      <vt:lpstr>BĚLEHRAD-hlavní město</vt:lpstr>
      <vt:lpstr>Další fotografie Bělehradu</vt:lpstr>
      <vt:lpstr>Povrch</vt:lpstr>
      <vt:lpstr>Vodstvo</vt:lpstr>
      <vt:lpstr>Obyvatelstvo+ náboženství</vt:lpstr>
      <vt:lpstr>Hospodářství</vt:lpstr>
      <vt:lpstr>Srbský dinár</vt:lpstr>
      <vt:lpstr>Další fotografie Srbska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Dum</cp:lastModifiedBy>
  <cp:revision>15</cp:revision>
  <dcterms:modified xsi:type="dcterms:W3CDTF">2012-03-16T15:09:54Z</dcterms:modified>
</cp:coreProperties>
</file>