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8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</a:t>
          </a:r>
          <a:r>
            <a:rPr lang="cs-CZ" sz="1400" dirty="0" smtClean="0"/>
            <a:t>INOVACE  10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Druhy plodů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81ADCE-A2AC-4AB3-B5FF-B7399CFB3DB3}" type="presOf" srcId="{D1B46980-6531-4606-95E6-44980827E919}" destId="{2BE915AB-18AA-4053-B92C-3BFC9ED204BB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3CDF05CB-7F77-4DB8-8FD0-B6E9F0091B25}" type="presOf" srcId="{7D356FD4-5DBA-45B8-83F2-01640ED454D7}" destId="{F217DB88-03EE-4B14-A303-4F9D49C289A7}" srcOrd="0" destOrd="0" presId="urn:microsoft.com/office/officeart/2005/8/layout/target3"/>
    <dgm:cxn modelId="{744A6210-49E0-48CC-BD61-38C47063433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1FDD80-B7CF-4894-A891-36EA46D84219}" type="presOf" srcId="{D1D4F407-5343-4D3F-B5B9-D407B03CAEB4}" destId="{D005CE8C-CC26-4C3E-AC11-E15060ECD759}" srcOrd="0" destOrd="0" presId="urn:microsoft.com/office/officeart/2005/8/layout/target3"/>
    <dgm:cxn modelId="{82FB07BE-3B96-4598-A28B-D6693D4A88C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5C026F-0A13-4788-8EA7-30F704D27402}" type="presOf" srcId="{D1D4F407-5343-4D3F-B5B9-D407B03CAEB4}" destId="{AED2198E-93D5-4001-81B4-73124B309672}" srcOrd="1" destOrd="0" presId="urn:microsoft.com/office/officeart/2005/8/layout/target3"/>
    <dgm:cxn modelId="{6C6EF016-F057-4B48-9D1B-84C31A6A8F07}" type="presOf" srcId="{B651F6E3-6281-48DB-9319-2AEAFDAE7572}" destId="{6BB5E863-4638-4E1D-BFDE-399D028AC4ED}" srcOrd="1" destOrd="0" presId="urn:microsoft.com/office/officeart/2005/8/layout/target3"/>
    <dgm:cxn modelId="{91ECF581-2E7A-4224-ABEE-5023168CFD21}" type="presOf" srcId="{7D356FD4-5DBA-45B8-83F2-01640ED454D7}" destId="{D0E8B8A9-76C8-445B-9727-5936C7A5778A}" srcOrd="1" destOrd="0" presId="urn:microsoft.com/office/officeart/2005/8/layout/target3"/>
    <dgm:cxn modelId="{4E4272E2-8344-417E-A048-D252AA03CC32}" type="presOf" srcId="{D1B46980-6531-4606-95E6-44980827E919}" destId="{6140AFEC-043D-4C43-A2F9-D0F5331DF3A3}" srcOrd="0" destOrd="0" presId="urn:microsoft.com/office/officeart/2005/8/layout/target3"/>
    <dgm:cxn modelId="{4A4B4751-EFAE-459B-83F5-5A0B6FCEE460}" type="presOf" srcId="{757F3AB3-0718-4624-B441-E567A8F0AB56}" destId="{333A1088-737F-45CB-B68E-254E46348037}" srcOrd="0" destOrd="0" presId="urn:microsoft.com/office/officeart/2005/8/layout/target3"/>
    <dgm:cxn modelId="{5D46D7F3-2B60-4E52-A725-81B56F80062A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19BC918-439D-4801-BF1E-E2DC10B6EFCD}" type="presParOf" srcId="{333A1088-737F-45CB-B68E-254E46348037}" destId="{F5ABB229-8D3B-4694-996A-96F23CF14429}" srcOrd="0" destOrd="0" presId="urn:microsoft.com/office/officeart/2005/8/layout/target3"/>
    <dgm:cxn modelId="{FB7E892B-C13B-43D5-B049-2E129C2AA575}" type="presParOf" srcId="{333A1088-737F-45CB-B68E-254E46348037}" destId="{F41139FD-01EE-4571-8B17-4FB00FC51163}" srcOrd="1" destOrd="0" presId="urn:microsoft.com/office/officeart/2005/8/layout/target3"/>
    <dgm:cxn modelId="{5AA34275-CD1F-4005-9C5C-9B4819078AAC}" type="presParOf" srcId="{333A1088-737F-45CB-B68E-254E46348037}" destId="{D005CE8C-CC26-4C3E-AC11-E15060ECD759}" srcOrd="2" destOrd="0" presId="urn:microsoft.com/office/officeart/2005/8/layout/target3"/>
    <dgm:cxn modelId="{A93FD703-A4CD-4732-9D1B-A68F52F5C85D}" type="presParOf" srcId="{333A1088-737F-45CB-B68E-254E46348037}" destId="{2C702D82-9B77-49B7-9568-BB8EB47C3372}" srcOrd="3" destOrd="0" presId="urn:microsoft.com/office/officeart/2005/8/layout/target3"/>
    <dgm:cxn modelId="{C0B9D202-2DF5-4976-8708-6A903AEF5ABB}" type="presParOf" srcId="{333A1088-737F-45CB-B68E-254E46348037}" destId="{A52A0455-90FF-4808-ABD0-F02540D31D5A}" srcOrd="4" destOrd="0" presId="urn:microsoft.com/office/officeart/2005/8/layout/target3"/>
    <dgm:cxn modelId="{B864C38F-4A09-494B-B78F-09DAFB48A47A}" type="presParOf" srcId="{333A1088-737F-45CB-B68E-254E46348037}" destId="{6140AFEC-043D-4C43-A2F9-D0F5331DF3A3}" srcOrd="5" destOrd="0" presId="urn:microsoft.com/office/officeart/2005/8/layout/target3"/>
    <dgm:cxn modelId="{47FEFC34-7E82-428C-993F-E64DAD905B0F}" type="presParOf" srcId="{333A1088-737F-45CB-B68E-254E46348037}" destId="{9358AC05-5D7D-4327-9F80-1AD486AEA664}" srcOrd="6" destOrd="0" presId="urn:microsoft.com/office/officeart/2005/8/layout/target3"/>
    <dgm:cxn modelId="{BA9B28AA-180D-4C34-BA53-B4F05FE620B2}" type="presParOf" srcId="{333A1088-737F-45CB-B68E-254E46348037}" destId="{313FC574-E1CD-4FB4-B054-0B805CE0447D}" srcOrd="7" destOrd="0" presId="urn:microsoft.com/office/officeart/2005/8/layout/target3"/>
    <dgm:cxn modelId="{E6A6A09B-4B68-4C1D-8230-5BD53834C009}" type="presParOf" srcId="{333A1088-737F-45CB-B68E-254E46348037}" destId="{619D679B-A015-4ECF-8348-D1034C574F40}" srcOrd="8" destOrd="0" presId="urn:microsoft.com/office/officeart/2005/8/layout/target3"/>
    <dgm:cxn modelId="{DAEA832E-9334-46E1-A9DC-A3A7426CFB80}" type="presParOf" srcId="{333A1088-737F-45CB-B68E-254E46348037}" destId="{5EADEC68-DC27-4179-998F-15CD834808A2}" srcOrd="9" destOrd="0" presId="urn:microsoft.com/office/officeart/2005/8/layout/target3"/>
    <dgm:cxn modelId="{8137C5AC-CD9C-4F2F-AC05-309CD2A141B9}" type="presParOf" srcId="{333A1088-737F-45CB-B68E-254E46348037}" destId="{B8578831-437F-4501-8ADE-AE2A1799C643}" srcOrd="10" destOrd="0" presId="urn:microsoft.com/office/officeart/2005/8/layout/target3"/>
    <dgm:cxn modelId="{02A27929-EC69-418B-9BE2-3126E7F9396E}" type="presParOf" srcId="{333A1088-737F-45CB-B68E-254E46348037}" destId="{F217DB88-03EE-4B14-A303-4F9D49C289A7}" srcOrd="11" destOrd="0" presId="urn:microsoft.com/office/officeart/2005/8/layout/target3"/>
    <dgm:cxn modelId="{83D6E94E-9C4D-40AA-8974-E57AB2135EAF}" type="presParOf" srcId="{333A1088-737F-45CB-B68E-254E46348037}" destId="{76644BE8-9D7C-4C09-B250-3D10AF48CBB7}" srcOrd="12" destOrd="0" presId="urn:microsoft.com/office/officeart/2005/8/layout/target3"/>
    <dgm:cxn modelId="{4370E565-8852-487E-9D06-C569F1B615D4}" type="presParOf" srcId="{333A1088-737F-45CB-B68E-254E46348037}" destId="{EE85B701-7295-41C0-BA7A-34D3756A2AE6}" srcOrd="13" destOrd="0" presId="urn:microsoft.com/office/officeart/2005/8/layout/target3"/>
    <dgm:cxn modelId="{41965F1D-AB9B-4DEF-B31C-EC09F9E7F172}" type="presParOf" srcId="{333A1088-737F-45CB-B68E-254E46348037}" destId="{8BEBB6EC-1DAA-4CAC-8A25-BC0FCBD5DBD5}" srcOrd="14" destOrd="0" presId="urn:microsoft.com/office/officeart/2005/8/layout/target3"/>
    <dgm:cxn modelId="{6508FBBE-8027-4D9B-B4DC-20733762CD60}" type="presParOf" srcId="{333A1088-737F-45CB-B68E-254E46348037}" destId="{AED2198E-93D5-4001-81B4-73124B309672}" srcOrd="15" destOrd="0" presId="urn:microsoft.com/office/officeart/2005/8/layout/target3"/>
    <dgm:cxn modelId="{9ECC51F4-51FA-4938-BDCC-9990500D8573}" type="presParOf" srcId="{333A1088-737F-45CB-B68E-254E46348037}" destId="{2BE915AB-18AA-4053-B92C-3BFC9ED204BB}" srcOrd="16" destOrd="0" presId="urn:microsoft.com/office/officeart/2005/8/layout/target3"/>
    <dgm:cxn modelId="{056CA15B-5AE3-4097-BB42-00CDF4806EAA}" type="presParOf" srcId="{333A1088-737F-45CB-B68E-254E46348037}" destId="{6BB5E863-4638-4E1D-BFDE-399D028AC4ED}" srcOrd="17" destOrd="0" presId="urn:microsoft.com/office/officeart/2005/8/layout/target3"/>
    <dgm:cxn modelId="{358A4C3E-92F8-4B08-A1D9-A6B68A31A61A}" type="presParOf" srcId="{333A1088-737F-45CB-B68E-254E46348037}" destId="{D0E8B8A9-76C8-445B-9727-5936C7A5778A}" srcOrd="18" destOrd="0" presId="urn:microsoft.com/office/officeart/2005/8/layout/target3"/>
    <dgm:cxn modelId="{CF299568-2C64-45C7-921C-67FD2399DFE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</a:t>
          </a:r>
          <a:r>
            <a:rPr lang="cs-CZ" sz="1400" kern="1200" dirty="0" smtClean="0"/>
            <a:t>INOVACE  10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Druhy plodů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E6383-68BB-4C38-9808-7347BED4C1A8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F0AE9A-A6D5-4DA1-B31E-A8A61FF488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168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34935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33471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75896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047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95623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1017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297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746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5855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9699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42747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25178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136835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1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Žáci si ujasní rozdělení plodů na dužnaté a suché</a:t>
            </a:r>
          </a:p>
          <a:p>
            <a:r>
              <a:rPr lang="cs-CZ" dirty="0" smtClean="0"/>
              <a:t>Žáci si zopakují i další dělené těchto plodů</a:t>
            </a:r>
          </a:p>
          <a:p>
            <a:r>
              <a:rPr lang="cs-CZ" dirty="0" smtClean="0"/>
              <a:t>Poznávání plodů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r>
              <a:rPr lang="cs-CZ" dirty="0"/>
              <a:t>Přírodověda 4.ročník,pracovní sešit,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</a:t>
            </a:r>
            <a:r>
              <a:rPr lang="cs-CZ" dirty="0" smtClean="0"/>
              <a:t>2008</a:t>
            </a:r>
          </a:p>
          <a:p>
            <a:r>
              <a:rPr lang="cs-CZ" dirty="0"/>
              <a:t>Soubor námětů, úkolů a zajímavostí k přírodovědnému učivu pro 4. ročník,</a:t>
            </a:r>
          </a:p>
          <a:p>
            <a:pPr marL="0" indent="0">
              <a:buNone/>
            </a:pPr>
            <a:r>
              <a:rPr lang="cs-CZ" dirty="0"/>
              <a:t>     PaedDr. Hana </a:t>
            </a:r>
            <a:r>
              <a:rPr lang="cs-CZ" dirty="0" err="1"/>
              <a:t>Mühlhauserová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 Tiskárna Sládek,</a:t>
            </a:r>
          </a:p>
          <a:p>
            <a:pPr marL="0" indent="0">
              <a:buNone/>
            </a:pPr>
            <a:r>
              <a:rPr lang="cs-CZ" dirty="0"/>
              <a:t>     Znojmo 2010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79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Dužnaté plody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Suché plody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 dozrání mají měkkou dužinu:</a:t>
            </a:r>
          </a:p>
          <a:p>
            <a:endParaRPr lang="cs-CZ" dirty="0"/>
          </a:p>
          <a:p>
            <a:r>
              <a:rPr lang="cs-CZ" dirty="0" smtClean="0"/>
              <a:t>malvice</a:t>
            </a:r>
          </a:p>
          <a:p>
            <a:r>
              <a:rPr lang="cs-CZ" dirty="0" smtClean="0"/>
              <a:t>peckovice</a:t>
            </a:r>
          </a:p>
          <a:p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Po dozrání usychají:</a:t>
            </a:r>
          </a:p>
          <a:p>
            <a:endParaRPr lang="cs-CZ" dirty="0"/>
          </a:p>
          <a:p>
            <a:r>
              <a:rPr lang="cs-CZ" dirty="0" smtClean="0"/>
              <a:t>lusky</a:t>
            </a:r>
          </a:p>
          <a:p>
            <a:r>
              <a:rPr lang="cs-CZ" dirty="0" smtClean="0"/>
              <a:t>oříšky</a:t>
            </a:r>
          </a:p>
          <a:p>
            <a:r>
              <a:rPr lang="cs-CZ" dirty="0" smtClean="0"/>
              <a:t>obilky</a:t>
            </a:r>
          </a:p>
          <a:p>
            <a:r>
              <a:rPr lang="cs-CZ" dirty="0" smtClean="0"/>
              <a:t>nažky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 je část rostliny, která obsahuje semena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273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Dužnaté plody -malvice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Uvnitř je jádřinec s několika semeny:</a:t>
            </a:r>
          </a:p>
          <a:p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ablko </a:t>
            </a:r>
          </a:p>
          <a:p>
            <a:endParaRPr lang="cs-CZ" dirty="0" smtClean="0"/>
          </a:p>
          <a:p>
            <a:r>
              <a:rPr lang="cs-CZ" dirty="0" smtClean="0"/>
              <a:t>hruška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80182"/>
            <a:ext cx="12192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240" y="3717032"/>
            <a:ext cx="9429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29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Dužnaté plody-peckovice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Obsahují jedno semeno-pecku:</a:t>
            </a:r>
          </a:p>
          <a:p>
            <a:endParaRPr lang="cs-CZ" dirty="0"/>
          </a:p>
          <a:p>
            <a:r>
              <a:rPr lang="cs-CZ" dirty="0" smtClean="0"/>
              <a:t>třešeň</a:t>
            </a:r>
          </a:p>
          <a:p>
            <a:r>
              <a:rPr lang="cs-CZ" dirty="0" smtClean="0"/>
              <a:t>višeň</a:t>
            </a:r>
          </a:p>
          <a:p>
            <a:r>
              <a:rPr lang="cs-CZ" dirty="0" smtClean="0"/>
              <a:t>meruňka</a:t>
            </a:r>
          </a:p>
          <a:p>
            <a:r>
              <a:rPr lang="cs-CZ" dirty="0"/>
              <a:t>b</a:t>
            </a:r>
            <a:r>
              <a:rPr lang="cs-CZ" dirty="0" smtClean="0"/>
              <a:t>roskev</a:t>
            </a:r>
          </a:p>
          <a:p>
            <a:r>
              <a:rPr lang="cs-CZ" dirty="0" smtClean="0"/>
              <a:t>švestka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8191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877" y="239573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714" y="331013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992" y="4188970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792" y="5008120"/>
            <a:ext cx="121920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928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Dužnaté plody-bobule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Mají uvnitř volně rozptýlená semena:</a:t>
            </a:r>
          </a:p>
          <a:p>
            <a:endParaRPr lang="cs-CZ" dirty="0"/>
          </a:p>
          <a:p>
            <a:r>
              <a:rPr lang="cs-CZ" dirty="0" smtClean="0"/>
              <a:t>okurka</a:t>
            </a:r>
          </a:p>
          <a:p>
            <a:r>
              <a:rPr lang="cs-CZ" dirty="0" smtClean="0"/>
              <a:t>rybíz</a:t>
            </a:r>
          </a:p>
          <a:p>
            <a:r>
              <a:rPr lang="cs-CZ" dirty="0" smtClean="0"/>
              <a:t>angrešt</a:t>
            </a:r>
          </a:p>
          <a:p>
            <a:r>
              <a:rPr lang="cs-CZ" dirty="0" smtClean="0"/>
              <a:t> vinný hrozen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92896"/>
            <a:ext cx="8477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992" y="2040458"/>
            <a:ext cx="1219200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962" y="3721622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048" y="4940822"/>
            <a:ext cx="12192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2137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plody-lusky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hrách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fazole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čočka</a:t>
            </a:r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675" y="1844824"/>
            <a:ext cx="8953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99361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313" y="4059836"/>
            <a:ext cx="11906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023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plody-oříšky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líska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0892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068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plody-obilky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411568"/>
            <a:ext cx="4038600" cy="468172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trávy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obilniny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864339"/>
            <a:ext cx="1219200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6957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Suché plody-nažky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Slunečnice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pampeliška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28813"/>
            <a:ext cx="12192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28875"/>
            <a:ext cx="1143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955" y="4509120"/>
            <a:ext cx="121920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519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Škrtni, co do řady nepatří a zdůvodni proč: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518443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Kukuřice setá, pýr plazivý, rýže setá, líska obecná</a:t>
            </a:r>
          </a:p>
          <a:p>
            <a:endParaRPr lang="cs-CZ" dirty="0"/>
          </a:p>
          <a:p>
            <a:r>
              <a:rPr lang="cs-CZ" dirty="0" smtClean="0"/>
              <a:t>Hrách setý, fazol obecný, jablko, čočka červená</a:t>
            </a:r>
          </a:p>
          <a:p>
            <a:endParaRPr lang="cs-CZ" dirty="0"/>
          </a:p>
          <a:p>
            <a:r>
              <a:rPr lang="cs-CZ" dirty="0" smtClean="0"/>
              <a:t>Švestka, jablko, hruška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Rybíz červený, třešeň, angrešt, rybíz bílý</a:t>
            </a:r>
          </a:p>
          <a:p>
            <a:endParaRPr lang="cs-CZ" dirty="0"/>
          </a:p>
          <a:p>
            <a:r>
              <a:rPr lang="cs-CZ" dirty="0" smtClean="0"/>
              <a:t>Švestka, líska obecná, meruňka, broskev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61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700" dirty="0" smtClean="0"/>
              <a:t>Škrtni, co do řady nepatří a zdůvodni proč: (kontrola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5702202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Kukuřice setá, pýr plazivý, rýže setá, </a:t>
            </a:r>
            <a:r>
              <a:rPr lang="cs-CZ" dirty="0" smtClean="0">
                <a:solidFill>
                  <a:srgbClr val="FF0000"/>
                </a:solidFill>
              </a:rPr>
              <a:t>líska obecná</a:t>
            </a:r>
          </a:p>
          <a:p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líska má oříšky, ostatní mají plody obilky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Hrách setý, fazol obecný, </a:t>
            </a:r>
            <a:r>
              <a:rPr lang="cs-CZ" dirty="0" smtClean="0">
                <a:solidFill>
                  <a:srgbClr val="FF0000"/>
                </a:solidFill>
              </a:rPr>
              <a:t>jablko</a:t>
            </a:r>
            <a:r>
              <a:rPr lang="cs-CZ" dirty="0" smtClean="0"/>
              <a:t>, čočka červená</a:t>
            </a:r>
          </a:p>
          <a:p>
            <a:r>
              <a:rPr lang="cs-CZ" dirty="0" smtClean="0"/>
              <a:t>                       </a:t>
            </a:r>
            <a:r>
              <a:rPr lang="cs-CZ" dirty="0" smtClean="0">
                <a:solidFill>
                  <a:srgbClr val="FF0000"/>
                </a:solidFill>
              </a:rPr>
              <a:t>jablko je malvice, ostatní luštěniny</a:t>
            </a:r>
            <a:r>
              <a:rPr lang="cs-CZ" dirty="0" smtClean="0"/>
              <a:t>   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Švestka</a:t>
            </a:r>
            <a:r>
              <a:rPr lang="cs-CZ" dirty="0" smtClean="0"/>
              <a:t>, jablko, hruška</a:t>
            </a:r>
          </a:p>
          <a:p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švestka je peckovice, ostatní malvice</a:t>
            </a:r>
          </a:p>
          <a:p>
            <a:endParaRPr lang="cs-CZ" dirty="0" smtClean="0"/>
          </a:p>
          <a:p>
            <a:r>
              <a:rPr lang="cs-CZ" dirty="0" smtClean="0"/>
              <a:t>Rybíz červený, </a:t>
            </a:r>
            <a:r>
              <a:rPr lang="cs-CZ" dirty="0" smtClean="0">
                <a:solidFill>
                  <a:srgbClr val="FF0000"/>
                </a:solidFill>
              </a:rPr>
              <a:t>třešeň</a:t>
            </a:r>
            <a:r>
              <a:rPr lang="cs-CZ" dirty="0" smtClean="0"/>
              <a:t>, angrešt, rybíz bílý</a:t>
            </a:r>
          </a:p>
          <a:p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třešeň je peckovice, ostatní jsou bobule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Švestka, </a:t>
            </a:r>
            <a:r>
              <a:rPr lang="cs-CZ" dirty="0" smtClean="0">
                <a:solidFill>
                  <a:srgbClr val="FF0000"/>
                </a:solidFill>
              </a:rPr>
              <a:t>líska obecná</a:t>
            </a:r>
            <a:r>
              <a:rPr lang="cs-CZ" dirty="0" smtClean="0"/>
              <a:t>, meruňka, broskev</a:t>
            </a:r>
          </a:p>
          <a:p>
            <a:r>
              <a:rPr lang="cs-CZ" dirty="0" smtClean="0"/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líska má oříšky, ostatní jsou peckovice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594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Když zakroužkuješ písmena u správných odpovědí, vyřešíš tajenku: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837761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Byliny mají stonek                V dřevnatý             J dužnatý      N žádný</a:t>
            </a:r>
          </a:p>
          <a:p>
            <a:r>
              <a:rPr lang="cs-CZ" dirty="0" smtClean="0"/>
              <a:t>Kořeny bylina                        S vodu a živiny      Ý dýchá          O je upevněna v půdě</a:t>
            </a:r>
          </a:p>
          <a:p>
            <a:r>
              <a:rPr lang="cs-CZ" dirty="0" smtClean="0"/>
              <a:t>Bezlistý stonek nazýváme   E stéblo                   I lodyha         U stvol</a:t>
            </a:r>
          </a:p>
          <a:p>
            <a:r>
              <a:rPr lang="cs-CZ" dirty="0" smtClean="0"/>
              <a:t>Listy byliny přijímají           O sluneční energii Z kyslík           K pyl</a:t>
            </a:r>
          </a:p>
          <a:p>
            <a:r>
              <a:rPr lang="cs-CZ" dirty="0" smtClean="0"/>
              <a:t>Části květů jsou                    U kořeny                  D pestík         O tyčinky</a:t>
            </a:r>
          </a:p>
          <a:p>
            <a:r>
              <a:rPr lang="cs-CZ" dirty="0" smtClean="0"/>
              <a:t>Plody se vyvíjejí z                 B květů                    T listů            P kořenů</a:t>
            </a:r>
          </a:p>
          <a:p>
            <a:r>
              <a:rPr lang="cs-CZ" dirty="0" smtClean="0"/>
              <a:t>Suché plody jsou                  G malvice                O oříšek         U lusk</a:t>
            </a:r>
          </a:p>
          <a:p>
            <a:r>
              <a:rPr lang="cs-CZ" dirty="0" smtClean="0"/>
              <a:t>Dužnaté plody jsou              P peckovice             Ř bobule        N makovice</a:t>
            </a:r>
          </a:p>
          <a:p>
            <a:r>
              <a:rPr lang="cs-CZ" dirty="0" smtClean="0"/>
              <a:t>Užitek dávají rostliny          Ů plevele                  Í kulturní       Y plané</a:t>
            </a:r>
          </a:p>
          <a:p>
            <a:r>
              <a:rPr lang="cs-CZ" dirty="0" smtClean="0"/>
              <a:t>Mezi obilniny nepatří          C rýže                       L kukuřice     J oves</a:t>
            </a:r>
          </a:p>
          <a:p>
            <a:r>
              <a:rPr lang="cs-CZ" dirty="0" smtClean="0"/>
              <a:t>Prudce jedovatý je               R rulík zlomocný    I kapradí       O blín černý</a:t>
            </a:r>
          </a:p>
          <a:p>
            <a:r>
              <a:rPr lang="cs-CZ" dirty="0" smtClean="0"/>
              <a:t>Rajče a paprika jsou            D jednoletky            E ovoce          Y zelenina</a:t>
            </a:r>
          </a:p>
          <a:p>
            <a:endParaRPr lang="cs-CZ" dirty="0"/>
          </a:p>
          <a:p>
            <a:r>
              <a:rPr lang="cs-CZ" dirty="0" smtClean="0"/>
              <a:t>BYLINY          .   .   .   .        .   .   .   .   .   .   .        .   .   .   .   .   .  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6021288"/>
            <a:ext cx="4041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BYLINY  </a:t>
            </a:r>
            <a:r>
              <a:rPr lang="cs-CZ" dirty="0" smtClean="0">
                <a:solidFill>
                  <a:srgbClr val="FF0000"/>
                </a:solidFill>
              </a:rPr>
              <a:t>JSOU OZDOBOU PŘÍRODY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535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340768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http://media2.picsearch.com/is?BX7ykjVgSzNpqNiyb_CzT1KcjYFx0ukAz6FMNksMREk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617767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http://media3.picsearch.com/is?7HZw63fEsJ3Vq79KF81XpMMZSEyqOTLpp6OTxtXYuRY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894766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http://media2.picsearch.com/is?Cdzx4c_e_P8s5bXoe_IXtjxD4lfTQJ8rGcCk1Uv5KbQ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128468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http://media5.picsearch.com/is?B5FulCaaSFS9iDykNFigsZsef0u2jxEBwAGs9oL5P_w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1996" y="2386453"/>
            <a:ext cx="876249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http://media5.picsearch.com/is?WBHoK3jTVWq7Hs9vogWCY6grSOY1ZTwRXpyMecND0Uo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1995" y="2600873"/>
            <a:ext cx="876249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http://media3.picsearch.com/is?-3q545BEsbQHujPDkrA0YsmYLy3QHQc9tdpXZVJyjIw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2831705"/>
            <a:ext cx="87849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http://media2.picsearch.com/is?WA4kbVRFbty7sCZdyhVpJqCBaKExzyA8A2_y_S9wCSU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01996" y="3105834"/>
            <a:ext cx="876249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http://media4.picsearch.com/is?W6WdsoiEgqNOknSdyF-TPzFdqej7ZjnuLGENjz6wBaQ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1996" y="3348466"/>
            <a:ext cx="876249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http://media3.picsearch.com/is?x2wW8zvOLmAUapklW_FzgLBJN8R1uwYuWU3Z5SvFWz4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512" y="3615407"/>
            <a:ext cx="87849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http://media3.picsearch.com/is?M1pTOP20Q8PxeQ-tttc9BJrV4HkVQBZJdepjHS6rZ38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01996" y="3834584"/>
            <a:ext cx="876249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http://media3.picsearch.com/is?a-9vsoXCgX_YbTnhWOdFtYnWB4I2gad9pzvQ-xnw8cY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01996" y="4111583"/>
            <a:ext cx="876249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http://media4.picsearch.com/is?Zp5UPbA__lBgRz-ZC1W5W7IF4WZKDgC7n78xECGtjC0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95512" y="4337198"/>
            <a:ext cx="876897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http://media5.picsearch.com/is?XIUE6w-GbgYzyxxdTQvIaCldxPY4dK04KFAU4cxR2cc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01995" y="4614197"/>
            <a:ext cx="876248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http://media5.picsearch.com/is?clvK1H2A-lm_4ktz-HmhOINAPIHv_zftpLTWHCw0mHA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15560" y="4870738"/>
            <a:ext cx="87489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http://media4.picsearch.com/is?6xFGqRa_oKsInz2-3mHMXY5QMOOIr5HxdgtklPjOgbw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79512" y="5108370"/>
            <a:ext cx="87849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http://media3.picsearch.com/is?cwYrhEFfAyetV76gGIW4ppG77R9jVWjiWHnRTM9rq3c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79512" y="5311345"/>
            <a:ext cx="8964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http://media5.picsearch.com/is?luQPojKwVhn-QpKK9yIlIUCWrv7etyWNjQpIzAyTJ-4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79512" y="5552731"/>
            <a:ext cx="878497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http://media3.picsearch.com/is?wBQ9U0UcHYtNNIlBNCM68yCyGaiPhXJDFxeoN7n42sA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01996" y="5794713"/>
            <a:ext cx="876249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http://media5.picsearch.com/is?-kz3m5vZeC5j1MpQphL0cM7VyXpbQe4lfIKcnLo_EjA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201996" y="6029828"/>
            <a:ext cx="8762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http://media5.picsearch.com/is?xPzOSDXKL9gp8sKH0bQ246kYXSCnZTr5INk7NuLIPVs</a:t>
            </a:r>
          </a:p>
        </p:txBody>
      </p:sp>
    </p:spTree>
    <p:extLst>
      <p:ext uri="{BB962C8B-B14F-4D97-AF65-F5344CB8AC3E}">
        <p14:creationId xmlns:p14="http://schemas.microsoft.com/office/powerpoint/2010/main" val="97007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585</Words>
  <Application>Microsoft Office PowerPoint</Application>
  <PresentationFormat>Předvádění na obrazovce (4:3)</PresentationFormat>
  <Paragraphs>151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Administrativní</vt:lpstr>
      <vt:lpstr>Prezentace aplikace PowerPoint</vt:lpstr>
      <vt:lpstr>Anotace a citace</vt:lpstr>
      <vt:lpstr>Plod je část rostliny, která obsahuje semena</vt:lpstr>
      <vt:lpstr>Dužnaté plody -malvice</vt:lpstr>
      <vt:lpstr>Dužnaté plody-peckovice</vt:lpstr>
      <vt:lpstr>Dužnaté plody-bobule</vt:lpstr>
      <vt:lpstr>Suché plody-lusky</vt:lpstr>
      <vt:lpstr>Suché plody-oříšky</vt:lpstr>
      <vt:lpstr>Suché plody-obilky</vt:lpstr>
      <vt:lpstr>Suché plody-nažky</vt:lpstr>
      <vt:lpstr>Škrtni, co do řady nepatří a zdůvodni proč:</vt:lpstr>
      <vt:lpstr>Škrtni, co do řady nepatří a zdůvodni proč: (kontrola)</vt:lpstr>
      <vt:lpstr>Když zakroužkuješ písmena u správných odpovědí, vyřešíš tajenku:</vt:lpstr>
      <vt:lpstr>Zdroje použitých snímků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2012-11-03T19:53:25Z</dcterms:created>
  <dcterms:modified xsi:type="dcterms:W3CDTF">2013-07-27T07:38:53Z</dcterms:modified>
</cp:coreProperties>
</file>