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1" r:id="rId5"/>
    <p:sldId id="262" r:id="rId6"/>
    <p:sldId id="266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INOVACE </a:t>
          </a:r>
          <a:r>
            <a:rPr lang="cs-CZ" sz="1400" dirty="0" smtClean="0"/>
            <a:t>12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Listnaté stromy (bez ovocných)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A2B805-9E6B-4B07-B7F6-FCD2AA8F603B}" type="presOf" srcId="{7D356FD4-5DBA-45B8-83F2-01640ED454D7}" destId="{F217DB88-03EE-4B14-A303-4F9D49C289A7}" srcOrd="0" destOrd="0" presId="urn:microsoft.com/office/officeart/2005/8/layout/target3"/>
    <dgm:cxn modelId="{70066480-CAE5-4721-A399-F9C51042B366}" type="presOf" srcId="{D1B46980-6531-4606-95E6-44980827E919}" destId="{2BE915AB-18AA-4053-B92C-3BFC9ED204BB}" srcOrd="1" destOrd="0" presId="urn:microsoft.com/office/officeart/2005/8/layout/target3"/>
    <dgm:cxn modelId="{436E8A34-A775-40E2-87CD-0B01C26CEDB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3B1137D-4649-4723-AE06-9D25638A6742}" type="presOf" srcId="{4C35D32F-0EAB-4CD7-82EE-45574DC2A586}" destId="{8BEBB6EC-1DAA-4CAC-8A25-BC0FCBD5DBD5}" srcOrd="0" destOrd="0" presId="urn:microsoft.com/office/officeart/2005/8/layout/target3"/>
    <dgm:cxn modelId="{D9ADE3DA-3735-4CC4-8E87-9DEF34E7C71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659AEB-DCF4-4236-A79C-CB074B78439F}" type="presOf" srcId="{757F3AB3-0718-4624-B441-E567A8F0AB56}" destId="{333A1088-737F-45CB-B68E-254E46348037}" srcOrd="0" destOrd="0" presId="urn:microsoft.com/office/officeart/2005/8/layout/target3"/>
    <dgm:cxn modelId="{65D40B82-8B8E-44C5-A60A-AF2D6D040B55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7581274A-D0BA-4216-B9DE-6875A5458922}" type="presOf" srcId="{7D356FD4-5DBA-45B8-83F2-01640ED454D7}" destId="{D0E8B8A9-76C8-445B-9727-5936C7A5778A}" srcOrd="1" destOrd="0" presId="urn:microsoft.com/office/officeart/2005/8/layout/target3"/>
    <dgm:cxn modelId="{4EBC36E7-CE23-4E91-850A-98AC6B9D730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7369F69-597D-455F-86A6-946BCE404651}" type="presOf" srcId="{4C35D32F-0EAB-4CD7-82EE-45574DC2A586}" destId="{890E4F0B-2866-4A3F-A3C7-2A14B1797930}" srcOrd="1" destOrd="0" presId="urn:microsoft.com/office/officeart/2005/8/layout/target3"/>
    <dgm:cxn modelId="{345D7F1F-715D-4020-814F-F111189D0CB9}" type="presOf" srcId="{B651F6E3-6281-48DB-9319-2AEAFDAE7572}" destId="{619D679B-A015-4ECF-8348-D1034C574F40}" srcOrd="0" destOrd="0" presId="urn:microsoft.com/office/officeart/2005/8/layout/target3"/>
    <dgm:cxn modelId="{4E4D9ED5-24BC-493C-8BEC-3CDD2589748C}" type="presParOf" srcId="{333A1088-737F-45CB-B68E-254E46348037}" destId="{F5ABB229-8D3B-4694-996A-96F23CF14429}" srcOrd="0" destOrd="0" presId="urn:microsoft.com/office/officeart/2005/8/layout/target3"/>
    <dgm:cxn modelId="{D3C914EF-E02C-4FA4-BA4E-AE228E9FA026}" type="presParOf" srcId="{333A1088-737F-45CB-B68E-254E46348037}" destId="{F41139FD-01EE-4571-8B17-4FB00FC51163}" srcOrd="1" destOrd="0" presId="urn:microsoft.com/office/officeart/2005/8/layout/target3"/>
    <dgm:cxn modelId="{61D27CFC-C26F-4D13-913C-64BBA7483C59}" type="presParOf" srcId="{333A1088-737F-45CB-B68E-254E46348037}" destId="{D005CE8C-CC26-4C3E-AC11-E15060ECD759}" srcOrd="2" destOrd="0" presId="urn:microsoft.com/office/officeart/2005/8/layout/target3"/>
    <dgm:cxn modelId="{E2FA496F-9CC6-40B2-9986-B8BFF0B11742}" type="presParOf" srcId="{333A1088-737F-45CB-B68E-254E46348037}" destId="{2C702D82-9B77-49B7-9568-BB8EB47C3372}" srcOrd="3" destOrd="0" presId="urn:microsoft.com/office/officeart/2005/8/layout/target3"/>
    <dgm:cxn modelId="{BC430EBC-CED8-4386-95FD-025CD986F0CF}" type="presParOf" srcId="{333A1088-737F-45CB-B68E-254E46348037}" destId="{A52A0455-90FF-4808-ABD0-F02540D31D5A}" srcOrd="4" destOrd="0" presId="urn:microsoft.com/office/officeart/2005/8/layout/target3"/>
    <dgm:cxn modelId="{F96C05A2-4B2F-4900-870F-2E212BEC506C}" type="presParOf" srcId="{333A1088-737F-45CB-B68E-254E46348037}" destId="{6140AFEC-043D-4C43-A2F9-D0F5331DF3A3}" srcOrd="5" destOrd="0" presId="urn:microsoft.com/office/officeart/2005/8/layout/target3"/>
    <dgm:cxn modelId="{75EF82C1-A332-443C-990D-A425FE8FC887}" type="presParOf" srcId="{333A1088-737F-45CB-B68E-254E46348037}" destId="{9358AC05-5D7D-4327-9F80-1AD486AEA664}" srcOrd="6" destOrd="0" presId="urn:microsoft.com/office/officeart/2005/8/layout/target3"/>
    <dgm:cxn modelId="{62C1DED4-CEAE-4F94-8701-207DD7B15911}" type="presParOf" srcId="{333A1088-737F-45CB-B68E-254E46348037}" destId="{313FC574-E1CD-4FB4-B054-0B805CE0447D}" srcOrd="7" destOrd="0" presId="urn:microsoft.com/office/officeart/2005/8/layout/target3"/>
    <dgm:cxn modelId="{94004EC0-9C05-4A4C-9704-6591F7C1D505}" type="presParOf" srcId="{333A1088-737F-45CB-B68E-254E46348037}" destId="{619D679B-A015-4ECF-8348-D1034C574F40}" srcOrd="8" destOrd="0" presId="urn:microsoft.com/office/officeart/2005/8/layout/target3"/>
    <dgm:cxn modelId="{F6026436-04C8-41E8-B2A2-E8E9D98B68EE}" type="presParOf" srcId="{333A1088-737F-45CB-B68E-254E46348037}" destId="{5EADEC68-DC27-4179-998F-15CD834808A2}" srcOrd="9" destOrd="0" presId="urn:microsoft.com/office/officeart/2005/8/layout/target3"/>
    <dgm:cxn modelId="{341230F8-BD5B-4768-AAA6-E95938E4EBB4}" type="presParOf" srcId="{333A1088-737F-45CB-B68E-254E46348037}" destId="{B8578831-437F-4501-8ADE-AE2A1799C643}" srcOrd="10" destOrd="0" presId="urn:microsoft.com/office/officeart/2005/8/layout/target3"/>
    <dgm:cxn modelId="{4908FF61-7DBA-469A-9544-96DA6538178E}" type="presParOf" srcId="{333A1088-737F-45CB-B68E-254E46348037}" destId="{F217DB88-03EE-4B14-A303-4F9D49C289A7}" srcOrd="11" destOrd="0" presId="urn:microsoft.com/office/officeart/2005/8/layout/target3"/>
    <dgm:cxn modelId="{B7D5BB29-3E45-4017-92EA-5C189FF4F999}" type="presParOf" srcId="{333A1088-737F-45CB-B68E-254E46348037}" destId="{76644BE8-9D7C-4C09-B250-3D10AF48CBB7}" srcOrd="12" destOrd="0" presId="urn:microsoft.com/office/officeart/2005/8/layout/target3"/>
    <dgm:cxn modelId="{3FA2FAEB-8A88-4AA2-991E-8AF8FBD28B1A}" type="presParOf" srcId="{333A1088-737F-45CB-B68E-254E46348037}" destId="{EE85B701-7295-41C0-BA7A-34D3756A2AE6}" srcOrd="13" destOrd="0" presId="urn:microsoft.com/office/officeart/2005/8/layout/target3"/>
    <dgm:cxn modelId="{90576AB9-DD4C-4B0E-B68B-0CA2C5446393}" type="presParOf" srcId="{333A1088-737F-45CB-B68E-254E46348037}" destId="{8BEBB6EC-1DAA-4CAC-8A25-BC0FCBD5DBD5}" srcOrd="14" destOrd="0" presId="urn:microsoft.com/office/officeart/2005/8/layout/target3"/>
    <dgm:cxn modelId="{E64B2F9B-B4C1-4F82-BD40-61E4D4594120}" type="presParOf" srcId="{333A1088-737F-45CB-B68E-254E46348037}" destId="{AED2198E-93D5-4001-81B4-73124B309672}" srcOrd="15" destOrd="0" presId="urn:microsoft.com/office/officeart/2005/8/layout/target3"/>
    <dgm:cxn modelId="{C532677D-33C7-4965-B9A2-9A5654EB9778}" type="presParOf" srcId="{333A1088-737F-45CB-B68E-254E46348037}" destId="{2BE915AB-18AA-4053-B92C-3BFC9ED204BB}" srcOrd="16" destOrd="0" presId="urn:microsoft.com/office/officeart/2005/8/layout/target3"/>
    <dgm:cxn modelId="{A0F14974-7D4A-4657-8E82-41DA306A721D}" type="presParOf" srcId="{333A1088-737F-45CB-B68E-254E46348037}" destId="{6BB5E863-4638-4E1D-BFDE-399D028AC4ED}" srcOrd="17" destOrd="0" presId="urn:microsoft.com/office/officeart/2005/8/layout/target3"/>
    <dgm:cxn modelId="{A7F895AB-2DD0-4B9A-A7A7-5946B2470824}" type="presParOf" srcId="{333A1088-737F-45CB-B68E-254E46348037}" destId="{D0E8B8A9-76C8-445B-9727-5936C7A5778A}" srcOrd="18" destOrd="0" presId="urn:microsoft.com/office/officeart/2005/8/layout/target3"/>
    <dgm:cxn modelId="{18148732-C719-4315-B5BB-65BF3C524B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INOVACE </a:t>
          </a:r>
          <a:r>
            <a:rPr lang="cs-CZ" sz="1400" kern="1200" dirty="0" smtClean="0"/>
            <a:t>12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Listnaté stromy (bez ovocných)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0B836B-5826-4ADB-BB29-27DE111C9677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972D6-B378-4D72-B134-0E1D4C050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93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34935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33471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75896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047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95623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10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29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746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585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9699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42747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25178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3708084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1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Žáci se naučí poznávat další listnaté stromy rostoucí v českých zemích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r>
              <a:rPr lang="cs-CZ" dirty="0"/>
              <a:t>Přírodověda 4.ročník,pracovní sešit,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</a:t>
            </a:r>
            <a:r>
              <a:rPr lang="cs-CZ" dirty="0" smtClean="0"/>
              <a:t>2008</a:t>
            </a:r>
          </a:p>
          <a:p>
            <a:r>
              <a:rPr lang="cs-CZ" dirty="0"/>
              <a:t>Soubor námětů, úkolů a zajímavostí k přírodovědnému učivu pro 4. ročník,</a:t>
            </a:r>
          </a:p>
          <a:p>
            <a:pPr marL="0" indent="0">
              <a:buNone/>
            </a:pPr>
            <a:r>
              <a:rPr lang="cs-CZ" dirty="0"/>
              <a:t>     PaedDr. Hana </a:t>
            </a:r>
            <a:r>
              <a:rPr lang="cs-CZ" dirty="0" err="1"/>
              <a:t>Mühlhauserová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 Tiskárna Sládek,</a:t>
            </a:r>
          </a:p>
          <a:p>
            <a:pPr marL="0" indent="0">
              <a:buNone/>
            </a:pPr>
            <a:r>
              <a:rPr lang="cs-CZ" dirty="0"/>
              <a:t>     Znojmo </a:t>
            </a:r>
            <a:r>
              <a:rPr lang="cs-CZ" dirty="0" smtClean="0"/>
              <a:t>2010</a:t>
            </a:r>
          </a:p>
          <a:p>
            <a:r>
              <a:rPr lang="cs-CZ" sz="2800" dirty="0"/>
              <a:t>Encyklopedie Stromy a keře,</a:t>
            </a:r>
          </a:p>
          <a:p>
            <a:pPr marL="0" indent="0">
              <a:buNone/>
            </a:pPr>
            <a:r>
              <a:rPr lang="cs-CZ" sz="2800" dirty="0"/>
              <a:t>     </a:t>
            </a:r>
            <a:r>
              <a:rPr lang="cs-CZ" sz="2800" dirty="0" err="1"/>
              <a:t>Nico</a:t>
            </a:r>
            <a:r>
              <a:rPr lang="cs-CZ" sz="2800" dirty="0"/>
              <a:t> </a:t>
            </a:r>
            <a:r>
              <a:rPr lang="cs-CZ" sz="2800" dirty="0" err="1"/>
              <a:t>Vermeulen</a:t>
            </a:r>
            <a:r>
              <a:rPr lang="cs-CZ" sz="2800" dirty="0"/>
              <a:t>,</a:t>
            </a:r>
          </a:p>
          <a:p>
            <a:pPr marL="0" indent="0">
              <a:buNone/>
            </a:pPr>
            <a:r>
              <a:rPr lang="cs-CZ" sz="2800" dirty="0"/>
              <a:t>     REBO </a:t>
            </a:r>
            <a:r>
              <a:rPr lang="cs-CZ" sz="2800" dirty="0" err="1"/>
              <a:t>Productions</a:t>
            </a:r>
            <a:r>
              <a:rPr lang="cs-CZ" sz="2800"/>
              <a:t>, Praha 2008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267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Dožívá se více než 300 let</a:t>
            </a:r>
          </a:p>
          <a:p>
            <a:r>
              <a:rPr lang="cs-CZ" dirty="0" smtClean="0"/>
              <a:t>Les, ve kterém rostou pouze buky, se nazývá bučina</a:t>
            </a:r>
          </a:p>
          <a:p>
            <a:r>
              <a:rPr lang="cs-CZ" dirty="0" smtClean="0"/>
              <a:t>Vysoké a štíhl</a:t>
            </a:r>
            <a:r>
              <a:rPr lang="cs-CZ" dirty="0"/>
              <a:t>é</a:t>
            </a:r>
            <a:r>
              <a:rPr lang="cs-CZ" dirty="0" smtClean="0"/>
              <a:t> kmeny</a:t>
            </a:r>
          </a:p>
          <a:p>
            <a:r>
              <a:rPr lang="cs-CZ" dirty="0" smtClean="0"/>
              <a:t>Listy mají vejčitý tvar</a:t>
            </a:r>
          </a:p>
          <a:p>
            <a:r>
              <a:rPr lang="cs-CZ" dirty="0" smtClean="0"/>
              <a:t>Plody se nazývají bukvice</a:t>
            </a:r>
          </a:p>
          <a:p>
            <a:r>
              <a:rPr lang="cs-CZ" dirty="0" smtClean="0"/>
              <a:t>Dřevo k výrobě parket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00808"/>
            <a:ext cx="1753344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88840"/>
            <a:ext cx="1219200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711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772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Roste v teplejších oblastech</a:t>
            </a:r>
          </a:p>
          <a:p>
            <a:r>
              <a:rPr lang="cs-CZ" dirty="0" smtClean="0"/>
              <a:t>Lesy, ve kterých rostou pouze duby, říkáme doubravy</a:t>
            </a:r>
          </a:p>
          <a:p>
            <a:r>
              <a:rPr lang="cs-CZ" dirty="0" smtClean="0"/>
              <a:t>Má mohutný kmen a rozložitou korunu</a:t>
            </a:r>
          </a:p>
          <a:p>
            <a:r>
              <a:rPr lang="cs-CZ" dirty="0" smtClean="0"/>
              <a:t>Plody jsou žaludy</a:t>
            </a:r>
          </a:p>
          <a:p>
            <a:r>
              <a:rPr lang="cs-CZ" dirty="0" smtClean="0"/>
              <a:t>Používá se k výrobě nábytku, na vodní stavby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998" y="1484784"/>
            <a:ext cx="349025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344" y="198884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206" y="429309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053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 bělokorá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Bílá barva kůry</a:t>
            </a:r>
          </a:p>
          <a:p>
            <a:r>
              <a:rPr lang="cs-CZ" dirty="0" smtClean="0"/>
              <a:t>Nenáročná, roste i na skalách</a:t>
            </a:r>
          </a:p>
          <a:p>
            <a:r>
              <a:rPr lang="cs-CZ" dirty="0" smtClean="0"/>
              <a:t>Má vejčitou korunu</a:t>
            </a:r>
          </a:p>
          <a:p>
            <a:r>
              <a:rPr lang="cs-CZ" dirty="0" smtClean="0"/>
              <a:t>Listy se sbírají jako léčivka</a:t>
            </a:r>
          </a:p>
          <a:p>
            <a:r>
              <a:rPr lang="cs-CZ" dirty="0" smtClean="0"/>
              <a:t>Dřevo na výrobu dřevěného uhlí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12776"/>
            <a:ext cx="1537320" cy="2625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44824"/>
            <a:ext cx="8286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351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srdčitá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Národní strom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statný strom s </a:t>
            </a:r>
            <a:r>
              <a:rPr lang="cs-CZ" dirty="0">
                <a:solidFill>
                  <a:schemeClr val="bg1"/>
                </a:solidFill>
              </a:rPr>
              <a:t>košatou, vysoko klenutou </a:t>
            </a:r>
            <a:r>
              <a:rPr lang="cs-CZ" dirty="0" smtClean="0">
                <a:solidFill>
                  <a:schemeClr val="bg1"/>
                </a:solidFill>
              </a:rPr>
              <a:t>korunou, </a:t>
            </a:r>
            <a:r>
              <a:rPr lang="cs-CZ" dirty="0">
                <a:solidFill>
                  <a:schemeClr val="bg1"/>
                </a:solidFill>
              </a:rPr>
              <a:t>který dorůstá 30 a více </a:t>
            </a:r>
            <a:r>
              <a:rPr lang="cs-CZ" dirty="0" smtClean="0">
                <a:solidFill>
                  <a:schemeClr val="bg1"/>
                </a:solidFill>
              </a:rPr>
              <a:t>metrů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Statný </a:t>
            </a:r>
            <a:r>
              <a:rPr lang="cs-CZ" dirty="0" smtClean="0">
                <a:solidFill>
                  <a:schemeClr val="bg1"/>
                </a:solidFill>
              </a:rPr>
              <a:t>kmen je </a:t>
            </a:r>
            <a:r>
              <a:rPr lang="cs-CZ" dirty="0">
                <a:solidFill>
                  <a:schemeClr val="bg1"/>
                </a:solidFill>
              </a:rPr>
              <a:t>pokryt tenkou, tmavou a mělce podélně zvrásnělou </a:t>
            </a:r>
            <a:r>
              <a:rPr lang="cs-CZ" dirty="0" smtClean="0">
                <a:solidFill>
                  <a:schemeClr val="bg1"/>
                </a:solidFill>
              </a:rPr>
              <a:t>kůrou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45024"/>
            <a:ext cx="9239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1268760"/>
            <a:ext cx="2257400" cy="3595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191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Habr obecný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Má tvrdé a houževnaté dřevo</a:t>
            </a:r>
          </a:p>
          <a:p>
            <a:endParaRPr lang="cs-CZ" dirty="0"/>
          </a:p>
          <a:p>
            <a:r>
              <a:rPr lang="cs-CZ" dirty="0" smtClean="0"/>
              <a:t>K výrobě násad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56792"/>
            <a:ext cx="223224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396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 klen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Měkké dřevo k výrobě houslí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1905744" cy="24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36912"/>
            <a:ext cx="8667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070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Olše lepkavá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Na vlhkých místech</a:t>
            </a:r>
          </a:p>
          <a:p>
            <a:r>
              <a:rPr lang="cs-CZ" dirty="0" smtClean="0"/>
              <a:t>Někdy tvoří celé lesy, olšiny</a:t>
            </a:r>
          </a:p>
          <a:p>
            <a:r>
              <a:rPr lang="cs-CZ" dirty="0" smtClean="0"/>
              <a:t>Načervenalá barva dřeva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28801"/>
            <a:ext cx="1761728" cy="225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11715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34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Vrba jíva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Kvete brzy na jaře –první potrava pro včely</a:t>
            </a:r>
          </a:p>
          <a:p>
            <a:r>
              <a:rPr lang="cs-CZ" dirty="0" smtClean="0"/>
              <a:t>Květenství se lidově nazývá „kočičky“</a:t>
            </a:r>
          </a:p>
          <a:p>
            <a:r>
              <a:rPr lang="cs-CZ" dirty="0" smtClean="0"/>
              <a:t>Roste na vlhkých půdách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28800"/>
            <a:ext cx="216024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7180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075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názvy k obrázkům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Bříza bělokorá</a:t>
            </a:r>
          </a:p>
          <a:p>
            <a:endParaRPr lang="cs-CZ" dirty="0"/>
          </a:p>
          <a:p>
            <a:r>
              <a:rPr lang="cs-CZ" dirty="0" smtClean="0"/>
              <a:t>Vrba jíva</a:t>
            </a:r>
          </a:p>
          <a:p>
            <a:endParaRPr lang="cs-CZ" dirty="0"/>
          </a:p>
          <a:p>
            <a:r>
              <a:rPr lang="cs-CZ" dirty="0" smtClean="0"/>
              <a:t>Buk lesní</a:t>
            </a:r>
          </a:p>
          <a:p>
            <a:endParaRPr lang="cs-CZ" dirty="0"/>
          </a:p>
          <a:p>
            <a:r>
              <a:rPr lang="cs-CZ" dirty="0" smtClean="0"/>
              <a:t>Lípa srdčitá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Javor klen</a:t>
            </a:r>
          </a:p>
          <a:p>
            <a:endParaRPr lang="cs-CZ" dirty="0"/>
          </a:p>
          <a:p>
            <a:r>
              <a:rPr lang="cs-CZ" dirty="0" smtClean="0"/>
              <a:t>Dub letní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29128" cy="1219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17334"/>
            <a:ext cx="86518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43" y="388937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265" y="515719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3894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822" y="1603375"/>
            <a:ext cx="927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121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názvy k obrázkům (kontrola)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Bříza bělokorá</a:t>
            </a:r>
          </a:p>
          <a:p>
            <a:endParaRPr lang="cs-CZ" dirty="0"/>
          </a:p>
          <a:p>
            <a:r>
              <a:rPr lang="cs-CZ" dirty="0" smtClean="0"/>
              <a:t>Vrba jíva</a:t>
            </a:r>
          </a:p>
          <a:p>
            <a:endParaRPr lang="cs-CZ" dirty="0"/>
          </a:p>
          <a:p>
            <a:r>
              <a:rPr lang="cs-CZ" dirty="0" smtClean="0"/>
              <a:t>Buk lesní</a:t>
            </a:r>
          </a:p>
          <a:p>
            <a:endParaRPr lang="cs-CZ" dirty="0"/>
          </a:p>
          <a:p>
            <a:r>
              <a:rPr lang="cs-CZ" dirty="0" smtClean="0"/>
              <a:t>Lípa srdčitá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Javor klen</a:t>
            </a:r>
          </a:p>
          <a:p>
            <a:endParaRPr lang="cs-CZ" dirty="0"/>
          </a:p>
          <a:p>
            <a:r>
              <a:rPr lang="cs-CZ" dirty="0" smtClean="0"/>
              <a:t>Dub letní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29128" cy="1219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449" y="2492896"/>
            <a:ext cx="86518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43" y="388937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443" y="515719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3894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822" y="1603375"/>
            <a:ext cx="927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021843" y="1603375"/>
            <a:ext cx="3982205" cy="1694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001922" y="2822575"/>
            <a:ext cx="858110" cy="13265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84859" y="3538948"/>
            <a:ext cx="2375173" cy="14022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9220" idx="3"/>
          </p:cNvCxnSpPr>
          <p:nvPr/>
        </p:nvCxnSpPr>
        <p:spPr>
          <a:xfrm flipV="1">
            <a:off x="1631443" y="2492896"/>
            <a:ext cx="3228589" cy="18536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245737" y="4453348"/>
            <a:ext cx="1758311" cy="13519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109317" y="3381471"/>
            <a:ext cx="1785210" cy="2194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84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Rozděl na slova a podtrhni, které části najdeme u listnatých stromů: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116233"/>
            <a:ext cx="82557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KVĚTPLODKOŘEN STÉBLOKMENVĚTEVSTVOL</a:t>
            </a:r>
          </a:p>
          <a:p>
            <a:r>
              <a:rPr lang="cs-CZ" sz="2800" dirty="0" smtClean="0"/>
              <a:t>OBILKAKORUNALISTKLOBOUKKŮRA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221088"/>
            <a:ext cx="63802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KVĚT</a:t>
            </a:r>
            <a:r>
              <a:rPr lang="cs-CZ" dirty="0" smtClean="0"/>
              <a:t>   </a:t>
            </a:r>
            <a:r>
              <a:rPr lang="cs-CZ" u="sng" dirty="0" smtClean="0"/>
              <a:t>PLOD</a:t>
            </a:r>
            <a:r>
              <a:rPr lang="cs-CZ" dirty="0" smtClean="0"/>
              <a:t>   </a:t>
            </a:r>
            <a:r>
              <a:rPr lang="cs-CZ" u="sng" dirty="0" smtClean="0"/>
              <a:t>KOŘEN</a:t>
            </a:r>
            <a:r>
              <a:rPr lang="cs-CZ" dirty="0" smtClean="0"/>
              <a:t>    STÉBLO   </a:t>
            </a:r>
            <a:r>
              <a:rPr lang="cs-CZ" u="sng" dirty="0" smtClean="0"/>
              <a:t>KMEN</a:t>
            </a:r>
            <a:r>
              <a:rPr lang="cs-CZ" dirty="0" smtClean="0"/>
              <a:t>   </a:t>
            </a:r>
            <a:r>
              <a:rPr lang="cs-CZ" u="sng" dirty="0" smtClean="0"/>
              <a:t>VĚTEV</a:t>
            </a:r>
            <a:r>
              <a:rPr lang="cs-CZ" dirty="0" smtClean="0"/>
              <a:t>   STVOL</a:t>
            </a:r>
          </a:p>
          <a:p>
            <a:endParaRPr lang="cs-CZ" dirty="0"/>
          </a:p>
          <a:p>
            <a:r>
              <a:rPr lang="cs-CZ" dirty="0" smtClean="0"/>
              <a:t>OBILKA   </a:t>
            </a:r>
            <a:r>
              <a:rPr lang="cs-CZ" u="sng" dirty="0" smtClean="0"/>
              <a:t>KORUNA</a:t>
            </a:r>
            <a:r>
              <a:rPr lang="cs-CZ" dirty="0" smtClean="0"/>
              <a:t>   </a:t>
            </a:r>
            <a:r>
              <a:rPr lang="cs-CZ" u="sng" dirty="0" smtClean="0"/>
              <a:t>LIST</a:t>
            </a:r>
            <a:r>
              <a:rPr lang="cs-CZ" dirty="0" smtClean="0"/>
              <a:t>   KLOBOUK   </a:t>
            </a:r>
            <a:r>
              <a:rPr lang="cs-CZ" u="sng" dirty="0" smtClean="0"/>
              <a:t>KŮRA</a:t>
            </a:r>
            <a:endParaRPr lang="cs-CZ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45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340768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http://media4.picsearch.com/is?Gko83TIVwPjZIfG0b5eXus3TOmaRuCoxqwN7NO8_0TI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61776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/>
              <a:t>http://searchatlas.centrum.cz/?q=buk+lesn%C3%AD&amp;sec=img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894766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http://media3.picsearch.com/is?O7CC9CuBNJJeKmYmsRQViIqp2--2g3RqTigAeRXVTO0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1996" y="2171765"/>
            <a:ext cx="876249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http://media5.picsearch.com/is?0WoimAJDIQPQID4hI4ZsjOsjGDbEUc41OcWP2Qx_2cU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9491" y="2448764"/>
            <a:ext cx="87549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http://media5.picsearch.com/is?No3Lrj9I6LYHG3-WkNeMP7Ba-OOalLR57_Q2496pRwg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1" y="2725763"/>
            <a:ext cx="878497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http://media4.picsearch.com/is?A6m4zBoOwuPa2-V2qWJ5_72ehatvY8DXr0YF_NC9zXU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0" y="3002762"/>
            <a:ext cx="878497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http://media3.picsearch.com/is?7anE9CDzEy5rq4CcQ305B_VQtymUGBYa3u_e8HkoRUg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1423" y="3282451"/>
            <a:ext cx="87330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http://media1.picsearch.com/is?WR0rsfzZKts4bnB_V7BOFAqvFftmQR407q49KeETX-s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0" y="3559450"/>
            <a:ext cx="632028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http://media1.picsearch.com/is?KeBKq0gapmbYhMoERKVnOeqKPs_fcIkPGeHeELLxvIw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6986" y="3800607"/>
            <a:ext cx="860348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http://media4.picsearch.com/is?werEb9pd4tV7-seoA6YXdIkVU__HaReAE5-LRXWWjEc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0" y="4014174"/>
            <a:ext cx="87849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http://media2.picsearch.com/is?pL-3RXV_Xybj4f1L8O4ggdNX1qJp0o82949tjGqvicc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09490" y="4242731"/>
            <a:ext cx="861098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http://media5.picsearch.com/is?1iPaXXebNccYs-JwHKGj4IoIoSZ4aKMFFoYW096NCgg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01996" y="4519730"/>
            <a:ext cx="876248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http://media1.picsearch.com/is?oFu7vhnWJG5pbegot1KewBOCbsLsOneT_E-vOgIuIqo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31423" y="4796729"/>
            <a:ext cx="87330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http://media2.picsearch.com/is?0EsuEm8R37a3W0WND2dxrNlplX6t-l3hl_jjCDbaW7I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1423" y="5073728"/>
            <a:ext cx="63922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http://media2.picsearch.com/is?PXElN9baEJOuqBAkDPuQ_e6-YBEwPOtiAppeE0DiUuY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01996" y="5350727"/>
            <a:ext cx="660273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http://media1.picsearch.com/is?NjWetbA05dSK7aiv7LuIZW-57ESE_Ptbj2H0ust5beY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07559" y="5591924"/>
            <a:ext cx="87569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http://media5.picsearch.com/is?dRzsbIk9DnZNP4Xy0MNOfxHnEJv6upeo9RXERVQQdu8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07558" y="5861702"/>
            <a:ext cx="810885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http://media1.picsearch.com/is?G_YFE306r5ZhcIkIK9D0rsBQnwvj7xGbHvfkOglajLU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2086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449</Words>
  <Application>Microsoft Office PowerPoint</Application>
  <PresentationFormat>Předvádění na obrazovce (4:3)</PresentationFormat>
  <Paragraphs>112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Anotace a citace</vt:lpstr>
      <vt:lpstr>Buk lesní</vt:lpstr>
      <vt:lpstr>Dub letní</vt:lpstr>
      <vt:lpstr>Bříza bělokorá</vt:lpstr>
      <vt:lpstr>Lípa srdčitá</vt:lpstr>
      <vt:lpstr>Habr obecný</vt:lpstr>
      <vt:lpstr>Javor klen</vt:lpstr>
      <vt:lpstr>Olše lepkavá</vt:lpstr>
      <vt:lpstr>Vrba jíva</vt:lpstr>
      <vt:lpstr>Přiřaď názvy k obrázkům</vt:lpstr>
      <vt:lpstr>Přiřaď názvy k obrázkům (kontrola)</vt:lpstr>
      <vt:lpstr>Rozděl na slova a podtrhni, které části najdeme u listnatých stromů:</vt:lpstr>
      <vt:lpstr>Zdroje použitých snímků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11</cp:revision>
  <dcterms:created xsi:type="dcterms:W3CDTF">2012-11-03T19:54:25Z</dcterms:created>
  <dcterms:modified xsi:type="dcterms:W3CDTF">2013-07-27T07:45:50Z</dcterms:modified>
</cp:coreProperties>
</file>