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1" r:id="rId5"/>
    <p:sldId id="262" r:id="rId6"/>
    <p:sldId id="263" r:id="rId7"/>
    <p:sldId id="265" r:id="rId8"/>
    <p:sldId id="266" r:id="rId9"/>
    <p:sldId id="267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 14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Jehličnaté stromy v ČR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CBD6F4-0931-474D-947A-B52DB05C613B}" type="presOf" srcId="{7D356FD4-5DBA-45B8-83F2-01640ED454D7}" destId="{F217DB88-03EE-4B14-A303-4F9D49C289A7}" srcOrd="0" destOrd="0" presId="urn:microsoft.com/office/officeart/2005/8/layout/target3"/>
    <dgm:cxn modelId="{B8418010-A031-4990-86C8-2C5FD2937A9F}" type="presOf" srcId="{7D356FD4-5DBA-45B8-83F2-01640ED454D7}" destId="{D0E8B8A9-76C8-445B-9727-5936C7A5778A}" srcOrd="1" destOrd="0" presId="urn:microsoft.com/office/officeart/2005/8/layout/target3"/>
    <dgm:cxn modelId="{9ACA2F51-3909-4D47-8DBB-74965DF52A7C}" type="presOf" srcId="{D1D4F407-5343-4D3F-B5B9-D407B03CAEB4}" destId="{AED2198E-93D5-4001-81B4-73124B309672}" srcOrd="1" destOrd="0" presId="urn:microsoft.com/office/officeart/2005/8/layout/target3"/>
    <dgm:cxn modelId="{7CF4631D-83A6-48CF-B77A-E19B19DCA7C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C88D68-BB07-462E-BB8D-36EBF6156E7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B6D643-6990-4561-BE96-EE9CEBCEAAAC}" type="presOf" srcId="{4C35D32F-0EAB-4CD7-82EE-45574DC2A586}" destId="{890E4F0B-2866-4A3F-A3C7-2A14B1797930}" srcOrd="1" destOrd="0" presId="urn:microsoft.com/office/officeart/2005/8/layout/target3"/>
    <dgm:cxn modelId="{EA36326F-F997-481C-B818-DEA2706D62A3}" type="presOf" srcId="{4C35D32F-0EAB-4CD7-82EE-45574DC2A586}" destId="{8BEBB6EC-1DAA-4CAC-8A25-BC0FCBD5DBD5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13F1D6D-E2CC-4A3C-A7AC-302A2712D65E}" type="presOf" srcId="{D1B46980-6531-4606-95E6-44980827E919}" destId="{6140AFEC-043D-4C43-A2F9-D0F5331DF3A3}" srcOrd="0" destOrd="0" presId="urn:microsoft.com/office/officeart/2005/8/layout/target3"/>
    <dgm:cxn modelId="{5AE72C68-6F56-4914-AC2A-F929911D5A65}" type="presOf" srcId="{D1D4F407-5343-4D3F-B5B9-D407B03CAEB4}" destId="{D005CE8C-CC26-4C3E-AC11-E15060ECD759}" srcOrd="0" destOrd="0" presId="urn:microsoft.com/office/officeart/2005/8/layout/target3"/>
    <dgm:cxn modelId="{36C89888-3C4F-4D00-95A0-C1DC63E257D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6889D0-B35B-4734-B007-505B1989272D}" type="presOf" srcId="{B651F6E3-6281-48DB-9319-2AEAFDAE7572}" destId="{619D679B-A015-4ECF-8348-D1034C574F40}" srcOrd="0" destOrd="0" presId="urn:microsoft.com/office/officeart/2005/8/layout/target3"/>
    <dgm:cxn modelId="{9AB874FA-F77D-48AB-A3B0-6D419C04A7D5}" type="presParOf" srcId="{333A1088-737F-45CB-B68E-254E46348037}" destId="{F5ABB229-8D3B-4694-996A-96F23CF14429}" srcOrd="0" destOrd="0" presId="urn:microsoft.com/office/officeart/2005/8/layout/target3"/>
    <dgm:cxn modelId="{A9E45FC8-E8BC-4489-BC92-A72356E70158}" type="presParOf" srcId="{333A1088-737F-45CB-B68E-254E46348037}" destId="{F41139FD-01EE-4571-8B17-4FB00FC51163}" srcOrd="1" destOrd="0" presId="urn:microsoft.com/office/officeart/2005/8/layout/target3"/>
    <dgm:cxn modelId="{765357F8-A3E4-4170-AEB2-89E681BBEB1F}" type="presParOf" srcId="{333A1088-737F-45CB-B68E-254E46348037}" destId="{D005CE8C-CC26-4C3E-AC11-E15060ECD759}" srcOrd="2" destOrd="0" presId="urn:microsoft.com/office/officeart/2005/8/layout/target3"/>
    <dgm:cxn modelId="{7412F680-969F-48C3-9A5D-80383D7657F1}" type="presParOf" srcId="{333A1088-737F-45CB-B68E-254E46348037}" destId="{2C702D82-9B77-49B7-9568-BB8EB47C3372}" srcOrd="3" destOrd="0" presId="urn:microsoft.com/office/officeart/2005/8/layout/target3"/>
    <dgm:cxn modelId="{17F5DBAF-1AD7-49B6-9021-59F8B5D88B3F}" type="presParOf" srcId="{333A1088-737F-45CB-B68E-254E46348037}" destId="{A52A0455-90FF-4808-ABD0-F02540D31D5A}" srcOrd="4" destOrd="0" presId="urn:microsoft.com/office/officeart/2005/8/layout/target3"/>
    <dgm:cxn modelId="{B53CA582-2C12-48B2-B1D2-40CF70A43184}" type="presParOf" srcId="{333A1088-737F-45CB-B68E-254E46348037}" destId="{6140AFEC-043D-4C43-A2F9-D0F5331DF3A3}" srcOrd="5" destOrd="0" presId="urn:microsoft.com/office/officeart/2005/8/layout/target3"/>
    <dgm:cxn modelId="{F08EC3C3-0B0B-4C1B-9A55-DE9EC9B7579A}" type="presParOf" srcId="{333A1088-737F-45CB-B68E-254E46348037}" destId="{9358AC05-5D7D-4327-9F80-1AD486AEA664}" srcOrd="6" destOrd="0" presId="urn:microsoft.com/office/officeart/2005/8/layout/target3"/>
    <dgm:cxn modelId="{92118076-3358-4904-8E36-927412CAFCC5}" type="presParOf" srcId="{333A1088-737F-45CB-B68E-254E46348037}" destId="{313FC574-E1CD-4FB4-B054-0B805CE0447D}" srcOrd="7" destOrd="0" presId="urn:microsoft.com/office/officeart/2005/8/layout/target3"/>
    <dgm:cxn modelId="{9E3216BF-4716-4B2F-85C0-245972342B6F}" type="presParOf" srcId="{333A1088-737F-45CB-B68E-254E46348037}" destId="{619D679B-A015-4ECF-8348-D1034C574F40}" srcOrd="8" destOrd="0" presId="urn:microsoft.com/office/officeart/2005/8/layout/target3"/>
    <dgm:cxn modelId="{0FC0F7C5-4DE8-4BFB-AE14-7DA46A26C354}" type="presParOf" srcId="{333A1088-737F-45CB-B68E-254E46348037}" destId="{5EADEC68-DC27-4179-998F-15CD834808A2}" srcOrd="9" destOrd="0" presId="urn:microsoft.com/office/officeart/2005/8/layout/target3"/>
    <dgm:cxn modelId="{80F6D6CB-0E8D-47D6-BD2E-41560E15E465}" type="presParOf" srcId="{333A1088-737F-45CB-B68E-254E46348037}" destId="{B8578831-437F-4501-8ADE-AE2A1799C643}" srcOrd="10" destOrd="0" presId="urn:microsoft.com/office/officeart/2005/8/layout/target3"/>
    <dgm:cxn modelId="{1ACFE7E5-AD72-41F5-95E5-41C13245F5A7}" type="presParOf" srcId="{333A1088-737F-45CB-B68E-254E46348037}" destId="{F217DB88-03EE-4B14-A303-4F9D49C289A7}" srcOrd="11" destOrd="0" presId="urn:microsoft.com/office/officeart/2005/8/layout/target3"/>
    <dgm:cxn modelId="{45F56C63-E747-4316-9E0A-7135878AAD1B}" type="presParOf" srcId="{333A1088-737F-45CB-B68E-254E46348037}" destId="{76644BE8-9D7C-4C09-B250-3D10AF48CBB7}" srcOrd="12" destOrd="0" presId="urn:microsoft.com/office/officeart/2005/8/layout/target3"/>
    <dgm:cxn modelId="{0D53A906-BB9E-4E81-A49B-0ADDFFE4CA5B}" type="presParOf" srcId="{333A1088-737F-45CB-B68E-254E46348037}" destId="{EE85B701-7295-41C0-BA7A-34D3756A2AE6}" srcOrd="13" destOrd="0" presId="urn:microsoft.com/office/officeart/2005/8/layout/target3"/>
    <dgm:cxn modelId="{E99D51D3-C66A-4711-9455-BF2609EA6A7B}" type="presParOf" srcId="{333A1088-737F-45CB-B68E-254E46348037}" destId="{8BEBB6EC-1DAA-4CAC-8A25-BC0FCBD5DBD5}" srcOrd="14" destOrd="0" presId="urn:microsoft.com/office/officeart/2005/8/layout/target3"/>
    <dgm:cxn modelId="{559CC9EE-DF51-4210-BC14-C278E126153B}" type="presParOf" srcId="{333A1088-737F-45CB-B68E-254E46348037}" destId="{AED2198E-93D5-4001-81B4-73124B309672}" srcOrd="15" destOrd="0" presId="urn:microsoft.com/office/officeart/2005/8/layout/target3"/>
    <dgm:cxn modelId="{E0A8399D-7429-4971-853D-C5BDECD52C8E}" type="presParOf" srcId="{333A1088-737F-45CB-B68E-254E46348037}" destId="{2BE915AB-18AA-4053-B92C-3BFC9ED204BB}" srcOrd="16" destOrd="0" presId="urn:microsoft.com/office/officeart/2005/8/layout/target3"/>
    <dgm:cxn modelId="{EB13B63B-3AC3-428C-9835-3403539234F4}" type="presParOf" srcId="{333A1088-737F-45CB-B68E-254E46348037}" destId="{6BB5E863-4638-4E1D-BFDE-399D028AC4ED}" srcOrd="17" destOrd="0" presId="urn:microsoft.com/office/officeart/2005/8/layout/target3"/>
    <dgm:cxn modelId="{1D109C44-AE01-4664-A129-DEF2B0B9A2C0}" type="presParOf" srcId="{333A1088-737F-45CB-B68E-254E46348037}" destId="{D0E8B8A9-76C8-445B-9727-5936C7A5778A}" srcOrd="18" destOrd="0" presId="urn:microsoft.com/office/officeart/2005/8/layout/target3"/>
    <dgm:cxn modelId="{0DF1194F-D6CB-4A05-AB9F-B7550DF698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 14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Jehličnaté stromy v ČR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720672-040B-4C95-A075-00C322F28D09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711E69-CA01-4280-BFD3-7E82A6B3A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597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34935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3347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75896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047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562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10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29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746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585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69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42747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25178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951807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Cílem je, aby žáci bezpečně poznali jednotlivé jehličnany rostoucí na území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/>
              <a:t>Přírodověda 4.ročník,pracovní sešit,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</a:t>
            </a:r>
            <a:r>
              <a:rPr lang="cs-CZ" dirty="0" smtClean="0"/>
              <a:t>2008</a:t>
            </a:r>
          </a:p>
          <a:p>
            <a:r>
              <a:rPr lang="cs-CZ" sz="2300" dirty="0"/>
              <a:t>Encyklopedie Stromy a keře,</a:t>
            </a:r>
          </a:p>
          <a:p>
            <a:pPr marL="0" indent="0">
              <a:buNone/>
            </a:pPr>
            <a:r>
              <a:rPr lang="cs-CZ" sz="2300" dirty="0"/>
              <a:t>     </a:t>
            </a:r>
            <a:r>
              <a:rPr lang="cs-CZ" sz="2300" dirty="0" err="1"/>
              <a:t>Nico</a:t>
            </a:r>
            <a:r>
              <a:rPr lang="cs-CZ" sz="2300" dirty="0"/>
              <a:t> </a:t>
            </a:r>
            <a:r>
              <a:rPr lang="cs-CZ" sz="2300" dirty="0" err="1"/>
              <a:t>Vermeulen</a:t>
            </a:r>
            <a:r>
              <a:rPr lang="cs-CZ" sz="2300" dirty="0"/>
              <a:t>,</a:t>
            </a:r>
          </a:p>
          <a:p>
            <a:pPr marL="0" indent="0">
              <a:buNone/>
            </a:pPr>
            <a:r>
              <a:rPr lang="cs-CZ" sz="2300" dirty="0"/>
              <a:t>     REBO </a:t>
            </a:r>
            <a:r>
              <a:rPr lang="cs-CZ" sz="2300" dirty="0" err="1"/>
              <a:t>Productions</a:t>
            </a:r>
            <a:r>
              <a:rPr lang="cs-CZ" sz="2300" dirty="0"/>
              <a:t>, Praha 2008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86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 ztepilý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Kořeny stromu rostou těsně pod povrchem půdy –vývraty</a:t>
            </a:r>
          </a:p>
          <a:p>
            <a:r>
              <a:rPr lang="cs-CZ" dirty="0" smtClean="0"/>
              <a:t>Smrčiny</a:t>
            </a:r>
          </a:p>
          <a:p>
            <a:r>
              <a:rPr lang="cs-CZ" dirty="0" smtClean="0"/>
              <a:t>Drsná hnědá kůra</a:t>
            </a:r>
          </a:p>
          <a:p>
            <a:r>
              <a:rPr lang="cs-CZ" dirty="0" smtClean="0"/>
              <a:t>Koruna má kuželovitý tvar</a:t>
            </a:r>
          </a:p>
          <a:p>
            <a:r>
              <a:rPr lang="cs-CZ" dirty="0" smtClean="0"/>
              <a:t>Jehlice obrůstají celou větvičku</a:t>
            </a:r>
          </a:p>
          <a:p>
            <a:r>
              <a:rPr lang="cs-CZ" dirty="0" smtClean="0"/>
              <a:t>Smrky rostou rychle, a ž do výšky 30-50 m</a:t>
            </a:r>
          </a:p>
          <a:p>
            <a:r>
              <a:rPr lang="cs-CZ" dirty="0" smtClean="0"/>
              <a:t>Dřevo k výrobě papíru, kvalitní na hudební nástroje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Náš nejznámější jehličnatý strom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144" y="2204864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72816"/>
            <a:ext cx="187220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3259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64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Kmen s bělošedou kůrou</a:t>
            </a:r>
          </a:p>
          <a:p>
            <a:r>
              <a:rPr lang="cs-CZ" dirty="0" smtClean="0"/>
              <a:t>Koruna je válcovitá</a:t>
            </a:r>
          </a:p>
          <a:p>
            <a:r>
              <a:rPr lang="cs-CZ" dirty="0" smtClean="0"/>
              <a:t>Jehlice vyrůstají ve dvou řadách proti sobě</a:t>
            </a:r>
          </a:p>
          <a:p>
            <a:r>
              <a:rPr lang="cs-CZ" dirty="0" smtClean="0"/>
              <a:t>Šišky vyrůstají na větvičce vzhůru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Jedle je citlivá na znečištěné ovzduší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1700808"/>
            <a:ext cx="189679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05980"/>
            <a:ext cx="121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4908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617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Borové lesy (bory)</a:t>
            </a:r>
          </a:p>
          <a:p>
            <a:r>
              <a:rPr lang="cs-CZ" dirty="0" smtClean="0"/>
              <a:t>Nenáročná, roste i na horách</a:t>
            </a:r>
          </a:p>
          <a:p>
            <a:r>
              <a:rPr lang="cs-CZ" dirty="0" smtClean="0"/>
              <a:t>Má dlouhý pevný kůlový kořen</a:t>
            </a:r>
          </a:p>
          <a:p>
            <a:r>
              <a:rPr lang="cs-CZ" dirty="0" smtClean="0"/>
              <a:t>Kůra je šedohnědá</a:t>
            </a:r>
          </a:p>
          <a:p>
            <a:r>
              <a:rPr lang="cs-CZ" dirty="0" smtClean="0"/>
              <a:t>Jehlice vyrůstají ve svazcích po dvou</a:t>
            </a:r>
          </a:p>
          <a:p>
            <a:r>
              <a:rPr lang="cs-CZ" dirty="0" smtClean="0"/>
              <a:t>Krátké kuželovité šišky</a:t>
            </a:r>
          </a:p>
          <a:p>
            <a:r>
              <a:rPr lang="cs-CZ" dirty="0" smtClean="0"/>
              <a:t>Dřevo se zpracovává na trámy a desky k výrobě nábytku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Zpívá se o ní ve státní hymně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76872"/>
            <a:ext cx="1833736" cy="240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41367"/>
            <a:ext cx="1219200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733" y="4221088"/>
            <a:ext cx="8096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883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 opadavý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Potřebuje dostatek slunečního světla (kraje lesů)</a:t>
            </a:r>
          </a:p>
          <a:p>
            <a:r>
              <a:rPr lang="cs-CZ" dirty="0" smtClean="0"/>
              <a:t>Kmen má hrubý šupinovitý povrch</a:t>
            </a:r>
          </a:p>
          <a:p>
            <a:r>
              <a:rPr lang="cs-CZ" dirty="0" smtClean="0"/>
              <a:t>Vejčité šišky jsou malé</a:t>
            </a:r>
          </a:p>
          <a:p>
            <a:r>
              <a:rPr lang="cs-CZ" dirty="0" smtClean="0"/>
              <a:t>Dřevo je uvnitř červenohnědé –slouží na obklady a k výrobě nábytku (dříve k výrobě lyží)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Jediný opadavý jehličnan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484784"/>
            <a:ext cx="1897360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42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 červený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Pěstuje se v parcích</a:t>
            </a:r>
          </a:p>
          <a:p>
            <a:r>
              <a:rPr lang="cs-CZ" dirty="0" smtClean="0"/>
              <a:t>Vzácný -chráněný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Celá rostlina je jedovatá!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4824"/>
            <a:ext cx="2304256" cy="2000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35431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197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Jalovec obecný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Jehlice jsou velmi pichlavé</a:t>
            </a:r>
          </a:p>
          <a:p>
            <a:r>
              <a:rPr lang="cs-CZ" dirty="0" smtClean="0"/>
              <a:t>Pěstuje se v parcích a zahradách</a:t>
            </a:r>
            <a:endParaRPr lang="cs-CZ" dirty="0"/>
          </a:p>
          <a:p>
            <a:r>
              <a:rPr lang="cs-CZ" dirty="0" smtClean="0"/>
              <a:t>Vyskytuje se také na okrajích horských lesů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Zákonem chráněný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787" y="2264296"/>
            <a:ext cx="1833736" cy="1897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1297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96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obrázkům doplň správné názvy dle nápovědy: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54602"/>
            <a:ext cx="1219200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99572"/>
            <a:ext cx="12192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194" y="179186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99031"/>
            <a:ext cx="1219200" cy="81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79186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8736" y="3140968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ŘMNÍOD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54241" y="2956302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OIVBOCRE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378" y="2936943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KMSR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4027" y="2983639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EDEJL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900777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2124" y="2937219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CEVOLAJ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5" y="3933056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4736" y="3952854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3952854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2009" y="399840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MODŘÍN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30909" y="3998400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TIS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60763" y="3998400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JALOVEC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63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340768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http://media2.picsearch.com/is?8_IxAI77mfocqLsE4nQaM05jt8JGZzuBB98oQ2PY2AQ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3552" y="1617767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http://media4.picsearch.com/is?tyv5AURHuwyg4oihIip_tonvjsSPxRCr-DE_jyNxlKE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0496" y="1894766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http://media4.picsearch.com/is?yq4USHbVwrLVmXFHm7Ww5KK3k-bvz_HnZYQnTj9QahQ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0496" y="2171765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http://media4.picsearch.com/is?3R6bW17jb2yKI84d01wr1cMzUSybwXb5ljj1-H-xQaQ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2448764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http://media5.picsearch.com/is?-4kIJtIoN3nTOl_VfphmwKnGM__nx2bz-dMLB5B1jM4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0496" y="2813127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http://media5.picsearch.com/is?43dl7OxybzRCpa3-eLQoK61iTSZN_U1l_vrAfvTBX_U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3037819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http://media5.picsearch.com/is?hH4RuH9PjEWDVYOZxVb1MHSLAxURIh6pDKvkW4a4C4U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3323031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http://media2.picsearch.com/is?fQrrZT3fPOkGOwz7txKbHIPsjDyRxNBzF9rR6c9QbOI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2" y="3600030"/>
            <a:ext cx="670756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http://media5.picsearch.com/is?ImL-IinuJCFg3tWSBj8cSRkjDU79eAI5-cAwPx66ogc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43552" y="3889100"/>
            <a:ext cx="64442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http://media4.picsearch.com/is?TDfOhkvG47cNVg6anDnn10tzKaLFTxTU08Rx3S4Iuak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43552" y="4190217"/>
            <a:ext cx="66425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http://media4.picsearch.com/is?aTRZ9OTuOnmwVHWGQkqbElI8MNrB4xNyG1DkFFWYx1U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4479563"/>
            <a:ext cx="66065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http://media3.picsearch.com/is?CSRWvbIerXDyBkom5ExZCm8BgDldbXkLwOs8zZlUjKI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0496" y="4765966"/>
            <a:ext cx="63806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http://media5.picsearch.com/is?1YIO6iwXrnxGi10EdlRu-BTMB8xM5m8M3yETn8cazaI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9512" y="5042965"/>
            <a:ext cx="66065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http://media2.picsearch.com/is?zwW2iasICS5cdrWddS3-VnKvZ0Lj6mvMCzAGbiGjOHA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79512" y="5319964"/>
            <a:ext cx="68762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http://media1.picsearch.com/is?r5TIXGosGOWZSX7DUJYaViNO-Iyl4ac-5-iS-BIOHBQ</a:t>
            </a:r>
          </a:p>
        </p:txBody>
      </p:sp>
    </p:spTree>
    <p:extLst>
      <p:ext uri="{BB962C8B-B14F-4D97-AF65-F5344CB8AC3E}">
        <p14:creationId xmlns:p14="http://schemas.microsoft.com/office/powerpoint/2010/main" val="180775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386</Words>
  <Application>Microsoft Office PowerPoint</Application>
  <PresentationFormat>Předvádění na obrazovce (4:3)</PresentationFormat>
  <Paragraphs>91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 a citace</vt:lpstr>
      <vt:lpstr>Smrk ztepilý</vt:lpstr>
      <vt:lpstr>Jedle bělokorá</vt:lpstr>
      <vt:lpstr>Borovice lesní</vt:lpstr>
      <vt:lpstr>Modřín opadavý</vt:lpstr>
      <vt:lpstr>Tis červený</vt:lpstr>
      <vt:lpstr>Jalovec obecný</vt:lpstr>
      <vt:lpstr>K obrázkům doplň správné názvy dle nápovědy:</vt:lpstr>
      <vt:lpstr>Zdroje použitých snímků: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8</cp:revision>
  <dcterms:created xsi:type="dcterms:W3CDTF">2012-11-03T19:55:34Z</dcterms:created>
  <dcterms:modified xsi:type="dcterms:W3CDTF">2013-07-27T07:48:05Z</dcterms:modified>
</cp:coreProperties>
</file>