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835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39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714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864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552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145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799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867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022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011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527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E63D9-D970-41E6-B30A-55A184C5CBBF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76C45B-2E90-4EB4-B6F7-C246F891BE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572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officeimg.vo.msecnd.net/en-us/images/MH90002344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</a:t>
            </a:r>
            <a:r>
              <a:rPr lang="cs-CZ" sz="6000" b="1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708840" y="5156478"/>
            <a:ext cx="72475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VY_32_INOVACE_10_09_slovní úloha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748464" cy="6336704"/>
          </a:xfrm>
        </p:spPr>
        <p:txBody>
          <a:bodyPr>
            <a:normAutofit lnSpcReduction="1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/>
              </a:rPr>
              <a:t>Mamince je 36 </a:t>
            </a:r>
            <a:r>
              <a:rPr lang="cs-CZ" sz="4800" b="1" dirty="0" smtClean="0">
                <a:solidFill>
                  <a:srgbClr val="FF0000"/>
                </a:solidFill>
                <a:latin typeface="Times New Roman"/>
              </a:rPr>
              <a:t>let, </a:t>
            </a:r>
            <a:endParaRPr lang="cs-CZ" sz="4800" b="1" dirty="0" smtClean="0">
              <a:solidFill>
                <a:srgbClr val="FF0000"/>
              </a:solidFill>
              <a:latin typeface="Times New Roman"/>
            </a:endParaRPr>
          </a:p>
          <a:p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latin typeface="Times New Roman"/>
              </a:rPr>
              <a:t>dceři Zuzce je 2 krát </a:t>
            </a:r>
            <a:r>
              <a:rPr lang="cs-CZ" sz="4800" b="1" dirty="0" smtClean="0">
                <a:solidFill>
                  <a:schemeClr val="accent4">
                    <a:lumMod val="50000"/>
                  </a:schemeClr>
                </a:solidFill>
                <a:latin typeface="Times New Roman"/>
              </a:rPr>
              <a:t>méně, </a:t>
            </a:r>
            <a:endParaRPr lang="cs-CZ" sz="4800" b="1" dirty="0" smtClean="0">
              <a:solidFill>
                <a:schemeClr val="accent4">
                  <a:lumMod val="50000"/>
                </a:schemeClr>
              </a:solidFill>
              <a:latin typeface="Times New Roman"/>
            </a:endParaRPr>
          </a:p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  <a:latin typeface="Times New Roman"/>
              </a:rPr>
              <a:t>syn Petr je o 24 let mladší než </a:t>
            </a: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  <a:latin typeface="Times New Roman"/>
              </a:rPr>
              <a:t>maminka,</a:t>
            </a:r>
            <a:endParaRPr lang="cs-CZ" sz="4800" b="1" dirty="0" smtClean="0">
              <a:solidFill>
                <a:schemeClr val="accent3">
                  <a:lumMod val="50000"/>
                </a:schemeClr>
              </a:solidFill>
              <a:latin typeface="Times New Roman"/>
            </a:endParaRPr>
          </a:p>
          <a:p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tatínek je 4 krát starší než syn Nikolas. </a:t>
            </a:r>
          </a:p>
          <a:p>
            <a:endParaRPr lang="cs-CZ" b="1" dirty="0" smtClean="0">
              <a:solidFill>
                <a:srgbClr val="1FC989"/>
              </a:solidFill>
              <a:latin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</a:rPr>
              <a:t>A. Kolik je sourozencům let?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Times New Roman"/>
              </a:rPr>
              <a:t>B.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/>
              </a:rPr>
              <a:t>Kolik let je tatínkovi?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45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A.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</a:rPr>
              <a:t>Kolik je sourozencům let?</a:t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13247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Mamince je 36 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let,</a:t>
            </a:r>
            <a:endParaRPr lang="cs-CZ" b="1" dirty="0" smtClean="0">
              <a:solidFill>
                <a:srgbClr val="1FC989"/>
              </a:solidFill>
              <a:latin typeface="Times New Roman"/>
            </a:endParaRPr>
          </a:p>
          <a:p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dceři Zuzce je 2 krát 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méně.</a:t>
            </a:r>
            <a:endParaRPr lang="cs-CZ" b="1" dirty="0" smtClean="0">
              <a:solidFill>
                <a:srgbClr val="1FC989"/>
              </a:solidFill>
              <a:latin typeface="Times New Roman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204864"/>
            <a:ext cx="8229600" cy="1526468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Times New Roman"/>
              </a:rPr>
              <a:t>36 : 2 = 13</a:t>
            </a: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5235508"/>
            <a:ext cx="8229600" cy="13247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Zuzce je 13 let. </a:t>
            </a:r>
            <a:endParaRPr lang="cs-CZ" sz="6600" b="1" dirty="0">
              <a:solidFill>
                <a:schemeClr val="tx2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3709040"/>
            <a:ext cx="8229600" cy="152646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57200" y="4941168"/>
            <a:ext cx="8229600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89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A.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</a:rPr>
              <a:t>Kolik je sourozencům let?</a:t>
            </a:r>
            <a:b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024" y="764704"/>
            <a:ext cx="8229600" cy="13247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Mamince je 36 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let,</a:t>
            </a:r>
            <a:endParaRPr lang="cs-CZ" b="1" dirty="0" smtClean="0">
              <a:solidFill>
                <a:srgbClr val="1FC989"/>
              </a:solidFill>
              <a:latin typeface="Times New Roman"/>
            </a:endParaRPr>
          </a:p>
          <a:p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 syn Petr je o 24 let mladší než maminka.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060848"/>
            <a:ext cx="8229600" cy="1526468"/>
          </a:xfrm>
          <a:prstGeom prst="rect">
            <a:avLst/>
          </a:prstGeom>
          <a:solidFill>
            <a:srgbClr val="0099FF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Times New Roman"/>
              </a:rPr>
              <a:t>36 - 24 = 12</a:t>
            </a: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5113784"/>
            <a:ext cx="8229600" cy="13247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Nikolasovi je 12 let. </a:t>
            </a:r>
            <a:endParaRPr lang="cs-CZ" sz="6600" b="1" dirty="0">
              <a:solidFill>
                <a:schemeClr val="tx2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6368" y="3587316"/>
            <a:ext cx="8229600" cy="15264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57200" y="4941168"/>
            <a:ext cx="8229600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49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/>
              </a:rPr>
              <a:t>B.</a:t>
            </a:r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/>
              </a:rPr>
              <a:t>Kolik let je tatínkovi?</a:t>
            </a:r>
            <a:b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64807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1FC989"/>
                </a:solidFill>
                <a:latin typeface="Times New Roman"/>
              </a:rPr>
              <a:t>Tatínek je 4 krát starší než syn Petr.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1844824"/>
            <a:ext cx="8229600" cy="1526468"/>
          </a:xfrm>
          <a:prstGeom prst="rect">
            <a:avLst/>
          </a:prstGeom>
          <a:solidFill>
            <a:srgbClr val="0099FF"/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9600" b="1" dirty="0" smtClean="0">
                <a:solidFill>
                  <a:srgbClr val="FFFF00"/>
                </a:solidFill>
                <a:latin typeface="Times New Roman"/>
              </a:rPr>
              <a:t>12 . 4 = 48</a:t>
            </a: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928" y="4898504"/>
            <a:ext cx="8229600" cy="13247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  <a:latin typeface="Times New Roman"/>
              </a:rPr>
              <a:t>Tatínkovi je 48 let. </a:t>
            </a:r>
            <a:endParaRPr lang="cs-CZ" sz="6600" b="1" dirty="0">
              <a:solidFill>
                <a:schemeClr val="tx2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928" y="3346532"/>
            <a:ext cx="8229600" cy="152646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395928" y="4653136"/>
            <a:ext cx="8229600" cy="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7986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332656"/>
            <a:ext cx="4258816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</a:rPr>
              <a:t>Táta 48 let.</a:t>
            </a:r>
            <a:endParaRPr lang="cs-CZ"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260148"/>
            <a:ext cx="5040560" cy="5040560"/>
          </a:xfr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23928" y="1484784"/>
            <a:ext cx="512291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solidFill>
                  <a:srgbClr val="FF0000"/>
                </a:solidFill>
              </a:rPr>
              <a:t>Máma 36 let.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7904" y="2934072"/>
            <a:ext cx="505090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solidFill>
                  <a:schemeClr val="accent4">
                    <a:lumMod val="75000"/>
                  </a:schemeClr>
                </a:solidFill>
              </a:rPr>
              <a:t>Zuzka 13 let.</a:t>
            </a:r>
            <a:endParaRPr lang="cs-CZ" sz="6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627095" y="4134369"/>
            <a:ext cx="512291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smtClean="0">
                <a:solidFill>
                  <a:schemeClr val="accent3">
                    <a:lumMod val="50000"/>
                  </a:schemeClr>
                </a:solidFill>
              </a:rPr>
              <a:t>Petr </a:t>
            </a:r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</a:rPr>
              <a:t>12 let.</a:t>
            </a:r>
            <a:endParaRPr lang="cs-CZ" sz="6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7257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</a:t>
            </a:r>
            <a:r>
              <a:rPr lang="cs-CZ" dirty="0" smtClean="0"/>
              <a:t>do prázdného obdélníka, </a:t>
            </a:r>
            <a:r>
              <a:rPr lang="cs-CZ" dirty="0"/>
              <a:t>po kliknutí se objeví kontrola </a:t>
            </a:r>
          </a:p>
          <a:p>
            <a:r>
              <a:rPr lang="cs-CZ" dirty="0"/>
              <a:t>Snímky č. 3, 4, 5 – řešení </a:t>
            </a:r>
            <a:r>
              <a:rPr lang="cs-CZ" dirty="0" smtClean="0"/>
              <a:t>(KONTROLA)</a:t>
            </a:r>
          </a:p>
          <a:p>
            <a:r>
              <a:rPr lang="cs-CZ" dirty="0" smtClean="0"/>
              <a:t>Snímek 6: odpovědi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14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officeimg.vo.msecnd.net/en-us/images/MH900023441.jpg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99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234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Prezentace aplikace PowerPoint</vt:lpstr>
      <vt:lpstr>A. Kolik je sourozencům let? </vt:lpstr>
      <vt:lpstr>A. Kolik je sourozencům let? </vt:lpstr>
      <vt:lpstr>B. Kolik let je tatínkovi? </vt:lpstr>
      <vt:lpstr>Táta 48 let.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2012-01-09T06:53:36Z</dcterms:created>
  <dcterms:modified xsi:type="dcterms:W3CDTF">2012-03-16T21:59:13Z</dcterms:modified>
</cp:coreProperties>
</file>