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7" r:id="rId2"/>
    <p:sldId id="258" r:id="rId3"/>
    <p:sldId id="259" r:id="rId4"/>
    <p:sldId id="261" r:id="rId5"/>
    <p:sldId id="264" r:id="rId6"/>
    <p:sldId id="265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96" y="-5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</a:t>
          </a:r>
          <a:r>
            <a:rPr lang="cs-CZ" sz="1400" dirty="0" smtClean="0"/>
            <a:t>32 </a:t>
          </a:r>
          <a:r>
            <a:rPr lang="cs-CZ" sz="1400" dirty="0" smtClean="0"/>
            <a:t>INOVACE  17  ČLOVĚK A JEHO SVĚT-PŘÍRODOVĚDA 4.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Podmínky života na Zemi-opakování 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AE42BA3-FB9D-4757-9EFA-4E939FB01662}" type="presOf" srcId="{B651F6E3-6281-48DB-9319-2AEAFDAE7572}" destId="{619D679B-A015-4ECF-8348-D1034C574F40}" srcOrd="0" destOrd="0" presId="urn:microsoft.com/office/officeart/2005/8/layout/target3"/>
    <dgm:cxn modelId="{2DD98889-AF8F-4868-BAC4-AEFE98407792}" type="presOf" srcId="{7D356FD4-5DBA-45B8-83F2-01640ED454D7}" destId="{F217DB88-03EE-4B14-A303-4F9D49C289A7}" srcOrd="0" destOrd="0" presId="urn:microsoft.com/office/officeart/2005/8/layout/target3"/>
    <dgm:cxn modelId="{85DAEC18-0889-412E-83C0-B1D3E9AC94B5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CD5B32C-7FF0-4B87-B769-7F5F3A573197}" type="presOf" srcId="{7D356FD4-5DBA-45B8-83F2-01640ED454D7}" destId="{D0E8B8A9-76C8-445B-9727-5936C7A5778A}" srcOrd="1" destOrd="0" presId="urn:microsoft.com/office/officeart/2005/8/layout/target3"/>
    <dgm:cxn modelId="{012BBD81-36F8-454C-9CA4-DF6AB30A9371}" type="presOf" srcId="{D1B46980-6531-4606-95E6-44980827E919}" destId="{2BE915AB-18AA-4053-B92C-3BFC9ED204BB}" srcOrd="1" destOrd="0" presId="urn:microsoft.com/office/officeart/2005/8/layout/target3"/>
    <dgm:cxn modelId="{B5CFB1C0-5447-41D9-AB80-EA9B813DD6E8}" type="presOf" srcId="{D1B46980-6531-4606-95E6-44980827E919}" destId="{6140AFEC-043D-4C43-A2F9-D0F5331DF3A3}" srcOrd="0" destOrd="0" presId="urn:microsoft.com/office/officeart/2005/8/layout/target3"/>
    <dgm:cxn modelId="{F321EA6E-C11F-4546-893A-334CEDA2342D}" type="presOf" srcId="{4C35D32F-0EAB-4CD7-82EE-45574DC2A586}" destId="{890E4F0B-2866-4A3F-A3C7-2A14B1797930}" srcOrd="1" destOrd="0" presId="urn:microsoft.com/office/officeart/2005/8/layout/target3"/>
    <dgm:cxn modelId="{7D24BC5D-EEA4-48D7-A551-05B403D042A2}" type="presOf" srcId="{B651F6E3-6281-48DB-9319-2AEAFDAE7572}" destId="{6BB5E863-4638-4E1D-BFDE-399D028AC4ED}" srcOrd="1" destOrd="0" presId="urn:microsoft.com/office/officeart/2005/8/layout/target3"/>
    <dgm:cxn modelId="{1541AE1E-E4D1-4365-B638-F6A5AA9146BF}" type="presOf" srcId="{D1D4F407-5343-4D3F-B5B9-D407B03CAEB4}" destId="{D005CE8C-CC26-4C3E-AC11-E15060ECD759}" srcOrd="0" destOrd="0" presId="urn:microsoft.com/office/officeart/2005/8/layout/target3"/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4F0F61C6-2EA2-4B3E-AC45-BD5EF407DC26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4721C4C-FC98-4905-B064-5C61D091315E}" type="presOf" srcId="{4C35D32F-0EAB-4CD7-82EE-45574DC2A586}" destId="{8BEBB6EC-1DAA-4CAC-8A25-BC0FCBD5DBD5}" srcOrd="0" destOrd="0" presId="urn:microsoft.com/office/officeart/2005/8/layout/target3"/>
    <dgm:cxn modelId="{8EC5319B-37DA-4360-B3BA-99FEF82EE237}" type="presParOf" srcId="{333A1088-737F-45CB-B68E-254E46348037}" destId="{F5ABB229-8D3B-4694-996A-96F23CF14429}" srcOrd="0" destOrd="0" presId="urn:microsoft.com/office/officeart/2005/8/layout/target3"/>
    <dgm:cxn modelId="{453FD792-1FFC-4AE3-ACF2-D7FB7A1AD618}" type="presParOf" srcId="{333A1088-737F-45CB-B68E-254E46348037}" destId="{F41139FD-01EE-4571-8B17-4FB00FC51163}" srcOrd="1" destOrd="0" presId="urn:microsoft.com/office/officeart/2005/8/layout/target3"/>
    <dgm:cxn modelId="{9D60E0FC-FE9A-44DF-8DC0-5BCE2D7A608A}" type="presParOf" srcId="{333A1088-737F-45CB-B68E-254E46348037}" destId="{D005CE8C-CC26-4C3E-AC11-E15060ECD759}" srcOrd="2" destOrd="0" presId="urn:microsoft.com/office/officeart/2005/8/layout/target3"/>
    <dgm:cxn modelId="{509C95BD-C827-490E-A274-AADE9DC79CE9}" type="presParOf" srcId="{333A1088-737F-45CB-B68E-254E46348037}" destId="{2C702D82-9B77-49B7-9568-BB8EB47C3372}" srcOrd="3" destOrd="0" presId="urn:microsoft.com/office/officeart/2005/8/layout/target3"/>
    <dgm:cxn modelId="{8C5FC6F9-88A5-48B3-9A70-CD4921E85409}" type="presParOf" srcId="{333A1088-737F-45CB-B68E-254E46348037}" destId="{A52A0455-90FF-4808-ABD0-F02540D31D5A}" srcOrd="4" destOrd="0" presId="urn:microsoft.com/office/officeart/2005/8/layout/target3"/>
    <dgm:cxn modelId="{87314338-ABAE-442F-BFA8-3B0E83019B25}" type="presParOf" srcId="{333A1088-737F-45CB-B68E-254E46348037}" destId="{6140AFEC-043D-4C43-A2F9-D0F5331DF3A3}" srcOrd="5" destOrd="0" presId="urn:microsoft.com/office/officeart/2005/8/layout/target3"/>
    <dgm:cxn modelId="{EF5E7E8C-7476-452C-A2B8-F2F99C940C44}" type="presParOf" srcId="{333A1088-737F-45CB-B68E-254E46348037}" destId="{9358AC05-5D7D-4327-9F80-1AD486AEA664}" srcOrd="6" destOrd="0" presId="urn:microsoft.com/office/officeart/2005/8/layout/target3"/>
    <dgm:cxn modelId="{EA19DBBE-67F9-4A5B-8A5C-C732B283AD1F}" type="presParOf" srcId="{333A1088-737F-45CB-B68E-254E46348037}" destId="{313FC574-E1CD-4FB4-B054-0B805CE0447D}" srcOrd="7" destOrd="0" presId="urn:microsoft.com/office/officeart/2005/8/layout/target3"/>
    <dgm:cxn modelId="{25C829C8-C291-4432-8BD7-F52B9C8C380D}" type="presParOf" srcId="{333A1088-737F-45CB-B68E-254E46348037}" destId="{619D679B-A015-4ECF-8348-D1034C574F40}" srcOrd="8" destOrd="0" presId="urn:microsoft.com/office/officeart/2005/8/layout/target3"/>
    <dgm:cxn modelId="{15011A3C-D7A8-44FD-8488-2C067C4BB48C}" type="presParOf" srcId="{333A1088-737F-45CB-B68E-254E46348037}" destId="{5EADEC68-DC27-4179-998F-15CD834808A2}" srcOrd="9" destOrd="0" presId="urn:microsoft.com/office/officeart/2005/8/layout/target3"/>
    <dgm:cxn modelId="{F09AC963-A9BC-44A0-BC16-F3410675F5D8}" type="presParOf" srcId="{333A1088-737F-45CB-B68E-254E46348037}" destId="{B8578831-437F-4501-8ADE-AE2A1799C643}" srcOrd="10" destOrd="0" presId="urn:microsoft.com/office/officeart/2005/8/layout/target3"/>
    <dgm:cxn modelId="{77224169-FC2F-440D-83D9-143B0033B603}" type="presParOf" srcId="{333A1088-737F-45CB-B68E-254E46348037}" destId="{F217DB88-03EE-4B14-A303-4F9D49C289A7}" srcOrd="11" destOrd="0" presId="urn:microsoft.com/office/officeart/2005/8/layout/target3"/>
    <dgm:cxn modelId="{BE9A432F-A7D0-46E1-8873-064CE8C9D059}" type="presParOf" srcId="{333A1088-737F-45CB-B68E-254E46348037}" destId="{76644BE8-9D7C-4C09-B250-3D10AF48CBB7}" srcOrd="12" destOrd="0" presId="urn:microsoft.com/office/officeart/2005/8/layout/target3"/>
    <dgm:cxn modelId="{DA488AA5-817A-476A-AB64-6DB226F7B5E2}" type="presParOf" srcId="{333A1088-737F-45CB-B68E-254E46348037}" destId="{EE85B701-7295-41C0-BA7A-34D3756A2AE6}" srcOrd="13" destOrd="0" presId="urn:microsoft.com/office/officeart/2005/8/layout/target3"/>
    <dgm:cxn modelId="{D9CFB044-6DFB-4980-ADC8-6D67176DCE8C}" type="presParOf" srcId="{333A1088-737F-45CB-B68E-254E46348037}" destId="{8BEBB6EC-1DAA-4CAC-8A25-BC0FCBD5DBD5}" srcOrd="14" destOrd="0" presId="urn:microsoft.com/office/officeart/2005/8/layout/target3"/>
    <dgm:cxn modelId="{10BCAE96-B24D-4003-8C6D-E4AA1CA46077}" type="presParOf" srcId="{333A1088-737F-45CB-B68E-254E46348037}" destId="{AED2198E-93D5-4001-81B4-73124B309672}" srcOrd="15" destOrd="0" presId="urn:microsoft.com/office/officeart/2005/8/layout/target3"/>
    <dgm:cxn modelId="{53A24A42-C92D-49B4-A8E6-B8F61E52E7AA}" type="presParOf" srcId="{333A1088-737F-45CB-B68E-254E46348037}" destId="{2BE915AB-18AA-4053-B92C-3BFC9ED204BB}" srcOrd="16" destOrd="0" presId="urn:microsoft.com/office/officeart/2005/8/layout/target3"/>
    <dgm:cxn modelId="{B38EC801-106C-43B3-97AE-5EF13A606260}" type="presParOf" srcId="{333A1088-737F-45CB-B68E-254E46348037}" destId="{6BB5E863-4638-4E1D-BFDE-399D028AC4ED}" srcOrd="17" destOrd="0" presId="urn:microsoft.com/office/officeart/2005/8/layout/target3"/>
    <dgm:cxn modelId="{2DC70CC5-3761-4DF8-B91E-E148D89279E5}" type="presParOf" srcId="{333A1088-737F-45CB-B68E-254E46348037}" destId="{D0E8B8A9-76C8-445B-9727-5936C7A5778A}" srcOrd="18" destOrd="0" presId="urn:microsoft.com/office/officeart/2005/8/layout/target3"/>
    <dgm:cxn modelId="{B508180A-DF13-44A1-995D-4BC8793C62C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</a:t>
          </a:r>
          <a:r>
            <a:rPr lang="cs-CZ" sz="1400" kern="1200" dirty="0" smtClean="0"/>
            <a:t>32 </a:t>
          </a:r>
          <a:r>
            <a:rPr lang="cs-CZ" sz="1400" kern="1200" dirty="0" smtClean="0"/>
            <a:t>INOVACE  17  ČLOVĚK A JEHO SVĚT-PŘÍRODOVĚDA 4.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Podmínky života na Zemi-opakování 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CF2FF3-614A-40F6-B772-0EE6E54C2400}" type="datetimeFigureOut">
              <a:rPr lang="cs-CZ" smtClean="0"/>
              <a:t>27.7.2013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F18A29-E5C6-4599-BEAB-8781AFF895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23465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67499249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4826942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27.7.2013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76743701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7034713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69400706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08446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09813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845311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27749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795629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91917884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25873FB6-6501-464B-9F2B-25367A57543C}" type="datetimeFigureOut">
              <a:rPr lang="cs-CZ" smtClean="0"/>
              <a:pPr/>
              <a:t>27.7.2013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2D1B4AC-4805-445E-867E-E1291E1B2356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6264490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49247743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63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Opakování učiva z 3.r.</a:t>
            </a:r>
          </a:p>
          <a:p>
            <a:r>
              <a:rPr lang="cs-CZ" dirty="0" smtClean="0"/>
              <a:t>Bude základem pro rozšíření obsahu tohoto učiva ve 4.r.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lvl="0">
              <a:buClr>
                <a:srgbClr val="D16349"/>
              </a:buClr>
            </a:pPr>
            <a:r>
              <a:rPr lang="cs-CZ" sz="1800" dirty="0">
                <a:solidFill>
                  <a:prstClr val="black"/>
                </a:solidFill>
              </a:rPr>
              <a:t>Přírodověda 4.ročník,</a:t>
            </a:r>
          </a:p>
          <a:p>
            <a:pPr marL="0" lvl="0" indent="0">
              <a:buClr>
                <a:srgbClr val="D16349"/>
              </a:buClr>
              <a:buNone/>
            </a:pPr>
            <a:r>
              <a:rPr lang="cs-CZ" sz="1800" dirty="0">
                <a:solidFill>
                  <a:prstClr val="black"/>
                </a:solidFill>
              </a:rPr>
              <a:t>    Dr. et RNDr. Jaroslav  </a:t>
            </a:r>
          </a:p>
          <a:p>
            <a:pPr marL="0" lvl="0" indent="0">
              <a:buClr>
                <a:srgbClr val="D16349"/>
              </a:buClr>
              <a:buNone/>
            </a:pPr>
            <a:r>
              <a:rPr lang="cs-CZ" sz="1800" dirty="0">
                <a:solidFill>
                  <a:prstClr val="black"/>
                </a:solidFill>
              </a:rPr>
              <a:t>    Jurčák a kol.,</a:t>
            </a:r>
          </a:p>
          <a:p>
            <a:pPr marL="0" lvl="0" indent="0">
              <a:buClr>
                <a:srgbClr val="D16349"/>
              </a:buClr>
              <a:buNone/>
            </a:pPr>
            <a:r>
              <a:rPr lang="cs-CZ" sz="1800" dirty="0">
                <a:solidFill>
                  <a:prstClr val="black"/>
                </a:solidFill>
              </a:rPr>
              <a:t>    nakladatelství </a:t>
            </a:r>
            <a:r>
              <a:rPr lang="cs-CZ" sz="1800" dirty="0" err="1">
                <a:solidFill>
                  <a:prstClr val="black"/>
                </a:solidFill>
              </a:rPr>
              <a:t>Prodos</a:t>
            </a:r>
            <a:r>
              <a:rPr lang="cs-CZ" sz="1800" dirty="0">
                <a:solidFill>
                  <a:prstClr val="black"/>
                </a:solidFill>
              </a:rPr>
              <a:t>,</a:t>
            </a:r>
          </a:p>
          <a:p>
            <a:pPr marL="0" lvl="0" indent="0">
              <a:buClr>
                <a:srgbClr val="D16349"/>
              </a:buClr>
              <a:buNone/>
            </a:pPr>
            <a:r>
              <a:rPr lang="cs-CZ" sz="1800" dirty="0">
                <a:solidFill>
                  <a:prstClr val="black"/>
                </a:solidFill>
              </a:rPr>
              <a:t>    Olomouc 2003</a:t>
            </a:r>
          </a:p>
          <a:p>
            <a:pPr lvl="0">
              <a:buClr>
                <a:srgbClr val="D16349"/>
              </a:buClr>
            </a:pPr>
            <a:r>
              <a:rPr lang="cs-CZ" sz="1800" dirty="0">
                <a:solidFill>
                  <a:prstClr val="black"/>
                </a:solidFill>
              </a:rPr>
              <a:t>Přírodověda 4.ročník,pracovní sešit,</a:t>
            </a:r>
          </a:p>
          <a:p>
            <a:pPr marL="0" lvl="0" indent="0">
              <a:buClr>
                <a:srgbClr val="D16349"/>
              </a:buClr>
              <a:buNone/>
            </a:pPr>
            <a:r>
              <a:rPr lang="cs-CZ" sz="1800" dirty="0">
                <a:solidFill>
                  <a:prstClr val="black"/>
                </a:solidFill>
              </a:rPr>
              <a:t>    Dr. et RNDr. Jaroslav  </a:t>
            </a:r>
          </a:p>
          <a:p>
            <a:pPr marL="0" lvl="0" indent="0">
              <a:buClr>
                <a:srgbClr val="D16349"/>
              </a:buClr>
              <a:buNone/>
            </a:pPr>
            <a:r>
              <a:rPr lang="cs-CZ" sz="1800" dirty="0">
                <a:solidFill>
                  <a:prstClr val="black"/>
                </a:solidFill>
              </a:rPr>
              <a:t>    Jurčák a kol.,</a:t>
            </a:r>
          </a:p>
          <a:p>
            <a:pPr marL="0" lvl="0" indent="0">
              <a:buClr>
                <a:srgbClr val="D16349"/>
              </a:buClr>
              <a:buNone/>
            </a:pPr>
            <a:r>
              <a:rPr lang="cs-CZ" sz="1800" dirty="0">
                <a:solidFill>
                  <a:prstClr val="black"/>
                </a:solidFill>
              </a:rPr>
              <a:t>    nakladatelství </a:t>
            </a:r>
            <a:r>
              <a:rPr lang="cs-CZ" sz="1800" dirty="0" err="1">
                <a:solidFill>
                  <a:prstClr val="black"/>
                </a:solidFill>
              </a:rPr>
              <a:t>Prodos</a:t>
            </a:r>
            <a:r>
              <a:rPr lang="cs-CZ" sz="1800" dirty="0">
                <a:solidFill>
                  <a:prstClr val="black"/>
                </a:solidFill>
              </a:rPr>
              <a:t>,</a:t>
            </a:r>
          </a:p>
          <a:p>
            <a:pPr marL="0" lvl="0" indent="0">
              <a:buClr>
                <a:srgbClr val="D16349"/>
              </a:buClr>
              <a:buNone/>
            </a:pPr>
            <a:r>
              <a:rPr lang="cs-CZ" sz="1800" dirty="0">
                <a:solidFill>
                  <a:prstClr val="black"/>
                </a:solidFill>
              </a:rPr>
              <a:t>    Olomouc 2008</a:t>
            </a:r>
          </a:p>
          <a:p>
            <a:pPr lvl="0">
              <a:buClr>
                <a:srgbClr val="D16349"/>
              </a:buClr>
            </a:pPr>
            <a:r>
              <a:rPr lang="cs-CZ" sz="1800" dirty="0">
                <a:solidFill>
                  <a:prstClr val="black"/>
                </a:solidFill>
              </a:rPr>
              <a:t>Soubor námětů, úkolů a zajímavostí k přírodovědnému učivu pro 4. ročník,</a:t>
            </a:r>
          </a:p>
          <a:p>
            <a:pPr marL="0" lvl="0" indent="0">
              <a:buClr>
                <a:srgbClr val="D16349"/>
              </a:buClr>
              <a:buNone/>
            </a:pPr>
            <a:r>
              <a:rPr lang="cs-CZ" sz="1800" dirty="0">
                <a:solidFill>
                  <a:prstClr val="black"/>
                </a:solidFill>
              </a:rPr>
              <a:t>     PaedDr. Hana </a:t>
            </a:r>
            <a:r>
              <a:rPr lang="cs-CZ" sz="1800" dirty="0" err="1">
                <a:solidFill>
                  <a:prstClr val="black"/>
                </a:solidFill>
              </a:rPr>
              <a:t>Mühlhauserová</a:t>
            </a:r>
            <a:r>
              <a:rPr lang="cs-CZ" sz="1800" dirty="0">
                <a:solidFill>
                  <a:prstClr val="black"/>
                </a:solidFill>
              </a:rPr>
              <a:t>,</a:t>
            </a:r>
          </a:p>
          <a:p>
            <a:pPr marL="0" lvl="0" indent="0">
              <a:buClr>
                <a:srgbClr val="D16349"/>
              </a:buClr>
              <a:buNone/>
            </a:pPr>
            <a:r>
              <a:rPr lang="cs-CZ" sz="1800" dirty="0">
                <a:solidFill>
                  <a:prstClr val="black"/>
                </a:solidFill>
              </a:rPr>
              <a:t>     Tiskárna Sládek,</a:t>
            </a:r>
          </a:p>
          <a:p>
            <a:pPr marL="0" lvl="0" indent="0">
              <a:buClr>
                <a:srgbClr val="D16349"/>
              </a:buClr>
              <a:buNone/>
            </a:pPr>
            <a:r>
              <a:rPr lang="cs-CZ" sz="1800">
                <a:solidFill>
                  <a:prstClr val="black"/>
                </a:solidFill>
              </a:rPr>
              <a:t>     Znojmo 2010</a:t>
            </a: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9131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Vybarvi, které podmínky jsou nezbytné pro život:</a:t>
            </a:r>
            <a:endParaRPr lang="cs-CZ" dirty="0"/>
          </a:p>
        </p:txBody>
      </p:sp>
      <p:sp>
        <p:nvSpPr>
          <p:cNvPr id="3" name="Srdce 2"/>
          <p:cNvSpPr/>
          <p:nvPr/>
        </p:nvSpPr>
        <p:spPr>
          <a:xfrm>
            <a:off x="971600" y="2492896"/>
            <a:ext cx="1584176" cy="1080120"/>
          </a:xfrm>
          <a:prstGeom prst="hear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4125" y="1628800"/>
            <a:ext cx="1609725" cy="1079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9408" y="3038313"/>
            <a:ext cx="1609725" cy="1079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725144"/>
            <a:ext cx="1609725" cy="1079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400" y="5028367"/>
            <a:ext cx="1609725" cy="1079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7328" y="4581525"/>
            <a:ext cx="1609725" cy="1079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971925"/>
            <a:ext cx="1609725" cy="1079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7138" y="3298377"/>
            <a:ext cx="1609725" cy="1079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548" y="2168550"/>
            <a:ext cx="1609725" cy="1079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6251" y="1628800"/>
            <a:ext cx="1609725" cy="1079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249865" y="2848290"/>
            <a:ext cx="10374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oblečení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67302" y="1983884"/>
            <a:ext cx="9076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vzduch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7745" y="4256635"/>
            <a:ext cx="8659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Slunce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92762" y="4915909"/>
            <a:ext cx="1056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přístroje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87656" y="2523634"/>
            <a:ext cx="633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boty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53882" y="3578063"/>
            <a:ext cx="1236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kosmetika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179647" y="5383451"/>
            <a:ext cx="6992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půda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702809" y="1983884"/>
            <a:ext cx="8723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hračky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15020" y="3383764"/>
            <a:ext cx="760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knihy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016677" y="5033349"/>
            <a:ext cx="6751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voda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9550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Podmínky nezbytné pro život:</a:t>
            </a:r>
            <a:endParaRPr lang="cs-CZ" dirty="0"/>
          </a:p>
        </p:txBody>
      </p:sp>
      <p:sp>
        <p:nvSpPr>
          <p:cNvPr id="3" name="Srdce 2"/>
          <p:cNvSpPr/>
          <p:nvPr/>
        </p:nvSpPr>
        <p:spPr>
          <a:xfrm>
            <a:off x="971600" y="2492896"/>
            <a:ext cx="1584176" cy="1080120"/>
          </a:xfrm>
          <a:prstGeom prst="hear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4125" y="1628800"/>
            <a:ext cx="1609725" cy="1079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9408" y="3038313"/>
            <a:ext cx="1609725" cy="1079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7328" y="4581525"/>
            <a:ext cx="1609725" cy="1079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7138" y="3298377"/>
            <a:ext cx="1609725" cy="1079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548" y="2168550"/>
            <a:ext cx="1609725" cy="1079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249865" y="2848290"/>
            <a:ext cx="10374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oblečení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92762" y="4915909"/>
            <a:ext cx="1056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přístroje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87656" y="2523634"/>
            <a:ext cx="633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boty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53882" y="3578063"/>
            <a:ext cx="1236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kosmetika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702809" y="1983884"/>
            <a:ext cx="8723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hračky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15020" y="3383764"/>
            <a:ext cx="760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knihy</a:t>
            </a:r>
            <a:endParaRPr lang="cs-CZ" dirty="0"/>
          </a:p>
        </p:txBody>
      </p:sp>
      <p:sp>
        <p:nvSpPr>
          <p:cNvPr id="14" name="Srdce 13"/>
          <p:cNvSpPr/>
          <p:nvPr/>
        </p:nvSpPr>
        <p:spPr>
          <a:xfrm>
            <a:off x="2398944" y="1743471"/>
            <a:ext cx="1506109" cy="121949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vzduch</a:t>
            </a:r>
          </a:p>
          <a:p>
            <a:pPr algn="ctr"/>
            <a:endParaRPr lang="cs-CZ" dirty="0"/>
          </a:p>
        </p:txBody>
      </p:sp>
      <p:sp>
        <p:nvSpPr>
          <p:cNvPr id="15" name="Srdce 14"/>
          <p:cNvSpPr/>
          <p:nvPr/>
        </p:nvSpPr>
        <p:spPr>
          <a:xfrm>
            <a:off x="493781" y="4074929"/>
            <a:ext cx="1512168" cy="134748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Slunce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7425" y="4539146"/>
            <a:ext cx="1536700" cy="1347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0648" y="4426681"/>
            <a:ext cx="1536700" cy="1347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5190118" y="5121275"/>
            <a:ext cx="6992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půda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354270" y="5100575"/>
            <a:ext cx="6751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voda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1994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kus doplnit neúplné věty: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340768"/>
            <a:ext cx="8741369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Voda pokrývá většinu Země. Vyskytuje se jako rybníky,……………….</a:t>
            </a:r>
          </a:p>
          <a:p>
            <a:r>
              <a:rPr lang="cs-CZ" sz="2400" dirty="0" smtClean="0"/>
              <a:t>Skupenství voda mění podle ……………</a:t>
            </a:r>
          </a:p>
          <a:p>
            <a:r>
              <a:rPr lang="cs-CZ" sz="2400" dirty="0" smtClean="0"/>
              <a:t>Známe tato skupenství vody: …………………………………………………….</a:t>
            </a:r>
          </a:p>
          <a:p>
            <a:r>
              <a:rPr lang="cs-CZ" sz="2400" dirty="0" smtClean="0"/>
              <a:t>Živočichové, a tedy i člověk, potřebují k dýchání ……………</a:t>
            </a:r>
          </a:p>
          <a:p>
            <a:r>
              <a:rPr lang="cs-CZ" sz="2400" dirty="0" smtClean="0"/>
              <a:t>Slunce je zdroj života, protože nám dává ……………………………..a …………………………..</a:t>
            </a:r>
          </a:p>
          <a:p>
            <a:r>
              <a:rPr lang="cs-CZ" sz="2400" dirty="0" smtClean="0"/>
              <a:t>Rozkladem odumřelých těl rostlin a živočichů vzniká ……………………………</a:t>
            </a:r>
          </a:p>
          <a:p>
            <a:r>
              <a:rPr lang="cs-CZ" sz="2400" dirty="0" smtClean="0"/>
              <a:t>Půda, která obsahuje hodně humusu, je velmi ……………………………….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39087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kontrola: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340768"/>
            <a:ext cx="8741369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Voda pokrývá většinu Země. Vyskytuje se jako rybníky, </a:t>
            </a:r>
            <a:r>
              <a:rPr lang="cs-CZ" sz="2400" dirty="0" smtClean="0">
                <a:solidFill>
                  <a:srgbClr val="FF0000"/>
                </a:solidFill>
              </a:rPr>
              <a:t>řeky, jezera, moře.</a:t>
            </a:r>
          </a:p>
          <a:p>
            <a:r>
              <a:rPr lang="cs-CZ" sz="2400" dirty="0" smtClean="0"/>
              <a:t>Skupenství voda mění podle </a:t>
            </a:r>
            <a:r>
              <a:rPr lang="cs-CZ" sz="2400" dirty="0" smtClean="0">
                <a:solidFill>
                  <a:srgbClr val="FF0000"/>
                </a:solidFill>
              </a:rPr>
              <a:t>teploty okolí.</a:t>
            </a:r>
          </a:p>
          <a:p>
            <a:r>
              <a:rPr lang="cs-CZ" sz="2400" dirty="0" smtClean="0"/>
              <a:t>Známe tato skupenství vody: </a:t>
            </a:r>
            <a:r>
              <a:rPr lang="cs-CZ" sz="2400" dirty="0" smtClean="0">
                <a:solidFill>
                  <a:srgbClr val="FF0000"/>
                </a:solidFill>
              </a:rPr>
              <a:t>pevné, tekuté, kapalné.</a:t>
            </a:r>
          </a:p>
          <a:p>
            <a:r>
              <a:rPr lang="cs-CZ" sz="2400" dirty="0" smtClean="0"/>
              <a:t>Živočichové, a tedy i člověk, potřebují k dýchání </a:t>
            </a:r>
            <a:r>
              <a:rPr lang="cs-CZ" sz="2400" dirty="0" smtClean="0">
                <a:solidFill>
                  <a:srgbClr val="FF0000"/>
                </a:solidFill>
              </a:rPr>
              <a:t>kyslík.</a:t>
            </a:r>
          </a:p>
          <a:p>
            <a:r>
              <a:rPr lang="cs-CZ" sz="2400" dirty="0" smtClean="0"/>
              <a:t>Slunce je zdroj života, protože nám dává </a:t>
            </a:r>
            <a:r>
              <a:rPr lang="cs-CZ" sz="2400" dirty="0" smtClean="0">
                <a:solidFill>
                  <a:srgbClr val="FF0000"/>
                </a:solidFill>
              </a:rPr>
              <a:t>světlo </a:t>
            </a:r>
            <a:r>
              <a:rPr lang="cs-CZ" sz="2400" dirty="0" smtClean="0"/>
              <a:t>a </a:t>
            </a:r>
            <a:r>
              <a:rPr lang="cs-CZ" sz="2400" dirty="0" smtClean="0">
                <a:solidFill>
                  <a:srgbClr val="FF0000"/>
                </a:solidFill>
              </a:rPr>
              <a:t>teplo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Rozkladem odumřelých těl rostlin a živočichů vzniká </a:t>
            </a:r>
            <a:r>
              <a:rPr lang="cs-CZ" sz="2400" dirty="0" smtClean="0">
                <a:solidFill>
                  <a:srgbClr val="FF0000"/>
                </a:solidFill>
              </a:rPr>
              <a:t>humus.</a:t>
            </a:r>
          </a:p>
          <a:p>
            <a:r>
              <a:rPr lang="cs-CZ" sz="2400" dirty="0" smtClean="0"/>
              <a:t>Půda, která obsahuje hodně humusu, je velmi </a:t>
            </a:r>
            <a:r>
              <a:rPr lang="cs-CZ" sz="2400" dirty="0" smtClean="0">
                <a:solidFill>
                  <a:srgbClr val="FF0000"/>
                </a:solidFill>
              </a:rPr>
              <a:t>úrodná.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6937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Kdo první vyluští, které jsou projevy života?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705959" y="1785392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0196" y="3576143"/>
            <a:ext cx="927100" cy="469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683" y="3584575"/>
            <a:ext cx="927100" cy="469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796315"/>
            <a:ext cx="927100" cy="469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1200" y="2727325"/>
            <a:ext cx="927100" cy="469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5716" y="2756341"/>
            <a:ext cx="927100" cy="469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3620" y="2738617"/>
            <a:ext cx="927100" cy="469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1914" y="2720375"/>
            <a:ext cx="927100" cy="469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142" y="2707415"/>
            <a:ext cx="927100" cy="469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733138"/>
            <a:ext cx="927100" cy="469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3" name="Picture 1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1200" y="1785392"/>
            <a:ext cx="927100" cy="469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4" name="Picture 1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3159" y="1766396"/>
            <a:ext cx="927100" cy="469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5" name="Picture 1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3620" y="1742401"/>
            <a:ext cx="927100" cy="469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6" name="Picture 1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742401"/>
            <a:ext cx="927100" cy="469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7" name="Picture 1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3159" y="3576143"/>
            <a:ext cx="927100" cy="469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8" name="Picture 1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8208" y="4276725"/>
            <a:ext cx="927100" cy="469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9" name="Picture 1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3750" y="3584575"/>
            <a:ext cx="927100" cy="469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0" name="Picture 1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3750" y="4276725"/>
            <a:ext cx="927100" cy="469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1" name="Picture 1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0196" y="4276725"/>
            <a:ext cx="927100" cy="469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2" name="Picture 2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683" y="4276725"/>
            <a:ext cx="927100" cy="469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3" name="Picture 2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9357" y="3560580"/>
            <a:ext cx="927100" cy="469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4" name="Picture 2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6224" y="3623039"/>
            <a:ext cx="927100" cy="469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5" name="Picture 2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266159"/>
            <a:ext cx="927100" cy="469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6" name="Picture 2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6224" y="4276725"/>
            <a:ext cx="927100" cy="469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47572" y="5085184"/>
            <a:ext cx="80265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Stránku si vytiskni, jednotlivé rámečky rozstříhej a skládej slova po slabikách.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42478" y="1829326"/>
            <a:ext cx="6575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ROZ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333750" y="1792685"/>
            <a:ext cx="5549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MÁ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62472" y="1816680"/>
            <a:ext cx="5084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DĚ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969545" y="1816680"/>
            <a:ext cx="5004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DÝ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218237" y="1822844"/>
            <a:ext cx="6751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DRÁ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042478" y="2777609"/>
            <a:ext cx="6399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POT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24398" y="2777609"/>
            <a:ext cx="7825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VOST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82642" y="2788901"/>
            <a:ext cx="4571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681441" y="2839185"/>
            <a:ext cx="4956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ŽO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969545" y="2839185"/>
            <a:ext cx="5020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234206" y="2839185"/>
            <a:ext cx="5774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PŘI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64210" y="3641048"/>
            <a:ext cx="4940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VÁ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042478" y="3641048"/>
            <a:ext cx="4507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NÍ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611230" y="3641048"/>
            <a:ext cx="5325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NO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762472" y="3676711"/>
            <a:ext cx="4812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835026" y="3694720"/>
            <a:ext cx="7473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MNO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218237" y="3694720"/>
            <a:ext cx="394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JÍ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864210" y="4276725"/>
            <a:ext cx="5870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ŽDÍ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042478" y="4366727"/>
            <a:ext cx="6655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HYB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382642" y="4366727"/>
            <a:ext cx="4507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NÍ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553159" y="4366727"/>
            <a:ext cx="5950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DIČ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969545" y="4366727"/>
            <a:ext cx="6751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CHÁ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234206" y="4366727"/>
            <a:ext cx="4507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7215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Projevy života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31640" y="1988840"/>
            <a:ext cx="2549096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POHYB</a:t>
            </a:r>
          </a:p>
          <a:p>
            <a:endParaRPr lang="cs-CZ" dirty="0" smtClean="0"/>
          </a:p>
          <a:p>
            <a:r>
              <a:rPr lang="cs-CZ" dirty="0" smtClean="0"/>
              <a:t>DÝCHÁNÍ</a:t>
            </a:r>
          </a:p>
          <a:p>
            <a:endParaRPr lang="cs-CZ" dirty="0" smtClean="0"/>
          </a:p>
          <a:p>
            <a:r>
              <a:rPr lang="cs-CZ" dirty="0" smtClean="0"/>
              <a:t>PŘIJÍMÁNÍ POTRAVY</a:t>
            </a:r>
          </a:p>
          <a:p>
            <a:endParaRPr lang="cs-CZ" dirty="0" smtClean="0"/>
          </a:p>
          <a:p>
            <a:r>
              <a:rPr lang="cs-CZ" dirty="0" smtClean="0"/>
              <a:t>ROZMNOŽOVÁNÍ</a:t>
            </a:r>
          </a:p>
          <a:p>
            <a:endParaRPr lang="cs-CZ" dirty="0" smtClean="0"/>
          </a:p>
          <a:p>
            <a:r>
              <a:rPr lang="cs-CZ" dirty="0" smtClean="0"/>
              <a:t>DĚDIČNOST</a:t>
            </a:r>
          </a:p>
          <a:p>
            <a:endParaRPr lang="cs-CZ" dirty="0" smtClean="0"/>
          </a:p>
          <a:p>
            <a:r>
              <a:rPr lang="cs-CZ" dirty="0" smtClean="0"/>
              <a:t>DRÁŽDIVOST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0795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367</Words>
  <Application>Microsoft Office PowerPoint</Application>
  <PresentationFormat>Předvádění na obrazovce (4:3)</PresentationFormat>
  <Paragraphs>99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Administrativní</vt:lpstr>
      <vt:lpstr>Prezentace aplikace PowerPoint</vt:lpstr>
      <vt:lpstr>Anotace a citace</vt:lpstr>
      <vt:lpstr>Vybarvi, které podmínky jsou nezbytné pro život:</vt:lpstr>
      <vt:lpstr>Podmínky nezbytné pro život:</vt:lpstr>
      <vt:lpstr>Zkus doplnit neúplné věty:</vt:lpstr>
      <vt:lpstr>kontrola:</vt:lpstr>
      <vt:lpstr>Kdo první vyluští, které jsou projevy života?</vt:lpstr>
      <vt:lpstr>Projevy života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08G8</cp:lastModifiedBy>
  <cp:revision>8</cp:revision>
  <dcterms:created xsi:type="dcterms:W3CDTF">2012-11-24T16:30:06Z</dcterms:created>
  <dcterms:modified xsi:type="dcterms:W3CDTF">2013-07-27T07:51:46Z</dcterms:modified>
</cp:coreProperties>
</file>