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 18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Ochrana přírody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5D5602-96C4-4089-B6BA-F2837206D44E}" type="presOf" srcId="{D1B46980-6531-4606-95E6-44980827E919}" destId="{2BE915AB-18AA-4053-B92C-3BFC9ED204BB}" srcOrd="1" destOrd="0" presId="urn:microsoft.com/office/officeart/2005/8/layout/target3"/>
    <dgm:cxn modelId="{DD2D86E0-F310-4F72-9EC5-1F64AC0C35C6}" type="presOf" srcId="{7D356FD4-5DBA-45B8-83F2-01640ED454D7}" destId="{D0E8B8A9-76C8-445B-9727-5936C7A5778A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D7AB05-5695-4CF3-BE30-04E2824F499F}" type="presOf" srcId="{B651F6E3-6281-48DB-9319-2AEAFDAE7572}" destId="{6BB5E863-4638-4E1D-BFDE-399D028AC4ED}" srcOrd="1" destOrd="0" presId="urn:microsoft.com/office/officeart/2005/8/layout/target3"/>
    <dgm:cxn modelId="{95FCCAD5-60A7-4A7D-9111-4CED4A4C0FD7}" type="presOf" srcId="{7D356FD4-5DBA-45B8-83F2-01640ED454D7}" destId="{F217DB88-03EE-4B14-A303-4F9D49C289A7}" srcOrd="0" destOrd="0" presId="urn:microsoft.com/office/officeart/2005/8/layout/target3"/>
    <dgm:cxn modelId="{05DA2319-4BCA-4616-91FA-CC4543E593C2}" type="presOf" srcId="{4C35D32F-0EAB-4CD7-82EE-45574DC2A586}" destId="{8BEBB6EC-1DAA-4CAC-8A25-BC0FCBD5DBD5}" srcOrd="0" destOrd="0" presId="urn:microsoft.com/office/officeart/2005/8/layout/target3"/>
    <dgm:cxn modelId="{28B30362-F4AA-4648-AA2B-CBE43EC8C7CE}" type="presOf" srcId="{D1D4F407-5343-4D3F-B5B9-D407B03CAEB4}" destId="{AED2198E-93D5-4001-81B4-73124B309672}" srcOrd="1" destOrd="0" presId="urn:microsoft.com/office/officeart/2005/8/layout/target3"/>
    <dgm:cxn modelId="{1B890834-0545-47E8-BD0D-82953899E351}" type="presOf" srcId="{757F3AB3-0718-4624-B441-E567A8F0AB56}" destId="{333A1088-737F-45CB-B68E-254E46348037}" srcOrd="0" destOrd="0" presId="urn:microsoft.com/office/officeart/2005/8/layout/target3"/>
    <dgm:cxn modelId="{7EA39E66-4E07-4A18-B2B9-866C5E8D2551}" type="presOf" srcId="{D1B46980-6531-4606-95E6-44980827E919}" destId="{6140AFEC-043D-4C43-A2F9-D0F5331DF3A3}" srcOrd="0" destOrd="0" presId="urn:microsoft.com/office/officeart/2005/8/layout/target3"/>
    <dgm:cxn modelId="{41CD95D0-12A4-48C1-B639-80B2B8300FB4}" type="presOf" srcId="{4C35D32F-0EAB-4CD7-82EE-45574DC2A586}" destId="{890E4F0B-2866-4A3F-A3C7-2A14B1797930}" srcOrd="1" destOrd="0" presId="urn:microsoft.com/office/officeart/2005/8/layout/target3"/>
    <dgm:cxn modelId="{C1AEE334-EAB9-479B-A103-4ACDD3983B7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3B0F3E7-3FAB-460A-9B62-EC6850EEEAE2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2A0E2C-AD29-453E-84C4-4AA143B288EF}" type="presParOf" srcId="{333A1088-737F-45CB-B68E-254E46348037}" destId="{F5ABB229-8D3B-4694-996A-96F23CF14429}" srcOrd="0" destOrd="0" presId="urn:microsoft.com/office/officeart/2005/8/layout/target3"/>
    <dgm:cxn modelId="{178AFFC7-5566-4329-833E-B75AF7181A12}" type="presParOf" srcId="{333A1088-737F-45CB-B68E-254E46348037}" destId="{F41139FD-01EE-4571-8B17-4FB00FC51163}" srcOrd="1" destOrd="0" presId="urn:microsoft.com/office/officeart/2005/8/layout/target3"/>
    <dgm:cxn modelId="{DE6594DF-236C-4774-A617-E7954016404B}" type="presParOf" srcId="{333A1088-737F-45CB-B68E-254E46348037}" destId="{D005CE8C-CC26-4C3E-AC11-E15060ECD759}" srcOrd="2" destOrd="0" presId="urn:microsoft.com/office/officeart/2005/8/layout/target3"/>
    <dgm:cxn modelId="{D8702851-CEE4-4A6D-8FFF-B9D43F1185F4}" type="presParOf" srcId="{333A1088-737F-45CB-B68E-254E46348037}" destId="{2C702D82-9B77-49B7-9568-BB8EB47C3372}" srcOrd="3" destOrd="0" presId="urn:microsoft.com/office/officeart/2005/8/layout/target3"/>
    <dgm:cxn modelId="{5993A9C1-973F-446B-8DD5-B1DC88ABE2E4}" type="presParOf" srcId="{333A1088-737F-45CB-B68E-254E46348037}" destId="{A52A0455-90FF-4808-ABD0-F02540D31D5A}" srcOrd="4" destOrd="0" presId="urn:microsoft.com/office/officeart/2005/8/layout/target3"/>
    <dgm:cxn modelId="{51951EBB-C118-4E38-AA43-BB86DFEA690E}" type="presParOf" srcId="{333A1088-737F-45CB-B68E-254E46348037}" destId="{6140AFEC-043D-4C43-A2F9-D0F5331DF3A3}" srcOrd="5" destOrd="0" presId="urn:microsoft.com/office/officeart/2005/8/layout/target3"/>
    <dgm:cxn modelId="{116D311D-B2B0-4C4A-977A-E3AC118F3724}" type="presParOf" srcId="{333A1088-737F-45CB-B68E-254E46348037}" destId="{9358AC05-5D7D-4327-9F80-1AD486AEA664}" srcOrd="6" destOrd="0" presId="urn:microsoft.com/office/officeart/2005/8/layout/target3"/>
    <dgm:cxn modelId="{DDB032B0-09B9-474E-A423-FB7684F1F717}" type="presParOf" srcId="{333A1088-737F-45CB-B68E-254E46348037}" destId="{313FC574-E1CD-4FB4-B054-0B805CE0447D}" srcOrd="7" destOrd="0" presId="urn:microsoft.com/office/officeart/2005/8/layout/target3"/>
    <dgm:cxn modelId="{404E0FB5-F688-473C-81A1-F0DC00CA201A}" type="presParOf" srcId="{333A1088-737F-45CB-B68E-254E46348037}" destId="{619D679B-A015-4ECF-8348-D1034C574F40}" srcOrd="8" destOrd="0" presId="urn:microsoft.com/office/officeart/2005/8/layout/target3"/>
    <dgm:cxn modelId="{38DBCAFC-6739-40CE-AD2F-22BDE0AC67BD}" type="presParOf" srcId="{333A1088-737F-45CB-B68E-254E46348037}" destId="{5EADEC68-DC27-4179-998F-15CD834808A2}" srcOrd="9" destOrd="0" presId="urn:microsoft.com/office/officeart/2005/8/layout/target3"/>
    <dgm:cxn modelId="{07C12924-357B-45D0-8896-9BB15192E498}" type="presParOf" srcId="{333A1088-737F-45CB-B68E-254E46348037}" destId="{B8578831-437F-4501-8ADE-AE2A1799C643}" srcOrd="10" destOrd="0" presId="urn:microsoft.com/office/officeart/2005/8/layout/target3"/>
    <dgm:cxn modelId="{E303BFDD-F1E7-45AB-ACB6-98E69FF86B01}" type="presParOf" srcId="{333A1088-737F-45CB-B68E-254E46348037}" destId="{F217DB88-03EE-4B14-A303-4F9D49C289A7}" srcOrd="11" destOrd="0" presId="urn:microsoft.com/office/officeart/2005/8/layout/target3"/>
    <dgm:cxn modelId="{1CC9D8A2-4E10-4DA8-9178-A08A524CECDD}" type="presParOf" srcId="{333A1088-737F-45CB-B68E-254E46348037}" destId="{76644BE8-9D7C-4C09-B250-3D10AF48CBB7}" srcOrd="12" destOrd="0" presId="urn:microsoft.com/office/officeart/2005/8/layout/target3"/>
    <dgm:cxn modelId="{7D346B16-CE34-4A3C-B1DA-17B47FFD4E32}" type="presParOf" srcId="{333A1088-737F-45CB-B68E-254E46348037}" destId="{EE85B701-7295-41C0-BA7A-34D3756A2AE6}" srcOrd="13" destOrd="0" presId="urn:microsoft.com/office/officeart/2005/8/layout/target3"/>
    <dgm:cxn modelId="{4ABDE95F-AC9A-411D-BDE6-4BF9A6240805}" type="presParOf" srcId="{333A1088-737F-45CB-B68E-254E46348037}" destId="{8BEBB6EC-1DAA-4CAC-8A25-BC0FCBD5DBD5}" srcOrd="14" destOrd="0" presId="urn:microsoft.com/office/officeart/2005/8/layout/target3"/>
    <dgm:cxn modelId="{09317856-2DBE-48ED-B981-023006BD8697}" type="presParOf" srcId="{333A1088-737F-45CB-B68E-254E46348037}" destId="{AED2198E-93D5-4001-81B4-73124B309672}" srcOrd="15" destOrd="0" presId="urn:microsoft.com/office/officeart/2005/8/layout/target3"/>
    <dgm:cxn modelId="{38E590C6-540D-4609-8645-051A5A0CAD3D}" type="presParOf" srcId="{333A1088-737F-45CB-B68E-254E46348037}" destId="{2BE915AB-18AA-4053-B92C-3BFC9ED204BB}" srcOrd="16" destOrd="0" presId="urn:microsoft.com/office/officeart/2005/8/layout/target3"/>
    <dgm:cxn modelId="{BBD339D0-46E9-4FD7-B2A3-085D8C591ACA}" type="presParOf" srcId="{333A1088-737F-45CB-B68E-254E46348037}" destId="{6BB5E863-4638-4E1D-BFDE-399D028AC4ED}" srcOrd="17" destOrd="0" presId="urn:microsoft.com/office/officeart/2005/8/layout/target3"/>
    <dgm:cxn modelId="{46A70CE1-FE4D-419D-9869-3C6BF3EC36DB}" type="presParOf" srcId="{333A1088-737F-45CB-B68E-254E46348037}" destId="{D0E8B8A9-76C8-445B-9727-5936C7A5778A}" srcOrd="18" destOrd="0" presId="urn:microsoft.com/office/officeart/2005/8/layout/target3"/>
    <dgm:cxn modelId="{D4A71256-F8D8-44C5-8298-085F541D41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 18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Ochrana přírody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27839-82B3-42EB-AC69-BB03D34B41A9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617F4-A12A-45B3-913E-67237383EF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834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4992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82694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67437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03471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940070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844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981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453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774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956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1917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2644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5624648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Chraňme si přírodu, abychom měli kde žít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D16349"/>
              </a:buClr>
            </a:pPr>
            <a:r>
              <a:rPr lang="cs-CZ" sz="1800" dirty="0" smtClean="0">
                <a:solidFill>
                  <a:prstClr val="black"/>
                </a:solidFill>
              </a:rPr>
              <a:t>Přírodověda </a:t>
            </a:r>
            <a:r>
              <a:rPr lang="cs-CZ" sz="1800" dirty="0">
                <a:solidFill>
                  <a:prstClr val="black"/>
                </a:solidFill>
              </a:rPr>
              <a:t>4.ročník,pracovní sešit,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Dr. et RNDr. Jaroslav  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Jurčák a kol.,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nakladatelství </a:t>
            </a:r>
            <a:r>
              <a:rPr lang="cs-CZ" sz="1800" dirty="0" err="1">
                <a:solidFill>
                  <a:prstClr val="black"/>
                </a:solidFill>
              </a:rPr>
              <a:t>Prodos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Olomouc 2008</a:t>
            </a:r>
          </a:p>
          <a:p>
            <a:pPr lvl="0">
              <a:buClr>
                <a:srgbClr val="D16349"/>
              </a:buClr>
            </a:pPr>
            <a:r>
              <a:rPr lang="cs-CZ" sz="1800" dirty="0">
                <a:solidFill>
                  <a:prstClr val="black"/>
                </a:solidFill>
              </a:rPr>
              <a:t>Soubor námětů, úkolů a zajímavostí k přírodovědnému učivu pro 4. ročník,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PaedDr. Hana </a:t>
            </a:r>
            <a:r>
              <a:rPr lang="cs-CZ" sz="1800" dirty="0" err="1">
                <a:solidFill>
                  <a:prstClr val="black"/>
                </a:solidFill>
              </a:rPr>
              <a:t>Mühlhauserová</a:t>
            </a:r>
            <a:r>
              <a:rPr lang="cs-CZ" sz="1800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Tiskárna Sládek,</a:t>
            </a:r>
          </a:p>
          <a:p>
            <a:pPr marL="0" lvl="0" indent="0">
              <a:buClr>
                <a:srgbClr val="D16349"/>
              </a:buClr>
              <a:buNone/>
            </a:pPr>
            <a:r>
              <a:rPr lang="cs-CZ" sz="1800" dirty="0">
                <a:solidFill>
                  <a:prstClr val="black"/>
                </a:solidFill>
              </a:rPr>
              <a:t>     Znojmo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33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Legenda k doplňovačce: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772816"/>
            <a:ext cx="5182829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Směs plynů kolem Země je </a:t>
            </a:r>
          </a:p>
          <a:p>
            <a:r>
              <a:rPr lang="cs-CZ" dirty="0" smtClean="0"/>
              <a:t>Při senoseči se sklízí</a:t>
            </a:r>
          </a:p>
          <a:p>
            <a:r>
              <a:rPr lang="cs-CZ" dirty="0" smtClean="0"/>
              <a:t>Každá živá bytost se nazývá</a:t>
            </a:r>
          </a:p>
          <a:p>
            <a:r>
              <a:rPr lang="cs-CZ" dirty="0" smtClean="0"/>
              <a:t>Barvu listů způsobuje listová</a:t>
            </a:r>
          </a:p>
          <a:p>
            <a:r>
              <a:rPr lang="cs-CZ" dirty="0" smtClean="0"/>
              <a:t>Dužnatý stonek bez listů je</a:t>
            </a:r>
          </a:p>
          <a:p>
            <a:r>
              <a:rPr lang="cs-CZ" dirty="0" smtClean="0"/>
              <a:t>Naše nejdůležitější obilnina je</a:t>
            </a:r>
          </a:p>
          <a:p>
            <a:endParaRPr lang="cs-CZ" dirty="0"/>
          </a:p>
          <a:p>
            <a:r>
              <a:rPr lang="cs-CZ" dirty="0" smtClean="0"/>
              <a:t>Pěstovaným rostlinám říkáme</a:t>
            </a:r>
          </a:p>
          <a:p>
            <a:r>
              <a:rPr lang="cs-CZ" dirty="0" smtClean="0"/>
              <a:t>Rostliny, které zkrášlují životní prostředí, říkáme</a:t>
            </a:r>
          </a:p>
          <a:p>
            <a:r>
              <a:rPr lang="cs-CZ" dirty="0" smtClean="0"/>
              <a:t>Náš nejhojnější jehličnan je</a:t>
            </a:r>
          </a:p>
          <a:p>
            <a:r>
              <a:rPr lang="cs-CZ" dirty="0" smtClean="0"/>
              <a:t>Dřevina s kmenem je</a:t>
            </a:r>
          </a:p>
          <a:p>
            <a:r>
              <a:rPr lang="cs-CZ" dirty="0" smtClean="0"/>
              <a:t>Nadzemní rostlinný orgán je</a:t>
            </a:r>
          </a:p>
          <a:p>
            <a:r>
              <a:rPr lang="cs-CZ" dirty="0" smtClean="0"/>
              <a:t>Plody obilnin jsou</a:t>
            </a:r>
          </a:p>
          <a:p>
            <a:r>
              <a:rPr lang="cs-CZ" dirty="0" smtClean="0"/>
              <a:t>Stromy a keře jsou</a:t>
            </a:r>
          </a:p>
          <a:p>
            <a:r>
              <a:rPr lang="cs-CZ" dirty="0" smtClean="0"/>
              <a:t>Stébla, stvoly a lodyhy mají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86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871449"/>
              </p:ext>
            </p:extLst>
          </p:nvPr>
        </p:nvGraphicFramePr>
        <p:xfrm>
          <a:off x="1475656" y="764704"/>
          <a:ext cx="522514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7459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866229"/>
              </p:ext>
            </p:extLst>
          </p:nvPr>
        </p:nvGraphicFramePr>
        <p:xfrm>
          <a:off x="1403648" y="332656"/>
          <a:ext cx="5225148" cy="610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559159"/>
                <a:gridCol w="31169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Ň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9361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Vyzkoušej si své znalosti, jak se máš v přírodě chovat. </a:t>
            </a:r>
            <a:br>
              <a:rPr lang="cs-CZ" sz="2400" dirty="0" smtClean="0"/>
            </a:br>
            <a:r>
              <a:rPr lang="cs-CZ" sz="2200" dirty="0" smtClean="0"/>
              <a:t>(písmena v závorce za správnou odpovědí tvoří tajenku.)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706315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 přírodě</a:t>
            </a:r>
          </a:p>
          <a:p>
            <a:pPr marL="342900" indent="-342900">
              <a:buAutoNum type="alphaLcParenR"/>
            </a:pPr>
            <a:r>
              <a:rPr lang="cs-CZ" dirty="0" smtClean="0"/>
              <a:t>Budu odhazovat odpadky, protože to nikomu nevadí (a)</a:t>
            </a:r>
          </a:p>
          <a:p>
            <a:pPr marL="342900" indent="-342900">
              <a:buAutoNum type="alphaLcParenR"/>
            </a:pPr>
            <a:r>
              <a:rPr lang="cs-CZ" dirty="0" smtClean="0"/>
              <a:t>Odhodím odpadky, jen když nebude nablízku odpadkový koš (x)</a:t>
            </a:r>
          </a:p>
          <a:p>
            <a:pPr marL="342900" indent="-342900">
              <a:buAutoNum type="alphaLcParenR"/>
            </a:pPr>
            <a:r>
              <a:rPr lang="cs-CZ" dirty="0" smtClean="0"/>
              <a:t>Nebudu nic odhazovat, odpadky do přírody nepatří (j)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2. Ohně mohu v přírodě rozdělávat</a:t>
            </a:r>
          </a:p>
          <a:p>
            <a:pPr marL="342900" indent="-342900">
              <a:buAutoNum type="alphaLcParenR"/>
            </a:pPr>
            <a:r>
              <a:rPr lang="cs-CZ" dirty="0" smtClean="0"/>
              <a:t>Jen na vyhrazených místech (s)</a:t>
            </a:r>
          </a:p>
          <a:p>
            <a:pPr marL="342900" indent="-342900">
              <a:buAutoNum type="alphaLcParenR"/>
            </a:pPr>
            <a:r>
              <a:rPr lang="cs-CZ" dirty="0" smtClean="0"/>
              <a:t>Kdekoliv mne napadne (u)</a:t>
            </a:r>
          </a:p>
          <a:p>
            <a:pPr marL="342900" indent="-342900">
              <a:buAutoNum type="alphaLcParenR"/>
            </a:pPr>
            <a:r>
              <a:rPr lang="cs-CZ" dirty="0" smtClean="0"/>
              <a:t>Kdykoliv mi bude zima (b)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3. Vody potoků, řek a rybníků</a:t>
            </a:r>
          </a:p>
          <a:p>
            <a:pPr marL="342900" indent="-342900">
              <a:buAutoNum type="alphaLcParenR"/>
            </a:pPr>
            <a:r>
              <a:rPr lang="cs-CZ" dirty="0"/>
              <a:t>M</a:t>
            </a:r>
            <a:r>
              <a:rPr lang="cs-CZ" dirty="0" smtClean="0"/>
              <a:t>i mohou posloužit k vypouštění kapalných škodlivých látek (c)</a:t>
            </a:r>
          </a:p>
          <a:p>
            <a:pPr marL="342900" indent="-342900">
              <a:buAutoNum type="alphaLcParenR"/>
            </a:pPr>
            <a:r>
              <a:rPr lang="cs-CZ" dirty="0" smtClean="0"/>
              <a:t>Nesmí být znečišťovány ropnými produkty a saponáty (i)</a:t>
            </a:r>
          </a:p>
          <a:p>
            <a:pPr marL="342900" indent="-342900">
              <a:buAutoNum type="alphaLcParenR"/>
            </a:pPr>
            <a:r>
              <a:rPr lang="cs-CZ" dirty="0" smtClean="0"/>
              <a:t>Jsou odolné a mohou být znečišťovány (k)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67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122736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V přírodě se budu chovat</a:t>
            </a:r>
          </a:p>
          <a:p>
            <a:pPr marL="342900" indent="-342900">
              <a:buAutoNum type="alphaLcParenR"/>
            </a:pPr>
            <a:r>
              <a:rPr lang="cs-CZ" dirty="0" smtClean="0"/>
              <a:t>Hlučně, protože to nikomu nevadí (m)</a:t>
            </a:r>
          </a:p>
          <a:p>
            <a:pPr marL="342900" indent="-342900">
              <a:buAutoNum type="alphaLcParenR"/>
            </a:pPr>
            <a:r>
              <a:rPr lang="cs-CZ" dirty="0" smtClean="0"/>
              <a:t>Hlučně, protože to škodí jen lidem (n)</a:t>
            </a:r>
          </a:p>
          <a:p>
            <a:pPr marL="342900" indent="-342900">
              <a:buAutoNum type="alphaLcParenR"/>
            </a:pPr>
            <a:r>
              <a:rPr lang="cs-CZ" dirty="0" smtClean="0"/>
              <a:t>Potichu, tak abych nerušil živočichy (o)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5. Neznámé rostliny a houby na loukách a v lese</a:t>
            </a:r>
          </a:p>
          <a:p>
            <a:pPr marL="342900" indent="-342900">
              <a:buAutoNum type="alphaLcParenR"/>
            </a:pPr>
            <a:r>
              <a:rPr lang="cs-CZ" dirty="0" smtClean="0"/>
              <a:t>Mohu ničit, protože jich je dostatek (s)</a:t>
            </a:r>
          </a:p>
          <a:p>
            <a:pPr marL="342900" indent="-342900">
              <a:buAutoNum type="alphaLcParenR"/>
            </a:pPr>
            <a:r>
              <a:rPr lang="cs-CZ" dirty="0" smtClean="0"/>
              <a:t>Nebudu poškozovat a ničit –každý organismus má v přírodě své místo (ch)</a:t>
            </a:r>
          </a:p>
          <a:p>
            <a:pPr marL="342900" indent="-342900">
              <a:buAutoNum type="alphaLcParenR"/>
            </a:pPr>
            <a:r>
              <a:rPr lang="cs-CZ" dirty="0" smtClean="0"/>
              <a:t>Poškodím a zničím, když se mi nebudou líbit nebo budou jedovaté (y)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6. Budu sbírat houby</a:t>
            </a:r>
          </a:p>
          <a:p>
            <a:pPr marL="342900" indent="-342900">
              <a:buAutoNum type="alphaLcParenR"/>
            </a:pPr>
            <a:r>
              <a:rPr lang="cs-CZ" dirty="0"/>
              <a:t>V</a:t>
            </a:r>
            <a:r>
              <a:rPr lang="cs-CZ" dirty="0" smtClean="0"/>
              <a:t>šechny, jedovaté a nejedlé doma vytřídím a vyhodím ( e)</a:t>
            </a:r>
          </a:p>
          <a:p>
            <a:pPr marL="342900" indent="-342900">
              <a:buAutoNum type="alphaLcParenR"/>
            </a:pPr>
            <a:r>
              <a:rPr lang="cs-CZ" dirty="0" smtClean="0"/>
              <a:t>Pěkné a nepoškozené, ty jsou určitě jedlé (f)</a:t>
            </a:r>
          </a:p>
          <a:p>
            <a:pPr marL="342900" indent="-342900">
              <a:buAutoNum type="alphaLcParenR"/>
            </a:pPr>
            <a:r>
              <a:rPr lang="cs-CZ" dirty="0" smtClean="0"/>
              <a:t>Jen ty, které bezpečně znám (r)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7. Naleznu-li úkryty nebo hnízda volně žijících živočichů, pak je</a:t>
            </a:r>
          </a:p>
          <a:p>
            <a:pPr marL="342900" indent="-342900">
              <a:buAutoNum type="alphaLcParenR"/>
            </a:pPr>
            <a:r>
              <a:rPr lang="cs-CZ" dirty="0" smtClean="0"/>
              <a:t>Ponechám v klidu, abych je nerušil (á)</a:t>
            </a:r>
          </a:p>
          <a:p>
            <a:pPr marL="342900" indent="-342900">
              <a:buAutoNum type="alphaLcParenR"/>
            </a:pPr>
            <a:r>
              <a:rPr lang="cs-CZ" dirty="0" smtClean="0"/>
              <a:t>Rozeberu a prozkoumám, ať si postaví nová (j)</a:t>
            </a:r>
          </a:p>
          <a:p>
            <a:pPr marL="342900" indent="-342900">
              <a:buAutoNum type="alphaLcParenR"/>
            </a:pPr>
            <a:r>
              <a:rPr lang="cs-CZ" dirty="0" smtClean="0"/>
              <a:t>Přenesu na vhodnější místo (w)</a:t>
            </a:r>
          </a:p>
          <a:p>
            <a:pPr marL="342900" indent="-342900">
              <a:buAutoNum type="alphaLcParenR"/>
            </a:pPr>
            <a:endParaRPr lang="cs-CZ" dirty="0" smtClean="0"/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130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915827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Uhynulá nebo nemocná zvířata, která ztratila plachost</a:t>
            </a:r>
          </a:p>
          <a:p>
            <a:pPr marL="342900" indent="-342900">
              <a:buAutoNum type="alphaLcParenR"/>
            </a:pPr>
            <a:r>
              <a:rPr lang="cs-CZ" dirty="0" smtClean="0"/>
              <a:t>Prozkoumám a ponechám na místě (l)</a:t>
            </a:r>
          </a:p>
          <a:p>
            <a:pPr marL="342900" indent="-342900">
              <a:buAutoNum type="alphaLcParenR"/>
            </a:pPr>
            <a:r>
              <a:rPr lang="cs-CZ" dirty="0" smtClean="0"/>
              <a:t>Pochovám (zahrabu) do půdy nebo odnesu domů (ů)</a:t>
            </a:r>
          </a:p>
          <a:p>
            <a:pPr marL="342900" indent="-342900">
              <a:buAutoNum type="alphaLcParenR"/>
            </a:pPr>
            <a:r>
              <a:rPr lang="cs-CZ" dirty="0" smtClean="0"/>
              <a:t>Ponechám na místě a nahlásím v nejbližší hájence, na obecním úřadě či policii (n)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r>
              <a:rPr lang="cs-CZ" dirty="0" smtClean="0"/>
              <a:t>9. Chráněné druhy rostlin a živočichů</a:t>
            </a:r>
          </a:p>
          <a:p>
            <a:pPr marL="342900" indent="-342900">
              <a:buAutoNum type="alphaLcParenR"/>
            </a:pPr>
            <a:r>
              <a:rPr lang="cs-CZ" dirty="0" smtClean="0"/>
              <a:t>Budu sbírat, abych  měl(a) čím chlubit (p)</a:t>
            </a:r>
          </a:p>
          <a:p>
            <a:pPr marL="342900" indent="-342900">
              <a:buAutoNum type="alphaLcParenR"/>
            </a:pPr>
            <a:r>
              <a:rPr lang="cs-CZ" dirty="0" smtClean="0"/>
              <a:t>Ochráním tak, že je nebudu sbírat ani přesazovat ( c)</a:t>
            </a:r>
          </a:p>
          <a:p>
            <a:pPr marL="342900" indent="-342900">
              <a:buAutoNum type="alphaLcParenR"/>
            </a:pPr>
            <a:r>
              <a:rPr lang="cs-CZ" dirty="0" smtClean="0"/>
              <a:t>U nás žádné chráněné druhy nejsou (j)</a:t>
            </a:r>
          </a:p>
          <a:p>
            <a:endParaRPr lang="cs-CZ" dirty="0" smtClean="0"/>
          </a:p>
          <a:p>
            <a:r>
              <a:rPr lang="cs-CZ" dirty="0" smtClean="0"/>
              <a:t> 10. Navštívím-li chráněné území</a:t>
            </a:r>
          </a:p>
          <a:p>
            <a:pPr marL="342900" indent="-342900">
              <a:buAutoNum type="alphaLcParenR"/>
            </a:pPr>
            <a:r>
              <a:rPr lang="cs-CZ" dirty="0" smtClean="0"/>
              <a:t>Budu se pohybovat kdekoliv, to se smí (g)</a:t>
            </a:r>
          </a:p>
          <a:p>
            <a:pPr marL="342900" indent="-342900">
              <a:buAutoNum type="alphaLcParenR"/>
            </a:pPr>
            <a:r>
              <a:rPr lang="cs-CZ" dirty="0" smtClean="0"/>
              <a:t>Seznámím se s návštěvním řádem, ale nemusí se dodržovat jako zákon (h)</a:t>
            </a:r>
          </a:p>
          <a:p>
            <a:pPr marL="342900" indent="-342900">
              <a:buAutoNum type="alphaLcParenR"/>
            </a:pPr>
            <a:r>
              <a:rPr lang="cs-CZ" dirty="0" smtClean="0"/>
              <a:t>Budu dodržovat návštěvní řád a řídit se pokyny také průvodců ( 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70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196752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Jestli jsi dobrý znalec ochrany přírody, 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písmenka ze závorek za správnou odpovědí ti odpoví.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1215150"/>
              </p:ext>
            </p:extLst>
          </p:nvPr>
        </p:nvGraphicFramePr>
        <p:xfrm>
          <a:off x="1187624" y="3284984"/>
          <a:ext cx="609600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390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853</Words>
  <Application>Microsoft Office PowerPoint</Application>
  <PresentationFormat>Předvádění na obrazovce (4:3)</PresentationFormat>
  <Paragraphs>346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 a citace</vt:lpstr>
      <vt:lpstr>Legenda k doplňovačce:</vt:lpstr>
      <vt:lpstr>Prezentace aplikace PowerPoint</vt:lpstr>
      <vt:lpstr>Prezentace aplikace PowerPoint</vt:lpstr>
      <vt:lpstr>Vyzkoušej si své znalosti, jak se máš v přírodě chovat.  (písmena v závorce za správnou odpovědí tvoří tajenku.)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10</cp:revision>
  <dcterms:created xsi:type="dcterms:W3CDTF">2012-11-24T16:30:53Z</dcterms:created>
  <dcterms:modified xsi:type="dcterms:W3CDTF">2013-07-27T07:53:18Z</dcterms:modified>
</cp:coreProperties>
</file>