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1" r:id="rId5"/>
    <p:sldId id="262" r:id="rId6"/>
    <p:sldId id="260" r:id="rId7"/>
    <p:sldId id="263" r:id="rId8"/>
    <p:sldId id="265" r:id="rId9"/>
    <p:sldId id="266" r:id="rId10"/>
    <p:sldId id="26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INOVACE  </a:t>
          </a:r>
          <a:r>
            <a:rPr lang="cs-CZ" sz="1400" dirty="0" smtClean="0"/>
            <a:t>19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Rostliny okrasné a užitkové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05B253A-647F-430D-8097-3711D59BDEBB}" type="presOf" srcId="{D1D4F407-5343-4D3F-B5B9-D407B03CAEB4}" destId="{D005CE8C-CC26-4C3E-AC11-E15060ECD759}" srcOrd="0" destOrd="0" presId="urn:microsoft.com/office/officeart/2005/8/layout/target3"/>
    <dgm:cxn modelId="{8C84B667-54C5-43EC-BF28-902BE4CDA01A}" type="presOf" srcId="{D1D4F407-5343-4D3F-B5B9-D407B03CAEB4}" destId="{AED2198E-93D5-4001-81B4-73124B309672}" srcOrd="1" destOrd="0" presId="urn:microsoft.com/office/officeart/2005/8/layout/target3"/>
    <dgm:cxn modelId="{570FED83-924B-489C-9B51-E478E21A18D4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7CDB55-B9B7-4FCC-A896-36611CFA05B2}" type="presOf" srcId="{757F3AB3-0718-4624-B441-E567A8F0AB56}" destId="{333A1088-737F-45CB-B68E-254E46348037}" srcOrd="0" destOrd="0" presId="urn:microsoft.com/office/officeart/2005/8/layout/target3"/>
    <dgm:cxn modelId="{35EDE2FC-A113-48BB-A77F-058A53CA9A9C}" type="presOf" srcId="{B651F6E3-6281-48DB-9319-2AEAFDAE7572}" destId="{6BB5E863-4638-4E1D-BFDE-399D028AC4ED}" srcOrd="1" destOrd="0" presId="urn:microsoft.com/office/officeart/2005/8/layout/target3"/>
    <dgm:cxn modelId="{4A03ACAF-5799-4BA2-969B-DE3D59064CE8}" type="presOf" srcId="{D1B46980-6531-4606-95E6-44980827E919}" destId="{6140AFEC-043D-4C43-A2F9-D0F5331DF3A3}" srcOrd="0" destOrd="0" presId="urn:microsoft.com/office/officeart/2005/8/layout/target3"/>
    <dgm:cxn modelId="{FA5562A2-FC68-4AB3-856A-44B02B5DE838}" type="presOf" srcId="{4C35D32F-0EAB-4CD7-82EE-45574DC2A586}" destId="{890E4F0B-2866-4A3F-A3C7-2A14B1797930}" srcOrd="1" destOrd="0" presId="urn:microsoft.com/office/officeart/2005/8/layout/target3"/>
    <dgm:cxn modelId="{3C2A6091-D7B7-4D5C-8335-5DD42A3A2958}" type="presOf" srcId="{7D356FD4-5DBA-45B8-83F2-01640ED454D7}" destId="{D0E8B8A9-76C8-445B-9727-5936C7A5778A}" srcOrd="1" destOrd="0" presId="urn:microsoft.com/office/officeart/2005/8/layout/target3"/>
    <dgm:cxn modelId="{810A9A02-3A5F-4A7B-B1F4-610E85D485AD}" type="presOf" srcId="{D1B46980-6531-4606-95E6-44980827E919}" destId="{2BE915AB-18AA-4053-B92C-3BFC9ED204BB}" srcOrd="1" destOrd="0" presId="urn:microsoft.com/office/officeart/2005/8/layout/target3"/>
    <dgm:cxn modelId="{FFA1D1B1-5D78-4C5E-9A2E-FEF715EE0157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30F65A0-3F9D-4AB9-9ED3-1086C32C21BB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7948CB0-DEFC-4453-B3BD-9074002EE370}" type="presParOf" srcId="{333A1088-737F-45CB-B68E-254E46348037}" destId="{F5ABB229-8D3B-4694-996A-96F23CF14429}" srcOrd="0" destOrd="0" presId="urn:microsoft.com/office/officeart/2005/8/layout/target3"/>
    <dgm:cxn modelId="{6ADBAECC-1C1B-4712-A469-DE6758EDCDE3}" type="presParOf" srcId="{333A1088-737F-45CB-B68E-254E46348037}" destId="{F41139FD-01EE-4571-8B17-4FB00FC51163}" srcOrd="1" destOrd="0" presId="urn:microsoft.com/office/officeart/2005/8/layout/target3"/>
    <dgm:cxn modelId="{F7040D5E-17EC-4638-8DC4-F16406B6EB52}" type="presParOf" srcId="{333A1088-737F-45CB-B68E-254E46348037}" destId="{D005CE8C-CC26-4C3E-AC11-E15060ECD759}" srcOrd="2" destOrd="0" presId="urn:microsoft.com/office/officeart/2005/8/layout/target3"/>
    <dgm:cxn modelId="{8C93FE11-DCB6-4CAA-A7B5-9CDB7A418E06}" type="presParOf" srcId="{333A1088-737F-45CB-B68E-254E46348037}" destId="{2C702D82-9B77-49B7-9568-BB8EB47C3372}" srcOrd="3" destOrd="0" presId="urn:microsoft.com/office/officeart/2005/8/layout/target3"/>
    <dgm:cxn modelId="{BFC94CAD-7C9C-46B2-BFFA-D64A5E423374}" type="presParOf" srcId="{333A1088-737F-45CB-B68E-254E46348037}" destId="{A52A0455-90FF-4808-ABD0-F02540D31D5A}" srcOrd="4" destOrd="0" presId="urn:microsoft.com/office/officeart/2005/8/layout/target3"/>
    <dgm:cxn modelId="{823B63CD-C607-4A35-B0F6-9A3426B2F590}" type="presParOf" srcId="{333A1088-737F-45CB-B68E-254E46348037}" destId="{6140AFEC-043D-4C43-A2F9-D0F5331DF3A3}" srcOrd="5" destOrd="0" presId="urn:microsoft.com/office/officeart/2005/8/layout/target3"/>
    <dgm:cxn modelId="{CC2D7392-318A-4578-88FD-764320686DE0}" type="presParOf" srcId="{333A1088-737F-45CB-B68E-254E46348037}" destId="{9358AC05-5D7D-4327-9F80-1AD486AEA664}" srcOrd="6" destOrd="0" presId="urn:microsoft.com/office/officeart/2005/8/layout/target3"/>
    <dgm:cxn modelId="{33676CD5-8BA1-4BAA-A6E6-9B4893430D55}" type="presParOf" srcId="{333A1088-737F-45CB-B68E-254E46348037}" destId="{313FC574-E1CD-4FB4-B054-0B805CE0447D}" srcOrd="7" destOrd="0" presId="urn:microsoft.com/office/officeart/2005/8/layout/target3"/>
    <dgm:cxn modelId="{61CFF04F-1890-46B6-A6A4-0D1C75CA5794}" type="presParOf" srcId="{333A1088-737F-45CB-B68E-254E46348037}" destId="{619D679B-A015-4ECF-8348-D1034C574F40}" srcOrd="8" destOrd="0" presId="urn:microsoft.com/office/officeart/2005/8/layout/target3"/>
    <dgm:cxn modelId="{6A0359E3-E82E-4830-9DCC-EF9A9C61092E}" type="presParOf" srcId="{333A1088-737F-45CB-B68E-254E46348037}" destId="{5EADEC68-DC27-4179-998F-15CD834808A2}" srcOrd="9" destOrd="0" presId="urn:microsoft.com/office/officeart/2005/8/layout/target3"/>
    <dgm:cxn modelId="{2799B499-D17B-4B00-9C99-363C2D323102}" type="presParOf" srcId="{333A1088-737F-45CB-B68E-254E46348037}" destId="{B8578831-437F-4501-8ADE-AE2A1799C643}" srcOrd="10" destOrd="0" presId="urn:microsoft.com/office/officeart/2005/8/layout/target3"/>
    <dgm:cxn modelId="{7FA55549-E4E1-43B7-8EBD-79B178BBE61A}" type="presParOf" srcId="{333A1088-737F-45CB-B68E-254E46348037}" destId="{F217DB88-03EE-4B14-A303-4F9D49C289A7}" srcOrd="11" destOrd="0" presId="urn:microsoft.com/office/officeart/2005/8/layout/target3"/>
    <dgm:cxn modelId="{1A5949C5-ADD7-46C7-A796-2156AA643ED5}" type="presParOf" srcId="{333A1088-737F-45CB-B68E-254E46348037}" destId="{76644BE8-9D7C-4C09-B250-3D10AF48CBB7}" srcOrd="12" destOrd="0" presId="urn:microsoft.com/office/officeart/2005/8/layout/target3"/>
    <dgm:cxn modelId="{81B33141-8462-44C8-9E78-320C52F05B3C}" type="presParOf" srcId="{333A1088-737F-45CB-B68E-254E46348037}" destId="{EE85B701-7295-41C0-BA7A-34D3756A2AE6}" srcOrd="13" destOrd="0" presId="urn:microsoft.com/office/officeart/2005/8/layout/target3"/>
    <dgm:cxn modelId="{AA4B0477-8DFC-4CC9-A58F-B2E6DB426511}" type="presParOf" srcId="{333A1088-737F-45CB-B68E-254E46348037}" destId="{8BEBB6EC-1DAA-4CAC-8A25-BC0FCBD5DBD5}" srcOrd="14" destOrd="0" presId="urn:microsoft.com/office/officeart/2005/8/layout/target3"/>
    <dgm:cxn modelId="{8862AAFB-F6E8-4729-B6ED-73E1747E1F98}" type="presParOf" srcId="{333A1088-737F-45CB-B68E-254E46348037}" destId="{AED2198E-93D5-4001-81B4-73124B309672}" srcOrd="15" destOrd="0" presId="urn:microsoft.com/office/officeart/2005/8/layout/target3"/>
    <dgm:cxn modelId="{3A2D7BCD-2F13-4C3C-8877-6AA36E1B21C4}" type="presParOf" srcId="{333A1088-737F-45CB-B68E-254E46348037}" destId="{2BE915AB-18AA-4053-B92C-3BFC9ED204BB}" srcOrd="16" destOrd="0" presId="urn:microsoft.com/office/officeart/2005/8/layout/target3"/>
    <dgm:cxn modelId="{CCBF6EF9-F05D-4ADB-A72F-F822A5E3DA79}" type="presParOf" srcId="{333A1088-737F-45CB-B68E-254E46348037}" destId="{6BB5E863-4638-4E1D-BFDE-399D028AC4ED}" srcOrd="17" destOrd="0" presId="urn:microsoft.com/office/officeart/2005/8/layout/target3"/>
    <dgm:cxn modelId="{5A011B45-637D-492A-8F89-0A057E9D1744}" type="presParOf" srcId="{333A1088-737F-45CB-B68E-254E46348037}" destId="{D0E8B8A9-76C8-445B-9727-5936C7A5778A}" srcOrd="18" destOrd="0" presId="urn:microsoft.com/office/officeart/2005/8/layout/target3"/>
    <dgm:cxn modelId="{C84E850A-4ADB-4A09-B5B5-CD54E932AD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INOVACE  </a:t>
          </a:r>
          <a:r>
            <a:rPr lang="cs-CZ" sz="1400" kern="1200" dirty="0" smtClean="0"/>
            <a:t>19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Rostliny okrasné a užitkové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18AD4-5C5E-4CC2-9602-B5D7AFCD9271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FAA193-A513-4F6E-8423-A61D7CC8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040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4992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694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7437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03471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94007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844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981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453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774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9562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1917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26449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28634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se seznámí s některými nejznámějšími okrasnými rostlinami</a:t>
            </a:r>
          </a:p>
          <a:p>
            <a:r>
              <a:rPr lang="cs-CZ" dirty="0" smtClean="0"/>
              <a:t>Žáci by měli pochopit rozdíl mezi okrasnými a užitkovými rostlinami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D16349"/>
              </a:buClr>
            </a:pPr>
            <a:r>
              <a:rPr lang="cs-CZ" sz="1800" dirty="0">
                <a:solidFill>
                  <a:prstClr val="black"/>
                </a:solidFill>
              </a:rPr>
              <a:t>Přírodověda 4.ročník,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Dr. et RNDr. Jaroslav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Jurčák a kol.,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nakladatelství </a:t>
            </a:r>
            <a:r>
              <a:rPr lang="cs-CZ" sz="1800" dirty="0" err="1">
                <a:solidFill>
                  <a:prstClr val="black"/>
                </a:solidFill>
              </a:rPr>
              <a:t>Prodos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Olomouc 2003</a:t>
            </a:r>
          </a:p>
          <a:p>
            <a:pPr lvl="0">
              <a:buClr>
                <a:srgbClr val="D16349"/>
              </a:buClr>
            </a:pPr>
            <a:r>
              <a:rPr lang="cs-CZ" sz="1800" dirty="0">
                <a:solidFill>
                  <a:prstClr val="black"/>
                </a:solidFill>
              </a:rPr>
              <a:t>Přírodověda 4.ročník,pracovní sešit,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Dr. et RNDr. Jaroslav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Jurčák a kol.,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nakladatelství </a:t>
            </a:r>
            <a:r>
              <a:rPr lang="cs-CZ" sz="1800" dirty="0" err="1">
                <a:solidFill>
                  <a:prstClr val="black"/>
                </a:solidFill>
              </a:rPr>
              <a:t>Prodos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Olomouc 2008</a:t>
            </a:r>
          </a:p>
          <a:p>
            <a:r>
              <a:rPr lang="cs-CZ" sz="1800" dirty="0" smtClean="0"/>
              <a:t>Encyklopedie Stromy a keře,</a:t>
            </a:r>
          </a:p>
          <a:p>
            <a:pPr marL="0" indent="0">
              <a:buNone/>
            </a:pPr>
            <a:r>
              <a:rPr lang="cs-CZ" sz="1800" dirty="0" smtClean="0"/>
              <a:t>     </a:t>
            </a:r>
            <a:r>
              <a:rPr lang="cs-CZ" sz="1800" dirty="0" err="1" smtClean="0"/>
              <a:t>Nico</a:t>
            </a:r>
            <a:r>
              <a:rPr lang="cs-CZ" sz="1800" dirty="0" smtClean="0"/>
              <a:t> </a:t>
            </a:r>
            <a:r>
              <a:rPr lang="cs-CZ" sz="1800" dirty="0" err="1" smtClean="0"/>
              <a:t>Vermeulen</a:t>
            </a:r>
            <a:r>
              <a:rPr lang="cs-CZ" sz="1800" dirty="0" smtClean="0"/>
              <a:t>,</a:t>
            </a:r>
          </a:p>
          <a:p>
            <a:pPr marL="0" indent="0">
              <a:buNone/>
            </a:pPr>
            <a:r>
              <a:rPr lang="cs-CZ" sz="1800" dirty="0" smtClean="0"/>
              <a:t>     REBO </a:t>
            </a:r>
            <a:r>
              <a:rPr lang="cs-CZ" sz="1800" dirty="0" err="1" smtClean="0"/>
              <a:t>Productions</a:t>
            </a:r>
            <a:r>
              <a:rPr lang="cs-CZ" sz="1800" dirty="0" smtClean="0"/>
              <a:t>, Praha 2008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53091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okrasné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užitkové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to kulturní rostliny, tedy člověkem pěstované  a šlechtěné</a:t>
            </a:r>
          </a:p>
          <a:p>
            <a:r>
              <a:rPr lang="cs-CZ" dirty="0" smtClean="0"/>
              <a:t>Pěstují se jen pro svou krásu </a:t>
            </a:r>
          </a:p>
          <a:p>
            <a:r>
              <a:rPr lang="cs-CZ" dirty="0" smtClean="0"/>
              <a:t>Nejsou jedlé</a:t>
            </a:r>
          </a:p>
          <a:p>
            <a:r>
              <a:rPr lang="cs-CZ" dirty="0" smtClean="0"/>
              <a:t>Nic se z nich nevyrábí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Jsou </a:t>
            </a:r>
            <a:r>
              <a:rPr lang="cs-CZ" dirty="0"/>
              <a:t>to kulturní rostliny, tedy člověkem pěstované  a šlechtěné</a:t>
            </a:r>
          </a:p>
          <a:p>
            <a:pPr marL="0" indent="0">
              <a:buNone/>
            </a:pPr>
            <a:r>
              <a:rPr lang="cs-CZ" dirty="0" smtClean="0"/>
              <a:t>x Pěstují se pro užitek: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jako potravina </a:t>
            </a:r>
          </a:p>
          <a:p>
            <a:r>
              <a:rPr lang="cs-CZ" dirty="0" smtClean="0"/>
              <a:t>jako suroviny pro další zpracování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550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Test o užitkových rostlinách</a:t>
            </a:r>
            <a:br>
              <a:rPr lang="cs-CZ" sz="2400" dirty="0" smtClean="0"/>
            </a:br>
            <a:r>
              <a:rPr lang="cs-CZ" sz="2400" dirty="0"/>
              <a:t>(písmena v závorce za správnou odpovědí tvoří tajenku.)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759053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Nejvíce mouky se u nás mele z obilek</a:t>
            </a:r>
          </a:p>
          <a:p>
            <a:pPr marL="342900" indent="-342900">
              <a:buAutoNum type="alphaLcParenR"/>
            </a:pPr>
            <a:r>
              <a:rPr lang="cs-CZ" dirty="0" smtClean="0"/>
              <a:t>Kukuřice (O)</a:t>
            </a:r>
          </a:p>
          <a:p>
            <a:pPr marL="342900" indent="-342900">
              <a:buAutoNum type="alphaLcParenR"/>
            </a:pPr>
            <a:r>
              <a:rPr lang="cs-CZ" dirty="0" smtClean="0"/>
              <a:t>Pšenice (U)</a:t>
            </a:r>
          </a:p>
          <a:p>
            <a:pPr marL="342900" indent="-342900">
              <a:buAutoNum type="alphaLcParenR"/>
            </a:pPr>
            <a:r>
              <a:rPr lang="cs-CZ" dirty="0" smtClean="0"/>
              <a:t>Ječmene (P)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2. Bramborové hlízy jsou důležitou složkou lidské potravy pro svůj obsah</a:t>
            </a:r>
          </a:p>
          <a:p>
            <a:pPr marL="342900" indent="-342900">
              <a:buAutoNum type="alphaLcParenR"/>
            </a:pPr>
            <a:r>
              <a:rPr lang="cs-CZ" dirty="0" smtClean="0"/>
              <a:t>Vody (L)</a:t>
            </a:r>
          </a:p>
          <a:p>
            <a:pPr marL="342900" indent="-342900">
              <a:buAutoNum type="alphaLcParenR"/>
            </a:pPr>
            <a:r>
              <a:rPr lang="cs-CZ" dirty="0" smtClean="0"/>
              <a:t>Bílkovin (K)</a:t>
            </a:r>
          </a:p>
          <a:p>
            <a:pPr marL="342900" indent="-342900">
              <a:buAutoNum type="alphaLcParenR"/>
            </a:pPr>
            <a:r>
              <a:rPr lang="cs-CZ" dirty="0" smtClean="0"/>
              <a:t>Škrobu (Ž)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3. rostlinám, z nichž se vyrábějí přípravky proti nemocem, říkáme</a:t>
            </a:r>
          </a:p>
          <a:p>
            <a:pPr marL="342900" indent="-342900">
              <a:buAutoNum type="alphaLcParenR"/>
            </a:pPr>
            <a:r>
              <a:rPr lang="cs-CZ" dirty="0" smtClean="0"/>
              <a:t>Luštěniny (J)</a:t>
            </a:r>
          </a:p>
          <a:p>
            <a:pPr marL="342900" indent="-342900">
              <a:buAutoNum type="alphaLcParenR"/>
            </a:pPr>
            <a:r>
              <a:rPr lang="cs-CZ" dirty="0" smtClean="0"/>
              <a:t>Zelenina (U)</a:t>
            </a:r>
          </a:p>
          <a:p>
            <a:pPr marL="342900" indent="-342900">
              <a:buAutoNum type="alphaLcParenR"/>
            </a:pPr>
            <a:r>
              <a:rPr lang="cs-CZ" dirty="0" smtClean="0"/>
              <a:t>Rostliny léčivé (I)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45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547617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Okurka, meloun, dýně a rajče patří mezi zeleniny </a:t>
            </a:r>
          </a:p>
          <a:p>
            <a:pPr marL="342900" indent="-342900">
              <a:buAutoNum type="alphaLcParenR"/>
            </a:pPr>
            <a:r>
              <a:rPr lang="cs-CZ" dirty="0" smtClean="0"/>
              <a:t>Plodové (T)</a:t>
            </a:r>
          </a:p>
          <a:p>
            <a:pPr marL="342900" indent="-342900">
              <a:buAutoNum type="alphaLcParenR"/>
            </a:pPr>
            <a:r>
              <a:rPr lang="cs-CZ" dirty="0" smtClean="0"/>
              <a:t>Kořenové ( R)</a:t>
            </a:r>
          </a:p>
          <a:p>
            <a:pPr marL="342900" indent="-342900">
              <a:buAutoNum type="alphaLcParenR"/>
            </a:pPr>
            <a:r>
              <a:rPr lang="cs-CZ" dirty="0" smtClean="0"/>
              <a:t>Cibulové (D)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5. Mezi nejdůležitější kořenové zeleniny patří</a:t>
            </a:r>
          </a:p>
          <a:p>
            <a:pPr marL="342900" indent="-342900">
              <a:buAutoNum type="alphaLcParenR"/>
            </a:pPr>
            <a:r>
              <a:rPr lang="cs-CZ" dirty="0" smtClean="0"/>
              <a:t>Brambor (K)</a:t>
            </a:r>
          </a:p>
          <a:p>
            <a:pPr marL="342900" indent="-342900">
              <a:buAutoNum type="alphaLcParenR"/>
            </a:pPr>
            <a:r>
              <a:rPr lang="cs-CZ" dirty="0" smtClean="0"/>
              <a:t>Zelí a kapusta ( E)</a:t>
            </a:r>
          </a:p>
          <a:p>
            <a:pPr marL="342900" indent="-342900">
              <a:buAutoNum type="alphaLcParenR"/>
            </a:pPr>
            <a:r>
              <a:rPr lang="cs-CZ" dirty="0" smtClean="0"/>
              <a:t>Petržel a mrkev (S)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6. Slad pro výrobu piva se vyrábí z obilek</a:t>
            </a:r>
          </a:p>
          <a:p>
            <a:pPr marL="342900" indent="-342900">
              <a:buAutoNum type="alphaLcParenR"/>
            </a:pPr>
            <a:r>
              <a:rPr lang="cs-CZ" dirty="0" smtClean="0"/>
              <a:t>Ječmene (K)</a:t>
            </a:r>
          </a:p>
          <a:p>
            <a:pPr marL="342900" indent="-342900">
              <a:buAutoNum type="alphaLcParenR"/>
            </a:pPr>
            <a:r>
              <a:rPr lang="cs-CZ" dirty="0" smtClean="0"/>
              <a:t>Ovsa (W)</a:t>
            </a:r>
          </a:p>
          <a:p>
            <a:pPr marL="342900" indent="-342900">
              <a:buAutoNum type="alphaLcParenR"/>
            </a:pPr>
            <a:r>
              <a:rPr lang="cs-CZ" dirty="0" smtClean="0"/>
              <a:t>Pšenice (X)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4788436"/>
            <a:ext cx="840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Tajenka: Jako rostliny kulturní označujeme rostliny, které nám přinášejí výrazný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2083546"/>
              </p:ext>
            </p:extLst>
          </p:nvPr>
        </p:nvGraphicFramePr>
        <p:xfrm>
          <a:off x="1333143" y="551723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162875"/>
              </p:ext>
            </p:extLst>
          </p:nvPr>
        </p:nvGraphicFramePr>
        <p:xfrm>
          <a:off x="1333143" y="551723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831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1434480"/>
          </a:xfrm>
        </p:spPr>
        <p:txBody>
          <a:bodyPr/>
          <a:lstStyle/>
          <a:p>
            <a:r>
              <a:rPr lang="cs-CZ" dirty="0" smtClean="0"/>
              <a:t>Okrasné rostliny (příklady)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2276872"/>
            <a:ext cx="2362200" cy="3849291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Růže, tulipán, narcis, muškát</a:t>
            </a:r>
          </a:p>
          <a:p>
            <a:endParaRPr lang="cs-CZ" dirty="0"/>
          </a:p>
          <a:p>
            <a:r>
              <a:rPr lang="cs-CZ" dirty="0" smtClean="0"/>
              <a:t>Azalka, pivoňka</a:t>
            </a:r>
          </a:p>
          <a:p>
            <a:endParaRPr lang="cs-CZ" dirty="0"/>
          </a:p>
          <a:p>
            <a:r>
              <a:rPr lang="cs-CZ" dirty="0" smtClean="0"/>
              <a:t>Cedr, čimišník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Okrasná rostlina</a:t>
            </a:r>
            <a:r>
              <a:rPr lang="cs-CZ" dirty="0"/>
              <a:t> je </a:t>
            </a:r>
            <a:r>
              <a:rPr lang="cs-CZ" dirty="0" smtClean="0"/>
              <a:t>rostlina </a:t>
            </a:r>
            <a:r>
              <a:rPr lang="cs-CZ" dirty="0"/>
              <a:t>pěstovaná pro svůj atraktivní vzhled </a:t>
            </a:r>
            <a:r>
              <a:rPr lang="cs-CZ" dirty="0" smtClean="0"/>
              <a:t>. Slouží </a:t>
            </a:r>
            <a:r>
              <a:rPr lang="cs-CZ" dirty="0"/>
              <a:t>jako dekorace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Okrasnými rostlinami obecně se zabývá </a:t>
            </a:r>
            <a:r>
              <a:rPr lang="cs-CZ" dirty="0" smtClean="0"/>
              <a:t>zahradnictví. </a:t>
            </a:r>
          </a:p>
          <a:p>
            <a:r>
              <a:rPr lang="cs-CZ" dirty="0" smtClean="0"/>
              <a:t>Okrasné </a:t>
            </a:r>
            <a:r>
              <a:rPr lang="cs-CZ" dirty="0"/>
              <a:t>rostliny mohou být byliny, nebo dřeviny, které mají i jiné technické využití. Okrasné rostliny jsou předmětem šlechtění a obchodu.</a:t>
            </a:r>
          </a:p>
        </p:txBody>
      </p:sp>
    </p:spTree>
    <p:extLst>
      <p:ext uri="{BB962C8B-B14F-4D97-AF65-F5344CB8AC3E}">
        <p14:creationId xmlns:p14="http://schemas.microsoft.com/office/powerpoint/2010/main" val="3002616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Okrasné byliny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Růže</a:t>
            </a:r>
          </a:p>
          <a:p>
            <a:endParaRPr lang="cs-CZ" dirty="0"/>
          </a:p>
          <a:p>
            <a:r>
              <a:rPr lang="cs-CZ" dirty="0" smtClean="0"/>
              <a:t>Tulipán</a:t>
            </a:r>
          </a:p>
          <a:p>
            <a:endParaRPr lang="cs-CZ" dirty="0"/>
          </a:p>
          <a:p>
            <a:r>
              <a:rPr lang="cs-CZ" dirty="0" smtClean="0"/>
              <a:t>Narcis</a:t>
            </a:r>
          </a:p>
          <a:p>
            <a:endParaRPr lang="cs-CZ" dirty="0"/>
          </a:p>
          <a:p>
            <a:r>
              <a:rPr lang="cs-CZ" dirty="0" smtClean="0"/>
              <a:t>Muškát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71272"/>
            <a:ext cx="10382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071" y="197773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84984"/>
            <a:ext cx="8572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532" y="3284984"/>
            <a:ext cx="1219200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410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Okrasné keře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Nejčastěji pěstované:</a:t>
            </a:r>
          </a:p>
          <a:p>
            <a:r>
              <a:rPr lang="cs-CZ" dirty="0" smtClean="0"/>
              <a:t>Azalka </a:t>
            </a:r>
          </a:p>
          <a:p>
            <a:endParaRPr lang="cs-CZ" dirty="0"/>
          </a:p>
          <a:p>
            <a:r>
              <a:rPr lang="cs-CZ" dirty="0" smtClean="0"/>
              <a:t>pivoňka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20888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89819"/>
            <a:ext cx="1219200" cy="117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022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Okrasné stromy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Cedr</a:t>
            </a:r>
          </a:p>
          <a:p>
            <a:endParaRPr lang="cs-CZ" dirty="0"/>
          </a:p>
          <a:p>
            <a:r>
              <a:rPr lang="cs-CZ" dirty="0" smtClean="0"/>
              <a:t>Javor babyka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+</a:t>
            </a:r>
            <a:r>
              <a:rPr lang="cs-CZ" smtClean="0"/>
              <a:t> </a:t>
            </a:r>
            <a:r>
              <a:rPr lang="cs-CZ" dirty="0" smtClean="0"/>
              <a:t>různé zakrslé druhy bříz</a:t>
            </a:r>
            <a:r>
              <a:rPr lang="cs-CZ" smtClean="0"/>
              <a:t>, borovic, jedlí aj.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9586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43462"/>
            <a:ext cx="10572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756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 pro samostatnou práci: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817403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Encyklopedie Stromy a keře, </a:t>
            </a:r>
          </a:p>
          <a:p>
            <a:r>
              <a:rPr lang="cs-CZ" dirty="0" smtClean="0"/>
              <a:t>nebo z jiné knihy o rostlinách </a:t>
            </a:r>
          </a:p>
          <a:p>
            <a:r>
              <a:rPr lang="cs-CZ" dirty="0" smtClean="0"/>
              <a:t>nebo za pomocí internetových vyhledávačů</a:t>
            </a:r>
          </a:p>
          <a:p>
            <a:endParaRPr lang="cs-CZ" dirty="0"/>
          </a:p>
          <a:p>
            <a:r>
              <a:rPr lang="cs-CZ" dirty="0" smtClean="0"/>
              <a:t>Najdi obrázky dalších okrasných stromů a keřů a seznam s nimi své spolužáky.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706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340768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http://media3.picsearch.com/is?cJzFvNd0TRSf-WEpelZZD6swkFWo_w-6FP_TSe5_fGg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903" y="1647030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http://media3.picsearch.com/is?4U1GpWWjMjiQH-tjz3Wz9DB7H7mhopIX4WqSTl_iJf8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938302"/>
            <a:ext cx="66600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http://media5.picsearch.com/is?TsXiIS0diNmCM1Yu8gWDMFYIQ3w4fVM53KNi5fOysuk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1" y="2229574"/>
            <a:ext cx="66600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http://media3.picsearch.com/is?b3e4WP85HYCsoFYnu_uGm3_bzBUgLqvK33F6qC8PXuU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5762" y="2520846"/>
            <a:ext cx="66600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http://media2.picsearch.com/is?XMxZ-hvvKvc4pA0u6TgCXe20bHDAhF4jcOv5J2DMTig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7903" y="2828835"/>
            <a:ext cx="66600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http://media3.picsearch.com/is?QE1I-aDcVKNE2y5id-9DuJiXriPKAAYt9toF7nSvwSQ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5761" y="3112293"/>
            <a:ext cx="66600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http://media3.picsearch.com/is?-bGzTYDY7xM5XkKCPti9F--r_wmSgX7f62fJB4greVk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2036" y="3419020"/>
            <a:ext cx="682236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http://media2.picsearch.com/is?lK9B5i5DSDi6MVwKKHmK8xs3MOgB5VjvyMVf0pIWcT0</a:t>
            </a:r>
          </a:p>
        </p:txBody>
      </p:sp>
    </p:spTree>
    <p:extLst>
      <p:ext uri="{BB962C8B-B14F-4D97-AF65-F5344CB8AC3E}">
        <p14:creationId xmlns:p14="http://schemas.microsoft.com/office/powerpoint/2010/main" val="1391469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495</Words>
  <Application>Microsoft Office PowerPoint</Application>
  <PresentationFormat>Předvádění na obrazovce (4:3)</PresentationFormat>
  <Paragraphs>118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 a citace</vt:lpstr>
      <vt:lpstr>Rostliny </vt:lpstr>
      <vt:lpstr>Test o užitkových rostlinách (písmena v závorce za správnou odpovědí tvoří tajenku.)</vt:lpstr>
      <vt:lpstr>Prezentace aplikace PowerPoint</vt:lpstr>
      <vt:lpstr>Okrasné rostliny (příklady)</vt:lpstr>
      <vt:lpstr>Okrasné byliny</vt:lpstr>
      <vt:lpstr>Okrasné keře</vt:lpstr>
      <vt:lpstr>Okrasné stromy</vt:lpstr>
      <vt:lpstr>Námět pro samostatnou práci:</vt:lpstr>
      <vt:lpstr>Zdroje použitých snímků: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10</cp:revision>
  <dcterms:created xsi:type="dcterms:W3CDTF">2012-11-24T16:31:12Z</dcterms:created>
  <dcterms:modified xsi:type="dcterms:W3CDTF">2013-07-27T07:55:31Z</dcterms:modified>
</cp:coreProperties>
</file>