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 20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smtClean="0"/>
            <a:t>TÉMA</a:t>
          </a:r>
          <a:r>
            <a:rPr lang="cs-CZ" sz="2000" smtClean="0"/>
            <a:t>: Roční </a:t>
          </a:r>
          <a:r>
            <a:rPr lang="cs-CZ" sz="2000" dirty="0" smtClean="0"/>
            <a:t>období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FD23FB-52BC-4F6D-9D0F-1FF8D5CAB45A}" type="presOf" srcId="{7D356FD4-5DBA-45B8-83F2-01640ED454D7}" destId="{D0E8B8A9-76C8-445B-9727-5936C7A5778A}" srcOrd="1" destOrd="0" presId="urn:microsoft.com/office/officeart/2005/8/layout/target3"/>
    <dgm:cxn modelId="{2F507750-7D57-4AAF-8E0A-2F4AAAB6DE1F}" type="presOf" srcId="{B651F6E3-6281-48DB-9319-2AEAFDAE7572}" destId="{619D679B-A015-4ECF-8348-D1034C574F40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4C2ACFC-36FA-4241-AF93-2273124D7BEF}" type="presOf" srcId="{B651F6E3-6281-48DB-9319-2AEAFDAE7572}" destId="{6BB5E863-4638-4E1D-BFDE-399D028AC4ED}" srcOrd="1" destOrd="0" presId="urn:microsoft.com/office/officeart/2005/8/layout/target3"/>
    <dgm:cxn modelId="{B5F60387-69FB-4F96-B32E-D44D256EC9D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26785E-3D6E-4BA3-A1AA-44BE005D25BB}" type="presOf" srcId="{4C35D32F-0EAB-4CD7-82EE-45574DC2A586}" destId="{8BEBB6EC-1DAA-4CAC-8A25-BC0FCBD5DBD5}" srcOrd="0" destOrd="0" presId="urn:microsoft.com/office/officeart/2005/8/layout/target3"/>
    <dgm:cxn modelId="{2CBDDF6C-E615-40FA-9AFB-2AF7FBDB2F2F}" type="presOf" srcId="{D1B46980-6531-4606-95E6-44980827E919}" destId="{6140AFEC-043D-4C43-A2F9-D0F5331DF3A3}" srcOrd="0" destOrd="0" presId="urn:microsoft.com/office/officeart/2005/8/layout/target3"/>
    <dgm:cxn modelId="{B7396934-00E8-4866-B6FA-07573795120A}" type="presOf" srcId="{D1D4F407-5343-4D3F-B5B9-D407B03CAEB4}" destId="{AED2198E-93D5-4001-81B4-73124B309672}" srcOrd="1" destOrd="0" presId="urn:microsoft.com/office/officeart/2005/8/layout/target3"/>
    <dgm:cxn modelId="{27AF171C-B05E-4A67-8A39-5A99487DFC29}" type="presOf" srcId="{757F3AB3-0718-4624-B441-E567A8F0AB56}" destId="{333A1088-737F-45CB-B68E-254E46348037}" srcOrd="0" destOrd="0" presId="urn:microsoft.com/office/officeart/2005/8/layout/target3"/>
    <dgm:cxn modelId="{95738E39-EA2C-47B0-AA7D-F49CF1318057}" type="presOf" srcId="{D1B46980-6531-4606-95E6-44980827E919}" destId="{2BE915AB-18AA-4053-B92C-3BFC9ED204BB}" srcOrd="1" destOrd="0" presId="urn:microsoft.com/office/officeart/2005/8/layout/target3"/>
    <dgm:cxn modelId="{727B56C3-B08F-40AA-BA4B-0C66CC98B3F3}" type="presOf" srcId="{D1D4F407-5343-4D3F-B5B9-D407B03CAEB4}" destId="{D005CE8C-CC26-4C3E-AC11-E15060ECD759}" srcOrd="0" destOrd="0" presId="urn:microsoft.com/office/officeart/2005/8/layout/target3"/>
    <dgm:cxn modelId="{43E9969D-3752-4F3A-A650-D482D8483B32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082915-350B-4FF0-A460-8250E5414907}" type="presParOf" srcId="{333A1088-737F-45CB-B68E-254E46348037}" destId="{F5ABB229-8D3B-4694-996A-96F23CF14429}" srcOrd="0" destOrd="0" presId="urn:microsoft.com/office/officeart/2005/8/layout/target3"/>
    <dgm:cxn modelId="{463ED45A-A3C9-4A36-BE12-759B8589F116}" type="presParOf" srcId="{333A1088-737F-45CB-B68E-254E46348037}" destId="{F41139FD-01EE-4571-8B17-4FB00FC51163}" srcOrd="1" destOrd="0" presId="urn:microsoft.com/office/officeart/2005/8/layout/target3"/>
    <dgm:cxn modelId="{C4482CF3-6114-46E3-8017-BF22E50BEB38}" type="presParOf" srcId="{333A1088-737F-45CB-B68E-254E46348037}" destId="{D005CE8C-CC26-4C3E-AC11-E15060ECD759}" srcOrd="2" destOrd="0" presId="urn:microsoft.com/office/officeart/2005/8/layout/target3"/>
    <dgm:cxn modelId="{6893B48C-E033-4575-A82F-9C02E2AEC926}" type="presParOf" srcId="{333A1088-737F-45CB-B68E-254E46348037}" destId="{2C702D82-9B77-49B7-9568-BB8EB47C3372}" srcOrd="3" destOrd="0" presId="urn:microsoft.com/office/officeart/2005/8/layout/target3"/>
    <dgm:cxn modelId="{5A175437-67FB-4E13-8BCD-67BEAD7BF434}" type="presParOf" srcId="{333A1088-737F-45CB-B68E-254E46348037}" destId="{A52A0455-90FF-4808-ABD0-F02540D31D5A}" srcOrd="4" destOrd="0" presId="urn:microsoft.com/office/officeart/2005/8/layout/target3"/>
    <dgm:cxn modelId="{7FEC9A73-342B-4ACA-86DA-9A5EE3368071}" type="presParOf" srcId="{333A1088-737F-45CB-B68E-254E46348037}" destId="{6140AFEC-043D-4C43-A2F9-D0F5331DF3A3}" srcOrd="5" destOrd="0" presId="urn:microsoft.com/office/officeart/2005/8/layout/target3"/>
    <dgm:cxn modelId="{4AF0A266-079D-4D21-B1B4-AD67B329CFBF}" type="presParOf" srcId="{333A1088-737F-45CB-B68E-254E46348037}" destId="{9358AC05-5D7D-4327-9F80-1AD486AEA664}" srcOrd="6" destOrd="0" presId="urn:microsoft.com/office/officeart/2005/8/layout/target3"/>
    <dgm:cxn modelId="{8F5AB0B3-0190-4D06-9D56-A3D89F655DDF}" type="presParOf" srcId="{333A1088-737F-45CB-B68E-254E46348037}" destId="{313FC574-E1CD-4FB4-B054-0B805CE0447D}" srcOrd="7" destOrd="0" presId="urn:microsoft.com/office/officeart/2005/8/layout/target3"/>
    <dgm:cxn modelId="{486217D1-0A73-4EE0-B09D-319B7BCA21BF}" type="presParOf" srcId="{333A1088-737F-45CB-B68E-254E46348037}" destId="{619D679B-A015-4ECF-8348-D1034C574F40}" srcOrd="8" destOrd="0" presId="urn:microsoft.com/office/officeart/2005/8/layout/target3"/>
    <dgm:cxn modelId="{B1B60C41-CAF0-413C-92D4-187C34E55646}" type="presParOf" srcId="{333A1088-737F-45CB-B68E-254E46348037}" destId="{5EADEC68-DC27-4179-998F-15CD834808A2}" srcOrd="9" destOrd="0" presId="urn:microsoft.com/office/officeart/2005/8/layout/target3"/>
    <dgm:cxn modelId="{29E6595D-59ED-4D85-9BEE-C0C8003E3EB5}" type="presParOf" srcId="{333A1088-737F-45CB-B68E-254E46348037}" destId="{B8578831-437F-4501-8ADE-AE2A1799C643}" srcOrd="10" destOrd="0" presId="urn:microsoft.com/office/officeart/2005/8/layout/target3"/>
    <dgm:cxn modelId="{889FD86D-75EE-4EF9-BB6A-5D69D8095477}" type="presParOf" srcId="{333A1088-737F-45CB-B68E-254E46348037}" destId="{F217DB88-03EE-4B14-A303-4F9D49C289A7}" srcOrd="11" destOrd="0" presId="urn:microsoft.com/office/officeart/2005/8/layout/target3"/>
    <dgm:cxn modelId="{32E17E8E-D282-43A3-9540-F19830EF1EC2}" type="presParOf" srcId="{333A1088-737F-45CB-B68E-254E46348037}" destId="{76644BE8-9D7C-4C09-B250-3D10AF48CBB7}" srcOrd="12" destOrd="0" presId="urn:microsoft.com/office/officeart/2005/8/layout/target3"/>
    <dgm:cxn modelId="{44B24441-873B-4714-8071-D088638DEF23}" type="presParOf" srcId="{333A1088-737F-45CB-B68E-254E46348037}" destId="{EE85B701-7295-41C0-BA7A-34D3756A2AE6}" srcOrd="13" destOrd="0" presId="urn:microsoft.com/office/officeart/2005/8/layout/target3"/>
    <dgm:cxn modelId="{A649CEC2-7066-47ED-A631-04111FCFF852}" type="presParOf" srcId="{333A1088-737F-45CB-B68E-254E46348037}" destId="{8BEBB6EC-1DAA-4CAC-8A25-BC0FCBD5DBD5}" srcOrd="14" destOrd="0" presId="urn:microsoft.com/office/officeart/2005/8/layout/target3"/>
    <dgm:cxn modelId="{938E5C49-3597-4BD0-A570-481BF4BCDCEF}" type="presParOf" srcId="{333A1088-737F-45CB-B68E-254E46348037}" destId="{AED2198E-93D5-4001-81B4-73124B309672}" srcOrd="15" destOrd="0" presId="urn:microsoft.com/office/officeart/2005/8/layout/target3"/>
    <dgm:cxn modelId="{D6BAF70B-0E82-4423-8308-D43E921F6AE0}" type="presParOf" srcId="{333A1088-737F-45CB-B68E-254E46348037}" destId="{2BE915AB-18AA-4053-B92C-3BFC9ED204BB}" srcOrd="16" destOrd="0" presId="urn:microsoft.com/office/officeart/2005/8/layout/target3"/>
    <dgm:cxn modelId="{71694478-D645-4FB0-BC66-BF4C660013DE}" type="presParOf" srcId="{333A1088-737F-45CB-B68E-254E46348037}" destId="{6BB5E863-4638-4E1D-BFDE-399D028AC4ED}" srcOrd="17" destOrd="0" presId="urn:microsoft.com/office/officeart/2005/8/layout/target3"/>
    <dgm:cxn modelId="{31669706-3115-417A-A10E-59486DBCFB78}" type="presParOf" srcId="{333A1088-737F-45CB-B68E-254E46348037}" destId="{D0E8B8A9-76C8-445B-9727-5936C7A5778A}" srcOrd="18" destOrd="0" presId="urn:microsoft.com/office/officeart/2005/8/layout/target3"/>
    <dgm:cxn modelId="{8CE1497D-AEE1-421E-9701-AE32950B26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 20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</a:t>
          </a:r>
          <a:r>
            <a:rPr lang="cs-CZ" sz="2000" kern="1200" smtClean="0"/>
            <a:t>: Roční </a:t>
          </a:r>
          <a:r>
            <a:rPr lang="cs-CZ" sz="2000" kern="1200" dirty="0" smtClean="0"/>
            <a:t>období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5D171-6A03-4709-ADFE-A70F9B2246B9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BEB40-991A-419A-AB1A-21C38B521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62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4992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694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7437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3471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94007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844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981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453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774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956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917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644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399477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zopakují charakteristiku jednotlivých ročních období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D16349"/>
              </a:buClr>
            </a:pPr>
            <a:r>
              <a:rPr lang="cs-CZ" sz="1800" dirty="0" smtClean="0">
                <a:solidFill>
                  <a:prstClr val="black"/>
                </a:solidFill>
              </a:rPr>
              <a:t>Přírodověda </a:t>
            </a:r>
            <a:r>
              <a:rPr lang="cs-CZ" sz="1800" dirty="0">
                <a:solidFill>
                  <a:prstClr val="black"/>
                </a:solidFill>
              </a:rPr>
              <a:t>4.ročník,pracovní sešit,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</a:rPr>
              <a:t>Prodos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Olomouc 2008</a:t>
            </a:r>
          </a:p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Soubor námětů, úkolů a zajímavostí k přírodovědnému učivu pro 4. ročník,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PaedDr. Hana </a:t>
            </a:r>
            <a:r>
              <a:rPr lang="cs-CZ" sz="1800" dirty="0" err="1">
                <a:solidFill>
                  <a:prstClr val="black"/>
                </a:solidFill>
              </a:rPr>
              <a:t>Mühlhauserová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Tiskárna Sládek,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Znojmo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42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Začátek vegetativní </a:t>
            </a:r>
            <a:r>
              <a:rPr lang="cs-CZ" dirty="0"/>
              <a:t>aktivity rostlin a </a:t>
            </a:r>
            <a:r>
              <a:rPr lang="cs-CZ" dirty="0" smtClean="0"/>
              <a:t>zvýšení </a:t>
            </a:r>
            <a:r>
              <a:rPr lang="cs-CZ" dirty="0"/>
              <a:t>aktivity </a:t>
            </a:r>
            <a:r>
              <a:rPr lang="cs-CZ" dirty="0" smtClean="0"/>
              <a:t>živočichů.</a:t>
            </a:r>
          </a:p>
          <a:p>
            <a:r>
              <a:rPr lang="cs-CZ" dirty="0" smtClean="0"/>
              <a:t>Prodlužují </a:t>
            </a:r>
            <a:r>
              <a:rPr lang="cs-CZ" dirty="0"/>
              <a:t>se dny, </a:t>
            </a:r>
            <a:r>
              <a:rPr lang="cs-CZ" dirty="0" smtClean="0"/>
              <a:t>krátí se noci.</a:t>
            </a:r>
          </a:p>
          <a:p>
            <a:r>
              <a:rPr lang="cs-CZ" dirty="0" smtClean="0"/>
              <a:t>Otepluje </a:t>
            </a:r>
            <a:r>
              <a:rPr lang="cs-CZ" dirty="0"/>
              <a:t>se</a:t>
            </a:r>
            <a:r>
              <a:rPr lang="cs-CZ" dirty="0" smtClean="0"/>
              <a:t>.</a:t>
            </a:r>
          </a:p>
          <a:p>
            <a:r>
              <a:rPr lang="cs-CZ" dirty="0"/>
              <a:t>Meteorologické jaro začíná 1. března a končí 31. května. </a:t>
            </a:r>
            <a:endParaRPr lang="cs-CZ" dirty="0" smtClean="0"/>
          </a:p>
          <a:p>
            <a:r>
              <a:rPr lang="cs-CZ" dirty="0" smtClean="0"/>
              <a:t>Jarními </a:t>
            </a:r>
            <a:r>
              <a:rPr lang="cs-CZ" dirty="0"/>
              <a:t>měsíci jsou březen, duben a květen.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828" y="2060848"/>
            <a:ext cx="20955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674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Astronomické léto začíná letním </a:t>
            </a:r>
            <a:r>
              <a:rPr lang="cs-CZ" dirty="0" smtClean="0"/>
              <a:t>slunovratem 21. 6. a </a:t>
            </a:r>
            <a:r>
              <a:rPr lang="cs-CZ" dirty="0"/>
              <a:t>končí podzimní </a:t>
            </a:r>
            <a:r>
              <a:rPr lang="cs-CZ" dirty="0" smtClean="0"/>
              <a:t>rovnodenností.</a:t>
            </a:r>
          </a:p>
          <a:p>
            <a:r>
              <a:rPr lang="cs-CZ" dirty="0" smtClean="0"/>
              <a:t>Jako letní se označují měsíce červen, červenec a srpen. </a:t>
            </a:r>
            <a:endParaRPr lang="cs-CZ" dirty="0"/>
          </a:p>
          <a:p>
            <a:r>
              <a:rPr lang="cs-CZ" dirty="0" smtClean="0"/>
              <a:t>Období </a:t>
            </a:r>
            <a:r>
              <a:rPr lang="cs-CZ" dirty="0"/>
              <a:t>s nejdelšími (a nejteplejšími) dny, kdy </a:t>
            </a:r>
            <a:r>
              <a:rPr lang="cs-CZ" dirty="0" smtClean="0"/>
              <a:t>Slunce svítí </a:t>
            </a:r>
            <a:r>
              <a:rPr lang="cs-CZ" dirty="0"/>
              <a:t>většinu dne a stmívání trvá velmi dlouho.</a:t>
            </a:r>
          </a:p>
          <a:p>
            <a:r>
              <a:rPr lang="cs-CZ" dirty="0" smtClean="0"/>
              <a:t>Rostliny plodí. Jsou senoseče a žně.</a:t>
            </a:r>
          </a:p>
          <a:p>
            <a:r>
              <a:rPr lang="cs-CZ" dirty="0" smtClean="0"/>
              <a:t>Mláďata živočichů se osamostatňují.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15732"/>
            <a:ext cx="2736304" cy="1546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066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V klimatických </a:t>
            </a:r>
            <a:r>
              <a:rPr lang="cs-CZ" dirty="0" smtClean="0"/>
              <a:t>podmínkách mírného pásu se </a:t>
            </a:r>
            <a:r>
              <a:rPr lang="cs-CZ" dirty="0"/>
              <a:t>právě na podzim sklízí většina </a:t>
            </a:r>
            <a:r>
              <a:rPr lang="cs-CZ" dirty="0" smtClean="0"/>
              <a:t>úrody.</a:t>
            </a:r>
            <a:endParaRPr lang="cs-CZ" dirty="0" smtClean="0"/>
          </a:p>
          <a:p>
            <a:r>
              <a:rPr lang="cs-CZ" dirty="0" smtClean="0"/>
              <a:t>Opadavé </a:t>
            </a:r>
            <a:r>
              <a:rPr lang="cs-CZ" dirty="0"/>
              <a:t>listnaté </a:t>
            </a:r>
            <a:r>
              <a:rPr lang="cs-CZ" dirty="0" smtClean="0"/>
              <a:t>stromy ztrácejí </a:t>
            </a:r>
            <a:r>
              <a:rPr lang="cs-CZ" dirty="0"/>
              <a:t>listí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Dny se </a:t>
            </a:r>
            <a:r>
              <a:rPr lang="cs-CZ" dirty="0" smtClean="0"/>
              <a:t>krátí.</a:t>
            </a:r>
          </a:p>
          <a:p>
            <a:r>
              <a:rPr lang="cs-CZ" dirty="0" smtClean="0"/>
              <a:t>Ochlazuje se, více prší.</a:t>
            </a:r>
          </a:p>
          <a:p>
            <a:r>
              <a:rPr lang="cs-CZ" dirty="0" smtClean="0"/>
              <a:t>Jako podzim jsou </a:t>
            </a:r>
            <a:r>
              <a:rPr lang="cs-CZ" dirty="0"/>
              <a:t>označeny měsíce </a:t>
            </a:r>
            <a:r>
              <a:rPr lang="cs-CZ" dirty="0" smtClean="0"/>
              <a:t> září, říjen a listopad.</a:t>
            </a:r>
          </a:p>
          <a:p>
            <a:r>
              <a:rPr lang="cs-CZ" dirty="0" smtClean="0"/>
              <a:t>Sklízí se úroda.</a:t>
            </a:r>
          </a:p>
          <a:p>
            <a:r>
              <a:rPr lang="cs-CZ" dirty="0" smtClean="0"/>
              <a:t>Tažní ptáci odlétají.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00430"/>
            <a:ext cx="2342728" cy="1832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374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Období </a:t>
            </a:r>
            <a:r>
              <a:rPr lang="cs-CZ" dirty="0"/>
              <a:t>s nejnižšími teplotami 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Období s </a:t>
            </a:r>
            <a:r>
              <a:rPr lang="cs-CZ" dirty="0"/>
              <a:t>nejkratší dobou denního světla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Jako zimní jsou měsíce prosinec, leden a únor.</a:t>
            </a:r>
          </a:p>
          <a:p>
            <a:r>
              <a:rPr lang="cs-CZ" dirty="0" smtClean="0"/>
              <a:t>Příroda odpočívá.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47900"/>
            <a:ext cx="257175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428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 základě pozorování ovocných stromů domaluj stromy v různých ročních obdobích: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7608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Jaro                            léto                                       podzim                            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0505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Tiskařský šotek přeházel měsíce. Dovedeš najít chybně přiřazené věty a přiřadit jim správný </a:t>
            </a:r>
            <a:r>
              <a:rPr lang="cs-CZ" sz="2400" smtClean="0"/>
              <a:t>název měsíce?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Leden</a:t>
            </a:r>
          </a:p>
          <a:p>
            <a:r>
              <a:rPr lang="cs-CZ" dirty="0" smtClean="0"/>
              <a:t>Únor</a:t>
            </a:r>
          </a:p>
          <a:p>
            <a:r>
              <a:rPr lang="cs-CZ" dirty="0" smtClean="0"/>
              <a:t>Březen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</a:p>
          <a:p>
            <a:r>
              <a:rPr lang="cs-CZ" dirty="0" smtClean="0"/>
              <a:t>Zář</a:t>
            </a:r>
          </a:p>
          <a:p>
            <a:r>
              <a:rPr lang="cs-CZ" dirty="0" smtClean="0"/>
              <a:t>Říjen</a:t>
            </a:r>
          </a:p>
          <a:p>
            <a:r>
              <a:rPr lang="cs-CZ" dirty="0" smtClean="0"/>
              <a:t>Listopad</a:t>
            </a:r>
          </a:p>
          <a:p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21.12. začíná zima</a:t>
            </a:r>
          </a:p>
          <a:p>
            <a:r>
              <a:rPr lang="cs-CZ" dirty="0" smtClean="0"/>
              <a:t>Kvetou stromy</a:t>
            </a:r>
          </a:p>
          <a:p>
            <a:r>
              <a:rPr lang="cs-CZ" dirty="0" smtClean="0"/>
              <a:t>Příroda je pod sněhem</a:t>
            </a:r>
          </a:p>
          <a:p>
            <a:r>
              <a:rPr lang="cs-CZ" dirty="0" smtClean="0"/>
              <a:t>Rozkvétají první sněženky</a:t>
            </a:r>
          </a:p>
          <a:p>
            <a:r>
              <a:rPr lang="cs-CZ" dirty="0" smtClean="0"/>
              <a:t>Padá listí ze stromů</a:t>
            </a:r>
          </a:p>
          <a:p>
            <a:r>
              <a:rPr lang="cs-CZ" dirty="0" smtClean="0"/>
              <a:t>Rozkvétají první sněženky</a:t>
            </a:r>
          </a:p>
          <a:p>
            <a:r>
              <a:rPr lang="cs-CZ" dirty="0" smtClean="0"/>
              <a:t>Padá listí ze stromů</a:t>
            </a:r>
          </a:p>
          <a:p>
            <a:r>
              <a:rPr lang="cs-CZ" dirty="0" smtClean="0"/>
              <a:t>Jeleni jsou v říji</a:t>
            </a:r>
          </a:p>
          <a:p>
            <a:r>
              <a:rPr lang="cs-CZ" dirty="0" smtClean="0"/>
              <a:t>Začíná jaro</a:t>
            </a:r>
          </a:p>
          <a:p>
            <a:r>
              <a:rPr lang="cs-CZ" dirty="0" smtClean="0"/>
              <a:t>Většina zvířat má mláďata</a:t>
            </a:r>
          </a:p>
          <a:p>
            <a:r>
              <a:rPr lang="cs-CZ" dirty="0" smtClean="0"/>
              <a:t>Chodíme do lesa na houby</a:t>
            </a:r>
          </a:p>
          <a:p>
            <a:r>
              <a:rPr lang="cs-CZ" dirty="0" smtClean="0"/>
              <a:t>Červenají se jahody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11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8266" y="1340768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http://upload.wikimedia.org/wikipedia/commons/thumb/5/57/Fr%C3%BChling_bl%C3%BChender_Kirschenbaum.jpg/220px-Fr%C3%BChling_bl%C3%BChender_Kirschenbaum.jpg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8266" y="1802433"/>
            <a:ext cx="66997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http://media3.picsearch.com/is?ffQQTNpsBJ_bdYcjVj4OpXVnxW-EdmEJdgBlePYrEW8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8266" y="2079432"/>
            <a:ext cx="66997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http://media1.picsearch.com/is?Z9KErnX2K8tof7tljvDp-YbAX7yYPq1mSAqeizYBpTA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1048" y="2367171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http://upload.wikimedia.org/wikipedia/commons/thumb/a/a5/Zimni_aleji_vlocky_se_valeji.jpg/270px-Zimni_aleji_vlocky_se_valeji.jpg</a:t>
            </a:r>
          </a:p>
        </p:txBody>
      </p:sp>
    </p:spTree>
    <p:extLst>
      <p:ext uri="{BB962C8B-B14F-4D97-AF65-F5344CB8AC3E}">
        <p14:creationId xmlns:p14="http://schemas.microsoft.com/office/powerpoint/2010/main" val="139507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380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JARO</vt:lpstr>
      <vt:lpstr>LÉTO</vt:lpstr>
      <vt:lpstr>PODZIM</vt:lpstr>
      <vt:lpstr>ZIMA</vt:lpstr>
      <vt:lpstr>Na základě pozorování ovocných stromů domaluj stromy v různých ročních obdobích:</vt:lpstr>
      <vt:lpstr>Tiskařský šotek přeházel měsíce. Dovedeš najít chybně přiřazené věty a přiřadit jim správný název měsíce?</vt:lpstr>
      <vt:lpstr>Zdroje použitých snímků: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User</cp:lastModifiedBy>
  <cp:revision>10</cp:revision>
  <dcterms:created xsi:type="dcterms:W3CDTF">2012-11-24T16:31:47Z</dcterms:created>
  <dcterms:modified xsi:type="dcterms:W3CDTF">2013-07-28T10:40:02Z</dcterms:modified>
</cp:coreProperties>
</file>