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2" r:id="rId6"/>
    <p:sldId id="263" r:id="rId7"/>
    <p:sldId id="265" r:id="rId8"/>
    <p:sldId id="264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42  INOVACE 01 Matematika a její aplikace –geometrie ve 4.r.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smtClean="0"/>
            <a:t>: Úsečka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CA191D7-86E8-47D9-8EB6-2FFF43AD559C}" type="presOf" srcId="{B651F6E3-6281-48DB-9319-2AEAFDAE7572}" destId="{619D679B-A015-4ECF-8348-D1034C574F40}" srcOrd="0" destOrd="0" presId="urn:microsoft.com/office/officeart/2005/8/layout/target3"/>
    <dgm:cxn modelId="{B2908793-7F61-43EB-A3D8-4BD2E41B276F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86A49C-A1BD-4D52-9EA6-E3AE301BF584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EC0A0E-F4F0-4415-B45D-8F5F8E2BED66}" type="presOf" srcId="{D1B46980-6531-4606-95E6-44980827E919}" destId="{6140AFEC-043D-4C43-A2F9-D0F5331DF3A3}" srcOrd="0" destOrd="0" presId="urn:microsoft.com/office/officeart/2005/8/layout/target3"/>
    <dgm:cxn modelId="{984F98BD-DA6D-48DA-A2A3-69BBCED83DC9}" type="presOf" srcId="{4C35D32F-0EAB-4CD7-82EE-45574DC2A586}" destId="{890E4F0B-2866-4A3F-A3C7-2A14B1797930}" srcOrd="1" destOrd="0" presId="urn:microsoft.com/office/officeart/2005/8/layout/target3"/>
    <dgm:cxn modelId="{0F5A9DA5-9F87-4716-885D-758F7A308AA3}" type="presOf" srcId="{7D356FD4-5DBA-45B8-83F2-01640ED454D7}" destId="{F217DB88-03EE-4B14-A303-4F9D49C289A7}" srcOrd="0" destOrd="0" presId="urn:microsoft.com/office/officeart/2005/8/layout/target3"/>
    <dgm:cxn modelId="{E9FADF45-3AFC-4F9A-93EE-F9456303B651}" type="presOf" srcId="{D1D4F407-5343-4D3F-B5B9-D407B03CAEB4}" destId="{D005CE8C-CC26-4C3E-AC11-E15060ECD759}" srcOrd="0" destOrd="0" presId="urn:microsoft.com/office/officeart/2005/8/layout/target3"/>
    <dgm:cxn modelId="{D2AA0860-CC5F-4BA7-A13D-F13EE746DD4E}" type="presOf" srcId="{7D356FD4-5DBA-45B8-83F2-01640ED454D7}" destId="{D0E8B8A9-76C8-445B-9727-5936C7A5778A}" srcOrd="1" destOrd="0" presId="urn:microsoft.com/office/officeart/2005/8/layout/target3"/>
    <dgm:cxn modelId="{2B84A459-D40D-4E73-AC68-CF330193D730}" type="presOf" srcId="{D1B46980-6531-4606-95E6-44980827E919}" destId="{2BE915AB-18AA-4053-B92C-3BFC9ED204BB}" srcOrd="1" destOrd="0" presId="urn:microsoft.com/office/officeart/2005/8/layout/target3"/>
    <dgm:cxn modelId="{60DEB269-5500-440F-87B1-1240A493CF9E}" type="presOf" srcId="{757F3AB3-0718-4624-B441-E567A8F0AB56}" destId="{333A1088-737F-45CB-B68E-254E46348037}" srcOrd="0" destOrd="0" presId="urn:microsoft.com/office/officeart/2005/8/layout/target3"/>
    <dgm:cxn modelId="{4B3DF36C-29E7-44AA-852C-D8240BEFEDB4}" type="presOf" srcId="{B651F6E3-6281-48DB-9319-2AEAFDAE7572}" destId="{6BB5E863-4638-4E1D-BFDE-399D028AC4ED}" srcOrd="1" destOrd="0" presId="urn:microsoft.com/office/officeart/2005/8/layout/target3"/>
    <dgm:cxn modelId="{70811B28-439D-4ED0-B303-A1A36A0C5572}" type="presParOf" srcId="{333A1088-737F-45CB-B68E-254E46348037}" destId="{F5ABB229-8D3B-4694-996A-96F23CF14429}" srcOrd="0" destOrd="0" presId="urn:microsoft.com/office/officeart/2005/8/layout/target3"/>
    <dgm:cxn modelId="{28ED3BE6-9705-4505-AAAF-F65B7C45D4C0}" type="presParOf" srcId="{333A1088-737F-45CB-B68E-254E46348037}" destId="{F41139FD-01EE-4571-8B17-4FB00FC51163}" srcOrd="1" destOrd="0" presId="urn:microsoft.com/office/officeart/2005/8/layout/target3"/>
    <dgm:cxn modelId="{0480665E-7518-4F21-8E91-42D69ECF00CF}" type="presParOf" srcId="{333A1088-737F-45CB-B68E-254E46348037}" destId="{D005CE8C-CC26-4C3E-AC11-E15060ECD759}" srcOrd="2" destOrd="0" presId="urn:microsoft.com/office/officeart/2005/8/layout/target3"/>
    <dgm:cxn modelId="{35696858-289A-441F-A710-656BEF64D49C}" type="presParOf" srcId="{333A1088-737F-45CB-B68E-254E46348037}" destId="{2C702D82-9B77-49B7-9568-BB8EB47C3372}" srcOrd="3" destOrd="0" presId="urn:microsoft.com/office/officeart/2005/8/layout/target3"/>
    <dgm:cxn modelId="{96485390-1B88-49E9-925E-511635A5FCAE}" type="presParOf" srcId="{333A1088-737F-45CB-B68E-254E46348037}" destId="{A52A0455-90FF-4808-ABD0-F02540D31D5A}" srcOrd="4" destOrd="0" presId="urn:microsoft.com/office/officeart/2005/8/layout/target3"/>
    <dgm:cxn modelId="{DBB9B739-B2D8-4333-B480-DF14F752354D}" type="presParOf" srcId="{333A1088-737F-45CB-B68E-254E46348037}" destId="{6140AFEC-043D-4C43-A2F9-D0F5331DF3A3}" srcOrd="5" destOrd="0" presId="urn:microsoft.com/office/officeart/2005/8/layout/target3"/>
    <dgm:cxn modelId="{DEDB997B-6047-472A-9C60-0ED03625D5D1}" type="presParOf" srcId="{333A1088-737F-45CB-B68E-254E46348037}" destId="{9358AC05-5D7D-4327-9F80-1AD486AEA664}" srcOrd="6" destOrd="0" presId="urn:microsoft.com/office/officeart/2005/8/layout/target3"/>
    <dgm:cxn modelId="{0C929B93-D451-41EE-99DC-D0DC615118D3}" type="presParOf" srcId="{333A1088-737F-45CB-B68E-254E46348037}" destId="{313FC574-E1CD-4FB4-B054-0B805CE0447D}" srcOrd="7" destOrd="0" presId="urn:microsoft.com/office/officeart/2005/8/layout/target3"/>
    <dgm:cxn modelId="{C1DD7281-07A9-4AFA-9707-C0270FBFB0BE}" type="presParOf" srcId="{333A1088-737F-45CB-B68E-254E46348037}" destId="{619D679B-A015-4ECF-8348-D1034C574F40}" srcOrd="8" destOrd="0" presId="urn:microsoft.com/office/officeart/2005/8/layout/target3"/>
    <dgm:cxn modelId="{7D84D02C-13A1-40DB-BA12-4D40932F1E30}" type="presParOf" srcId="{333A1088-737F-45CB-B68E-254E46348037}" destId="{5EADEC68-DC27-4179-998F-15CD834808A2}" srcOrd="9" destOrd="0" presId="urn:microsoft.com/office/officeart/2005/8/layout/target3"/>
    <dgm:cxn modelId="{1ED53836-641C-436F-A1B4-F647841E4966}" type="presParOf" srcId="{333A1088-737F-45CB-B68E-254E46348037}" destId="{B8578831-437F-4501-8ADE-AE2A1799C643}" srcOrd="10" destOrd="0" presId="urn:microsoft.com/office/officeart/2005/8/layout/target3"/>
    <dgm:cxn modelId="{5EA5B867-2AC2-43C3-9896-FB7859911907}" type="presParOf" srcId="{333A1088-737F-45CB-B68E-254E46348037}" destId="{F217DB88-03EE-4B14-A303-4F9D49C289A7}" srcOrd="11" destOrd="0" presId="urn:microsoft.com/office/officeart/2005/8/layout/target3"/>
    <dgm:cxn modelId="{7D9D13F1-FB7D-4A6D-9B78-3673BBF82ED7}" type="presParOf" srcId="{333A1088-737F-45CB-B68E-254E46348037}" destId="{76644BE8-9D7C-4C09-B250-3D10AF48CBB7}" srcOrd="12" destOrd="0" presId="urn:microsoft.com/office/officeart/2005/8/layout/target3"/>
    <dgm:cxn modelId="{49CA6468-E42B-4527-9036-5C05F034567E}" type="presParOf" srcId="{333A1088-737F-45CB-B68E-254E46348037}" destId="{EE85B701-7295-41C0-BA7A-34D3756A2AE6}" srcOrd="13" destOrd="0" presId="urn:microsoft.com/office/officeart/2005/8/layout/target3"/>
    <dgm:cxn modelId="{2F83DCFE-B5BB-4CE2-A10A-9020CBE57EC5}" type="presParOf" srcId="{333A1088-737F-45CB-B68E-254E46348037}" destId="{8BEBB6EC-1DAA-4CAC-8A25-BC0FCBD5DBD5}" srcOrd="14" destOrd="0" presId="urn:microsoft.com/office/officeart/2005/8/layout/target3"/>
    <dgm:cxn modelId="{EB294DB2-848C-4450-B24F-DC1BF5FA2021}" type="presParOf" srcId="{333A1088-737F-45CB-B68E-254E46348037}" destId="{AED2198E-93D5-4001-81B4-73124B309672}" srcOrd="15" destOrd="0" presId="urn:microsoft.com/office/officeart/2005/8/layout/target3"/>
    <dgm:cxn modelId="{C03CAA63-BA47-4763-BE11-99A1B1A7ABC4}" type="presParOf" srcId="{333A1088-737F-45CB-B68E-254E46348037}" destId="{2BE915AB-18AA-4053-B92C-3BFC9ED204BB}" srcOrd="16" destOrd="0" presId="urn:microsoft.com/office/officeart/2005/8/layout/target3"/>
    <dgm:cxn modelId="{1A849DC7-FE86-4590-A3DB-00A84B091C08}" type="presParOf" srcId="{333A1088-737F-45CB-B68E-254E46348037}" destId="{6BB5E863-4638-4E1D-BFDE-399D028AC4ED}" srcOrd="17" destOrd="0" presId="urn:microsoft.com/office/officeart/2005/8/layout/target3"/>
    <dgm:cxn modelId="{E1F5DA3C-ABCE-42DF-ADC6-9751DB20425D}" type="presParOf" srcId="{333A1088-737F-45CB-B68E-254E46348037}" destId="{D0E8B8A9-76C8-445B-9727-5936C7A5778A}" srcOrd="18" destOrd="0" presId="urn:microsoft.com/office/officeart/2005/8/layout/target3"/>
    <dgm:cxn modelId="{1A62E0A7-61F9-4649-851A-8BBCAE43789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42  INOVACE 01 Matematika a její aplikace –geometrie ve 4.r.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smtClean="0"/>
            <a:t>: Úsečka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F50AB8-75B8-4C38-831C-AE2B1016D9AE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59447-6ED5-417A-BC7A-BCCF569996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0980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314055735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458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Žáci si zopakují učivo </a:t>
            </a:r>
            <a:r>
              <a:rPr lang="cs-CZ" dirty="0" smtClean="0"/>
              <a:t>                         z </a:t>
            </a:r>
            <a:r>
              <a:rPr lang="cs-CZ" dirty="0" smtClean="0"/>
              <a:t>3. ročníku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Matematika pro 4. ročník ZŠ, 1.díl</a:t>
            </a:r>
          </a:p>
          <a:p>
            <a:pPr marL="0" indent="0">
              <a:buNone/>
            </a:pPr>
            <a:r>
              <a:rPr lang="cs-CZ" dirty="0" smtClean="0"/>
              <a:t>RNDr. Růžena Blažková, </a:t>
            </a:r>
            <a:r>
              <a:rPr lang="cs-CZ" dirty="0" err="1" smtClean="0"/>
              <a:t>CSc</a:t>
            </a:r>
            <a:r>
              <a:rPr lang="cs-CZ" dirty="0" smtClean="0"/>
              <a:t>; RNDr. Milena Vaňurová, </a:t>
            </a:r>
            <a:r>
              <a:rPr lang="cs-CZ" dirty="0" err="1" smtClean="0"/>
              <a:t>CSc</a:t>
            </a:r>
            <a:r>
              <a:rPr lang="cs-CZ" dirty="0" smtClean="0"/>
              <a:t>; RNDr. Květoslava Matoušková, </a:t>
            </a:r>
            <a:r>
              <a:rPr lang="cs-CZ" dirty="0" err="1" smtClean="0"/>
              <a:t>CSc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Naklad. Alter, Praha 2005</a:t>
            </a:r>
          </a:p>
          <a:p>
            <a:r>
              <a:rPr lang="cs-CZ" dirty="0" smtClean="0"/>
              <a:t>Sbírka úloh z matematiky pro 2. a 3. r. ZŠ</a:t>
            </a:r>
          </a:p>
          <a:p>
            <a:pPr marL="0" indent="0">
              <a:buNone/>
            </a:pPr>
            <a:r>
              <a:rPr lang="cs-CZ" dirty="0" smtClean="0"/>
              <a:t>Doc. PhDr. Jiří Divíšek, </a:t>
            </a:r>
            <a:r>
              <a:rPr lang="cs-CZ" dirty="0" err="1" smtClean="0"/>
              <a:t>CSc</a:t>
            </a:r>
            <a:r>
              <a:rPr lang="cs-CZ" dirty="0" smtClean="0"/>
              <a:t>; </a:t>
            </a:r>
            <a:r>
              <a:rPr lang="cs-CZ" dirty="0"/>
              <a:t>P</a:t>
            </a:r>
            <a:r>
              <a:rPr lang="cs-CZ" dirty="0" smtClean="0"/>
              <a:t>hDr. </a:t>
            </a:r>
            <a:r>
              <a:rPr lang="cs-CZ" dirty="0" err="1" smtClean="0"/>
              <a:t>Ĺudovít</a:t>
            </a:r>
            <a:r>
              <a:rPr lang="cs-CZ" dirty="0" smtClean="0"/>
              <a:t> </a:t>
            </a:r>
            <a:r>
              <a:rPr lang="cs-CZ" dirty="0" err="1" smtClean="0"/>
              <a:t>Bálint</a:t>
            </a:r>
            <a:r>
              <a:rPr lang="cs-CZ" dirty="0" smtClean="0"/>
              <a:t>, </a:t>
            </a:r>
            <a:r>
              <a:rPr lang="cs-CZ" dirty="0" err="1" smtClean="0"/>
              <a:t>CSc</a:t>
            </a:r>
            <a:r>
              <a:rPr lang="cs-CZ" dirty="0" smtClean="0"/>
              <a:t>; Marie Jarošová</a:t>
            </a:r>
          </a:p>
          <a:p>
            <a:pPr marL="0" indent="0">
              <a:buNone/>
            </a:pPr>
            <a:r>
              <a:rPr lang="cs-CZ" dirty="0" smtClean="0"/>
              <a:t>Prometheus, Praha 1995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5251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1. Řekni, kolik úseček je vyznačeno na přímce </a:t>
            </a:r>
            <a:r>
              <a:rPr lang="cs-CZ" i="1" dirty="0" smtClean="0"/>
              <a:t>p. </a:t>
            </a:r>
            <a:r>
              <a:rPr lang="cs-CZ" b="0" dirty="0" smtClean="0"/>
              <a:t>Všechny je zapiš.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úloha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Úsečky: </a:t>
            </a:r>
          </a:p>
          <a:p>
            <a:r>
              <a:rPr lang="cs-CZ" dirty="0" smtClean="0"/>
              <a:t>AB</a:t>
            </a:r>
          </a:p>
          <a:p>
            <a:r>
              <a:rPr lang="cs-CZ" dirty="0" smtClean="0"/>
              <a:t>AC</a:t>
            </a:r>
          </a:p>
          <a:p>
            <a:r>
              <a:rPr lang="cs-CZ" dirty="0" smtClean="0"/>
              <a:t>AD</a:t>
            </a:r>
          </a:p>
          <a:p>
            <a:r>
              <a:rPr lang="cs-CZ" dirty="0" smtClean="0"/>
              <a:t>BC</a:t>
            </a:r>
          </a:p>
          <a:p>
            <a:r>
              <a:rPr lang="cs-CZ" dirty="0" smtClean="0"/>
              <a:t>BD</a:t>
            </a:r>
          </a:p>
          <a:p>
            <a:r>
              <a:rPr lang="cs-CZ" dirty="0" smtClean="0"/>
              <a:t>CD</a:t>
            </a:r>
            <a:endParaRPr lang="cs-CZ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755576" y="3717032"/>
            <a:ext cx="35283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115616" y="371703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115616" y="3501008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1763688" y="3501008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843808" y="3501008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851920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971600" y="409778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       B               C             D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3818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 smtClean="0"/>
              <a:t>2. Které úsečky vidíš na obrázku? Zapiš všechny úsečky, které mají jeden krajní bod E.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H                               G</a:t>
            </a:r>
          </a:p>
          <a:p>
            <a:endParaRPr lang="cs-CZ" dirty="0"/>
          </a:p>
          <a:p>
            <a:r>
              <a:rPr lang="cs-CZ" dirty="0" smtClean="0"/>
              <a:t>                 M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E                               F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</a:p>
          <a:p>
            <a:r>
              <a:rPr lang="cs-CZ" dirty="0" smtClean="0"/>
              <a:t>EH</a:t>
            </a:r>
          </a:p>
          <a:p>
            <a:r>
              <a:rPr lang="cs-CZ" dirty="0" smtClean="0"/>
              <a:t>EM</a:t>
            </a:r>
          </a:p>
          <a:p>
            <a:r>
              <a:rPr lang="cs-CZ" dirty="0" smtClean="0"/>
              <a:t>EG</a:t>
            </a:r>
          </a:p>
          <a:p>
            <a:r>
              <a:rPr lang="cs-CZ" dirty="0" smtClean="0"/>
              <a:t>EF</a:t>
            </a:r>
          </a:p>
          <a:p>
            <a:r>
              <a:rPr lang="cs-CZ" dirty="0" smtClean="0"/>
              <a:t>POZOR: stejné řešení: HE, ME, GE, FE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683568" y="2564904"/>
            <a:ext cx="432048" cy="21602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683568" y="4725144"/>
            <a:ext cx="33843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683568" y="2564904"/>
            <a:ext cx="3528392" cy="21602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4067944" y="2564904"/>
            <a:ext cx="144016" cy="21602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1115616" y="2564904"/>
            <a:ext cx="2952328" cy="21602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9289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b="0" dirty="0" smtClean="0"/>
              <a:t>3. Narýsuj </a:t>
            </a:r>
            <a:r>
              <a:rPr lang="cs-CZ" sz="2800" b="0" dirty="0"/>
              <a:t>libovolnou úsečku </a:t>
            </a:r>
            <a:r>
              <a:rPr lang="cs-CZ" sz="2800" b="0" i="1" dirty="0"/>
              <a:t>PR</a:t>
            </a:r>
            <a:r>
              <a:rPr lang="cs-CZ" sz="2800" b="0" dirty="0"/>
              <a:t>. Pomocí proužku papíru sestroj její střed </a:t>
            </a:r>
            <a:r>
              <a:rPr lang="cs-CZ" sz="2800" b="0" i="1" dirty="0"/>
              <a:t>O. Porovnej úsečky </a:t>
            </a:r>
            <a:r>
              <a:rPr lang="cs-CZ" sz="2800" b="0" dirty="0"/>
              <a:t>PO </a:t>
            </a:r>
            <a:r>
              <a:rPr lang="cs-CZ" sz="2800" b="0" i="1" dirty="0"/>
              <a:t>a </a:t>
            </a:r>
            <a:r>
              <a:rPr lang="cs-CZ" sz="2800" b="0" dirty="0"/>
              <a:t>RO.</a:t>
            </a:r>
            <a:endParaRPr lang="cs-CZ" sz="28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043608" y="3429000"/>
            <a:ext cx="70567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339752" y="3212976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364088" y="3212976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2184978" y="389240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14047" y="389240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3851920" y="3212976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671486" y="3922134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47864" y="5157192"/>
            <a:ext cx="1050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 ≈ RO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3300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 smtClean="0"/>
              <a:t>4. Ze kterých míst označených body A, B, C, D, E, F je vidět na hodiny v místě označeném bodem H?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4283968" y="1628800"/>
            <a:ext cx="1368152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dům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547664" y="3429000"/>
            <a:ext cx="1296144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dům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009330" y="4509119"/>
            <a:ext cx="1368152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dům</a:t>
            </a:r>
            <a:endParaRPr lang="cs-CZ" dirty="0"/>
          </a:p>
        </p:txBody>
      </p:sp>
      <p:sp>
        <p:nvSpPr>
          <p:cNvPr id="6" name="Čtyřcípá hvězda 5"/>
          <p:cNvSpPr/>
          <p:nvPr/>
        </p:nvSpPr>
        <p:spPr>
          <a:xfrm>
            <a:off x="2195736" y="2528900"/>
            <a:ext cx="457200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990868"/>
            <a:ext cx="549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4533" y="5962674"/>
            <a:ext cx="549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54362"/>
            <a:ext cx="549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50917" y="5589240"/>
            <a:ext cx="549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3406" y="3697223"/>
            <a:ext cx="549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049700" y="2475745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21690" y="1896173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86400" y="6237311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662608" y="2986100"/>
            <a:ext cx="285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56176" y="5373215"/>
            <a:ext cx="429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180" y="4791595"/>
            <a:ext cx="549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3503046" y="469378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28832" y="3527044"/>
            <a:ext cx="420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H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803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Potřebuješ nápovědu?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16832"/>
            <a:ext cx="5808365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8892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Ad 4. Řešení: hodiny jsou vidět z míst označených body C a E. 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4283968" y="1628800"/>
            <a:ext cx="1368152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dům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547664" y="3429000"/>
            <a:ext cx="1296144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dům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009330" y="4509119"/>
            <a:ext cx="1368152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dům</a:t>
            </a:r>
            <a:endParaRPr lang="cs-CZ" dirty="0"/>
          </a:p>
        </p:txBody>
      </p:sp>
      <p:sp>
        <p:nvSpPr>
          <p:cNvPr id="6" name="Čtyřcípá hvězda 5"/>
          <p:cNvSpPr/>
          <p:nvPr/>
        </p:nvSpPr>
        <p:spPr>
          <a:xfrm>
            <a:off x="2195736" y="2528900"/>
            <a:ext cx="457200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990868"/>
            <a:ext cx="549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4533" y="5962674"/>
            <a:ext cx="549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54362"/>
            <a:ext cx="549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50917" y="5589240"/>
            <a:ext cx="549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3406" y="3697223"/>
            <a:ext cx="549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049700" y="2475745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21690" y="1896173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86400" y="6237311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662608" y="2986100"/>
            <a:ext cx="285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56176" y="5373215"/>
            <a:ext cx="429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180" y="4791595"/>
            <a:ext cx="549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3503046" y="469378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28832" y="3527044"/>
            <a:ext cx="420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H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16" name="Přímá spojnice se šipkou 15"/>
          <p:cNvCxnSpPr/>
          <p:nvPr/>
        </p:nvCxnSpPr>
        <p:spPr>
          <a:xfrm flipV="1">
            <a:off x="2586400" y="3971860"/>
            <a:ext cx="2381644" cy="22654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3845818" y="3971860"/>
            <a:ext cx="1122225" cy="10943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2373828" y="2757500"/>
            <a:ext cx="2594215" cy="121436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3478485" y="2265505"/>
            <a:ext cx="1489558" cy="17063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>
            <a:off x="4968044" y="3429000"/>
            <a:ext cx="1617804" cy="54286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H="1" flipV="1">
            <a:off x="4968044" y="3971860"/>
            <a:ext cx="1057510" cy="18920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42588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5. Rýsuj tři úsečky jako Mirek, Radim, Věra a Alena: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r>
              <a:rPr lang="cs-CZ" dirty="0" smtClean="0"/>
              <a:t>Mirek je narýsoval tak, že měly dohromady 6 různých krajních bodů</a:t>
            </a:r>
          </a:p>
          <a:p>
            <a:r>
              <a:rPr lang="cs-CZ" dirty="0" smtClean="0"/>
              <a:t>Radim </a:t>
            </a:r>
            <a:r>
              <a:rPr lang="cs-CZ" dirty="0"/>
              <a:t>je narýsoval tak, že </a:t>
            </a:r>
            <a:r>
              <a:rPr lang="cs-CZ" dirty="0" smtClean="0"/>
              <a:t>měly jen 5 různých krajních bodů</a:t>
            </a:r>
          </a:p>
          <a:p>
            <a:r>
              <a:rPr lang="cs-CZ" dirty="0" smtClean="0"/>
              <a:t>Věra je dokázala narýsovat </a:t>
            </a:r>
            <a:r>
              <a:rPr lang="cs-CZ" dirty="0"/>
              <a:t>tak, že </a:t>
            </a:r>
            <a:r>
              <a:rPr lang="cs-CZ" dirty="0" smtClean="0"/>
              <a:t>měly jen 4 krajní body</a:t>
            </a:r>
          </a:p>
          <a:p>
            <a:r>
              <a:rPr lang="cs-CZ" dirty="0" smtClean="0"/>
              <a:t>Alena je dokonce narýsovala jen s třemi krajními body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4362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 5. řešení: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88840"/>
            <a:ext cx="749308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Mirek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Radim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Věra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Alena</a:t>
            </a:r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123728" y="1844824"/>
            <a:ext cx="12241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123728" y="2132856"/>
            <a:ext cx="12241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123728" y="2492896"/>
            <a:ext cx="12241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051720" y="2852936"/>
            <a:ext cx="684076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051720" y="3212976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051720" y="3573016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1907704" y="4112498"/>
            <a:ext cx="8280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1907704" y="4797152"/>
            <a:ext cx="8280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1907704" y="4112498"/>
            <a:ext cx="0" cy="6846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563888" y="4270159"/>
            <a:ext cx="702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n</a:t>
            </a:r>
            <a:r>
              <a:rPr lang="cs-CZ" dirty="0" smtClean="0"/>
              <a:t>ebo </a:t>
            </a:r>
            <a:endParaRPr lang="cs-CZ" dirty="0"/>
          </a:p>
        </p:txBody>
      </p:sp>
      <p:cxnSp>
        <p:nvCxnSpPr>
          <p:cNvPr id="24" name="Přímá spojnice 23"/>
          <p:cNvCxnSpPr/>
          <p:nvPr/>
        </p:nvCxnSpPr>
        <p:spPr>
          <a:xfrm>
            <a:off x="4932040" y="4112498"/>
            <a:ext cx="360040" cy="6846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V="1">
            <a:off x="5292080" y="4005064"/>
            <a:ext cx="36004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5292080" y="4797152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H="1">
            <a:off x="1432876" y="5445224"/>
            <a:ext cx="1086896" cy="7909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1432876" y="6236157"/>
            <a:ext cx="17709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2519772" y="5445224"/>
            <a:ext cx="684076" cy="7909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1290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DÚ: Narýsuj tři úsečky tak, že připomínají tvarem tato písmena: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988840"/>
            <a:ext cx="703359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</a:p>
          <a:p>
            <a:endParaRPr lang="cs-CZ" dirty="0"/>
          </a:p>
          <a:p>
            <a:r>
              <a:rPr lang="cs-CZ" dirty="0" smtClean="0"/>
              <a:t>F</a:t>
            </a:r>
          </a:p>
          <a:p>
            <a:endParaRPr lang="cs-CZ" dirty="0"/>
          </a:p>
          <a:p>
            <a:r>
              <a:rPr lang="cs-CZ" dirty="0" smtClean="0"/>
              <a:t>H</a:t>
            </a:r>
          </a:p>
          <a:p>
            <a:endParaRPr lang="cs-CZ" dirty="0"/>
          </a:p>
          <a:p>
            <a:r>
              <a:rPr lang="cs-CZ" dirty="0" smtClean="0"/>
              <a:t>K</a:t>
            </a:r>
          </a:p>
          <a:p>
            <a:endParaRPr lang="cs-CZ" dirty="0"/>
          </a:p>
          <a:p>
            <a:r>
              <a:rPr lang="cs-CZ" dirty="0" smtClean="0"/>
              <a:t>N</a:t>
            </a:r>
          </a:p>
          <a:p>
            <a:endParaRPr lang="cs-CZ" dirty="0"/>
          </a:p>
          <a:p>
            <a:r>
              <a:rPr lang="cs-CZ" dirty="0" smtClean="0"/>
              <a:t>Z</a:t>
            </a:r>
          </a:p>
          <a:p>
            <a:endParaRPr lang="cs-CZ" dirty="0"/>
          </a:p>
          <a:p>
            <a:r>
              <a:rPr lang="cs-CZ" dirty="0" smtClean="0"/>
              <a:t>Y                    Označ všechny jejich </a:t>
            </a:r>
            <a:r>
              <a:rPr lang="cs-CZ" smtClean="0"/>
              <a:t>krajní body.            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4512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385</Words>
  <Application>Microsoft Office PowerPoint</Application>
  <PresentationFormat>Předvádění na obrazovce (4:3)</PresentationFormat>
  <Paragraphs>105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Došky</vt:lpstr>
      <vt:lpstr>Snímek 1</vt:lpstr>
      <vt:lpstr>Anotace a citace</vt:lpstr>
      <vt:lpstr>1. Řekni, kolik úseček je vyznačeno na přímce p. Všechny je zapiš. </vt:lpstr>
      <vt:lpstr>2. Které úsečky vidíš na obrázku? Zapiš všechny úsečky, které mají jeden krajní bod E.</vt:lpstr>
      <vt:lpstr>3. Narýsuj libovolnou úsečku PR. Pomocí proužku papíru sestroj její střed O. Porovnej úsečky PO a RO.</vt:lpstr>
      <vt:lpstr>4. Ze kterých míst označených body A, B, C, D, E, F je vidět na hodiny v místě označeném bodem H?</vt:lpstr>
      <vt:lpstr>Potřebuješ nápovědu? </vt:lpstr>
      <vt:lpstr>Ad 4. Řešení: hodiny jsou vidět z míst označených body C a E. </vt:lpstr>
      <vt:lpstr>5. Rýsuj tři úsečky jako Mirek, Radim, Věra a Alena:</vt:lpstr>
      <vt:lpstr>Ad 5. řešení:</vt:lpstr>
      <vt:lpstr>DÚ: Narýsuj tři úsečky tak, že připomínají tvarem tato písmena: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9</cp:revision>
  <dcterms:created xsi:type="dcterms:W3CDTF">2013-01-02T11:57:08Z</dcterms:created>
  <dcterms:modified xsi:type="dcterms:W3CDTF">2013-07-27T08:05:49Z</dcterms:modified>
</cp:coreProperties>
</file>