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4" r:id="rId7"/>
    <p:sldId id="265" r:id="rId8"/>
    <p:sldId id="266" r:id="rId9"/>
    <p:sldId id="262" r:id="rId10"/>
    <p:sldId id="263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42  INOVACE 02 Matematika a její aplikace –geometrie ve 4.r.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Různoběžky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2955094-E920-49F0-9E50-176DC8188D7E}" type="presOf" srcId="{757F3AB3-0718-4624-B441-E567A8F0AB56}" destId="{333A1088-737F-45CB-B68E-254E46348037}" srcOrd="0" destOrd="0" presId="urn:microsoft.com/office/officeart/2005/8/layout/target3"/>
    <dgm:cxn modelId="{C75A59FB-3E15-4849-AD84-1F9987B06B2C}" type="presOf" srcId="{D1B46980-6531-4606-95E6-44980827E919}" destId="{2BE915AB-18AA-4053-B92C-3BFC9ED204BB}" srcOrd="1" destOrd="0" presId="urn:microsoft.com/office/officeart/2005/8/layout/target3"/>
    <dgm:cxn modelId="{954E153E-5345-4624-BDEB-435954999412}" type="presOf" srcId="{4C35D32F-0EAB-4CD7-82EE-45574DC2A586}" destId="{8BEBB6EC-1DAA-4CAC-8A25-BC0FCBD5DBD5}" srcOrd="0" destOrd="0" presId="urn:microsoft.com/office/officeart/2005/8/layout/target3"/>
    <dgm:cxn modelId="{3F981EDE-22AD-4FBC-9CAE-27A543447C75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F4ADDA6-679A-4699-A254-7C7D16C61F24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64E257B-41A1-4F00-9DBA-A0AC7A73C56C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84D782C-8AE3-4965-A066-FA173C79071B}" type="presOf" srcId="{B651F6E3-6281-48DB-9319-2AEAFDAE7572}" destId="{619D679B-A015-4ECF-8348-D1034C574F40}" srcOrd="0" destOrd="0" presId="urn:microsoft.com/office/officeart/2005/8/layout/target3"/>
    <dgm:cxn modelId="{D5BD3CA7-239A-4D19-BE78-E69E02F29253}" type="presOf" srcId="{D1B46980-6531-4606-95E6-44980827E919}" destId="{6140AFEC-043D-4C43-A2F9-D0F5331DF3A3}" srcOrd="0" destOrd="0" presId="urn:microsoft.com/office/officeart/2005/8/layout/target3"/>
    <dgm:cxn modelId="{E5B4EEB6-35A0-495A-9E70-C01893DE438F}" type="presOf" srcId="{7D356FD4-5DBA-45B8-83F2-01640ED454D7}" destId="{F217DB88-03EE-4B14-A303-4F9D49C289A7}" srcOrd="0" destOrd="0" presId="urn:microsoft.com/office/officeart/2005/8/layout/target3"/>
    <dgm:cxn modelId="{D9FF7AE4-651B-4F8C-91F4-1674A621FD9F}" type="presOf" srcId="{D1D4F407-5343-4D3F-B5B9-D407B03CAEB4}" destId="{D005CE8C-CC26-4C3E-AC11-E15060ECD759}" srcOrd="0" destOrd="0" presId="urn:microsoft.com/office/officeart/2005/8/layout/target3"/>
    <dgm:cxn modelId="{4616FBED-E695-4907-8790-95EED3A57F56}" type="presOf" srcId="{7D356FD4-5DBA-45B8-83F2-01640ED454D7}" destId="{D0E8B8A9-76C8-445B-9727-5936C7A5778A}" srcOrd="1" destOrd="0" presId="urn:microsoft.com/office/officeart/2005/8/layout/target3"/>
    <dgm:cxn modelId="{700ABF8D-CD97-4158-BD5C-D7C36F74B6EF}" type="presParOf" srcId="{333A1088-737F-45CB-B68E-254E46348037}" destId="{F5ABB229-8D3B-4694-996A-96F23CF14429}" srcOrd="0" destOrd="0" presId="urn:microsoft.com/office/officeart/2005/8/layout/target3"/>
    <dgm:cxn modelId="{90323EE8-38B1-4D7D-BC73-B31E92197D15}" type="presParOf" srcId="{333A1088-737F-45CB-B68E-254E46348037}" destId="{F41139FD-01EE-4571-8B17-4FB00FC51163}" srcOrd="1" destOrd="0" presId="urn:microsoft.com/office/officeart/2005/8/layout/target3"/>
    <dgm:cxn modelId="{5475B056-7890-4775-9062-B83BE794E258}" type="presParOf" srcId="{333A1088-737F-45CB-B68E-254E46348037}" destId="{D005CE8C-CC26-4C3E-AC11-E15060ECD759}" srcOrd="2" destOrd="0" presId="urn:microsoft.com/office/officeart/2005/8/layout/target3"/>
    <dgm:cxn modelId="{DB36377C-2A99-4C45-8895-77C3D532C3DC}" type="presParOf" srcId="{333A1088-737F-45CB-B68E-254E46348037}" destId="{2C702D82-9B77-49B7-9568-BB8EB47C3372}" srcOrd="3" destOrd="0" presId="urn:microsoft.com/office/officeart/2005/8/layout/target3"/>
    <dgm:cxn modelId="{4786DD91-3156-4ECF-A9DB-7C65E8BDAF5E}" type="presParOf" srcId="{333A1088-737F-45CB-B68E-254E46348037}" destId="{A52A0455-90FF-4808-ABD0-F02540D31D5A}" srcOrd="4" destOrd="0" presId="urn:microsoft.com/office/officeart/2005/8/layout/target3"/>
    <dgm:cxn modelId="{F91FD8ED-9D91-4A9F-9AD6-BD7385D183DE}" type="presParOf" srcId="{333A1088-737F-45CB-B68E-254E46348037}" destId="{6140AFEC-043D-4C43-A2F9-D0F5331DF3A3}" srcOrd="5" destOrd="0" presId="urn:microsoft.com/office/officeart/2005/8/layout/target3"/>
    <dgm:cxn modelId="{94D160A3-9241-4EFC-A317-5DF103F255F8}" type="presParOf" srcId="{333A1088-737F-45CB-B68E-254E46348037}" destId="{9358AC05-5D7D-4327-9F80-1AD486AEA664}" srcOrd="6" destOrd="0" presId="urn:microsoft.com/office/officeart/2005/8/layout/target3"/>
    <dgm:cxn modelId="{A466BED5-06CC-4BD7-9184-1ED217CB2E18}" type="presParOf" srcId="{333A1088-737F-45CB-B68E-254E46348037}" destId="{313FC574-E1CD-4FB4-B054-0B805CE0447D}" srcOrd="7" destOrd="0" presId="urn:microsoft.com/office/officeart/2005/8/layout/target3"/>
    <dgm:cxn modelId="{C98EA6A4-A325-499F-B84B-FD9CEB4C1F31}" type="presParOf" srcId="{333A1088-737F-45CB-B68E-254E46348037}" destId="{619D679B-A015-4ECF-8348-D1034C574F40}" srcOrd="8" destOrd="0" presId="urn:microsoft.com/office/officeart/2005/8/layout/target3"/>
    <dgm:cxn modelId="{9677355A-5378-4A6D-A147-7682A43708D9}" type="presParOf" srcId="{333A1088-737F-45CB-B68E-254E46348037}" destId="{5EADEC68-DC27-4179-998F-15CD834808A2}" srcOrd="9" destOrd="0" presId="urn:microsoft.com/office/officeart/2005/8/layout/target3"/>
    <dgm:cxn modelId="{4CDA787A-FFA2-4446-A93B-A3A4EF6C6888}" type="presParOf" srcId="{333A1088-737F-45CB-B68E-254E46348037}" destId="{B8578831-437F-4501-8ADE-AE2A1799C643}" srcOrd="10" destOrd="0" presId="urn:microsoft.com/office/officeart/2005/8/layout/target3"/>
    <dgm:cxn modelId="{D5A5CFA3-6125-4CDE-A6E0-3603FEB9242F}" type="presParOf" srcId="{333A1088-737F-45CB-B68E-254E46348037}" destId="{F217DB88-03EE-4B14-A303-4F9D49C289A7}" srcOrd="11" destOrd="0" presId="urn:microsoft.com/office/officeart/2005/8/layout/target3"/>
    <dgm:cxn modelId="{857BDEC5-D2B7-4D22-8639-DC0867956F6F}" type="presParOf" srcId="{333A1088-737F-45CB-B68E-254E46348037}" destId="{76644BE8-9D7C-4C09-B250-3D10AF48CBB7}" srcOrd="12" destOrd="0" presId="urn:microsoft.com/office/officeart/2005/8/layout/target3"/>
    <dgm:cxn modelId="{DAFA6E51-EA3D-432A-AEAA-C5CD93D549C6}" type="presParOf" srcId="{333A1088-737F-45CB-B68E-254E46348037}" destId="{EE85B701-7295-41C0-BA7A-34D3756A2AE6}" srcOrd="13" destOrd="0" presId="urn:microsoft.com/office/officeart/2005/8/layout/target3"/>
    <dgm:cxn modelId="{B1951A76-0AFC-4025-A2B4-1D1C977D056A}" type="presParOf" srcId="{333A1088-737F-45CB-B68E-254E46348037}" destId="{8BEBB6EC-1DAA-4CAC-8A25-BC0FCBD5DBD5}" srcOrd="14" destOrd="0" presId="urn:microsoft.com/office/officeart/2005/8/layout/target3"/>
    <dgm:cxn modelId="{8213814B-D238-4AD2-9373-C11BE315914C}" type="presParOf" srcId="{333A1088-737F-45CB-B68E-254E46348037}" destId="{AED2198E-93D5-4001-81B4-73124B309672}" srcOrd="15" destOrd="0" presId="urn:microsoft.com/office/officeart/2005/8/layout/target3"/>
    <dgm:cxn modelId="{694FB4CB-4F2D-48D4-BA6D-A87EBEBE36F1}" type="presParOf" srcId="{333A1088-737F-45CB-B68E-254E46348037}" destId="{2BE915AB-18AA-4053-B92C-3BFC9ED204BB}" srcOrd="16" destOrd="0" presId="urn:microsoft.com/office/officeart/2005/8/layout/target3"/>
    <dgm:cxn modelId="{244AE756-8CE1-4A67-BB90-CB66D3AF9E31}" type="presParOf" srcId="{333A1088-737F-45CB-B68E-254E46348037}" destId="{6BB5E863-4638-4E1D-BFDE-399D028AC4ED}" srcOrd="17" destOrd="0" presId="urn:microsoft.com/office/officeart/2005/8/layout/target3"/>
    <dgm:cxn modelId="{047A6693-D72E-4B4A-868E-C8F51C87EEF7}" type="presParOf" srcId="{333A1088-737F-45CB-B68E-254E46348037}" destId="{D0E8B8A9-76C8-445B-9727-5936C7A5778A}" srcOrd="18" destOrd="0" presId="urn:microsoft.com/office/officeart/2005/8/layout/target3"/>
    <dgm:cxn modelId="{1EFEAA28-2979-42ED-AE75-2F089769349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42  INOVACE 02 Matematika a její aplikace –geometrie ve 4.r.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Různoběžky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26B631-316A-4C8A-924B-F92887257922}" type="datetimeFigureOut">
              <a:rPr lang="cs-CZ" smtClean="0"/>
              <a:pPr/>
              <a:t>27.7.2013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F325EB-D426-40BA-B319-82B94AFD31A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59718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6603293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741226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27.7.2013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252945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370549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63362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2076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56688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3804952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xmlns="" val="2988908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4771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27.7.2013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461964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F3D0C4D0-FDA7-4245-9BF3-C4E4F799DB88}" type="datetimeFigureOut">
              <a:rPr lang="cs-CZ" smtClean="0">
                <a:solidFill>
                  <a:srgbClr val="DFE6D0"/>
                </a:solidFill>
              </a:rPr>
              <a:pPr/>
              <a:t>27.7.2013</a:t>
            </a:fld>
            <a:endParaRPr lang="cs-CZ">
              <a:solidFill>
                <a:srgbClr val="DFE6D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>
              <a:solidFill>
                <a:srgbClr val="DFE6D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8901ECC0-0BDB-4B55-B2D1-E88CC0524384}" type="slidenum">
              <a:rPr lang="cs-CZ" smtClean="0">
                <a:solidFill>
                  <a:srgbClr val="DFE6D0"/>
                </a:solidFill>
              </a:rPr>
              <a:pPr/>
              <a:t>‹#›</a:t>
            </a:fld>
            <a:endParaRPr lang="cs-CZ">
              <a:solidFill>
                <a:srgbClr val="DFE6D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5998307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404909450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96294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Žáci se seznámí s pojmy:</a:t>
            </a:r>
          </a:p>
          <a:p>
            <a:pPr marL="0" indent="0">
              <a:buNone/>
            </a:pPr>
            <a:r>
              <a:rPr lang="cs-CZ" dirty="0" smtClean="0"/>
              <a:t>Různoběžky</a:t>
            </a:r>
          </a:p>
          <a:p>
            <a:pPr marL="0" indent="0">
              <a:buNone/>
            </a:pPr>
            <a:r>
              <a:rPr lang="cs-CZ" dirty="0" smtClean="0"/>
              <a:t>Průsečík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Matematika pro 4. ročník ZŠ, 1.díl</a:t>
            </a:r>
          </a:p>
          <a:p>
            <a:pPr marL="0" indent="0">
              <a:buNone/>
            </a:pPr>
            <a:r>
              <a:rPr lang="cs-CZ" dirty="0"/>
              <a:t>RNDr. Růžena Blažková, </a:t>
            </a:r>
            <a:r>
              <a:rPr lang="cs-CZ" dirty="0" err="1"/>
              <a:t>CSc</a:t>
            </a:r>
            <a:r>
              <a:rPr lang="cs-CZ" dirty="0"/>
              <a:t>; RNDr. Milena Vaňurová, </a:t>
            </a:r>
            <a:r>
              <a:rPr lang="cs-CZ" dirty="0" err="1"/>
              <a:t>CSc</a:t>
            </a:r>
            <a:r>
              <a:rPr lang="cs-CZ" dirty="0"/>
              <a:t>; RNDr. Květoslava Matoušková, </a:t>
            </a:r>
            <a:r>
              <a:rPr lang="cs-CZ" dirty="0" err="1"/>
              <a:t>CSc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Naklad. Alter, Praha </a:t>
            </a:r>
            <a:r>
              <a:rPr lang="cs-CZ" dirty="0" smtClean="0"/>
              <a:t>2005</a:t>
            </a:r>
          </a:p>
          <a:p>
            <a:r>
              <a:rPr lang="cs-CZ" dirty="0" smtClean="0"/>
              <a:t>Sbírka úloh z matematiky pro 2. a 3. r. ZŠ</a:t>
            </a:r>
          </a:p>
          <a:p>
            <a:pPr marL="0" indent="0">
              <a:buNone/>
            </a:pPr>
            <a:r>
              <a:rPr lang="cs-CZ" dirty="0" smtClean="0"/>
              <a:t>Doc. PhDr. J. Divíšek, </a:t>
            </a:r>
            <a:r>
              <a:rPr lang="cs-CZ" dirty="0" err="1" smtClean="0"/>
              <a:t>CSc</a:t>
            </a:r>
            <a:r>
              <a:rPr lang="cs-CZ" dirty="0" smtClean="0"/>
              <a:t>;</a:t>
            </a:r>
          </a:p>
          <a:p>
            <a:pPr marL="0" indent="0">
              <a:buNone/>
            </a:pPr>
            <a:r>
              <a:rPr lang="cs-CZ" dirty="0" smtClean="0"/>
              <a:t>PhDr. Ĺ. </a:t>
            </a:r>
            <a:r>
              <a:rPr lang="cs-CZ" dirty="0" err="1" smtClean="0"/>
              <a:t>Bálint</a:t>
            </a:r>
            <a:r>
              <a:rPr lang="cs-CZ" dirty="0" smtClean="0"/>
              <a:t>, </a:t>
            </a:r>
            <a:r>
              <a:rPr lang="cs-CZ" dirty="0" err="1" smtClean="0"/>
              <a:t>CSc</a:t>
            </a:r>
            <a:r>
              <a:rPr lang="cs-CZ" dirty="0" smtClean="0"/>
              <a:t>; M. Jarošová</a:t>
            </a:r>
          </a:p>
          <a:p>
            <a:pPr marL="0" indent="0">
              <a:buNone/>
            </a:pPr>
            <a:r>
              <a:rPr lang="cs-CZ" dirty="0" smtClean="0"/>
              <a:t>Prometheus</a:t>
            </a:r>
            <a:r>
              <a:rPr lang="cs-CZ" smtClean="0"/>
              <a:t>, Olomouc 1995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33994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Narýsuj podle obrázku přímky </a:t>
            </a:r>
            <a:r>
              <a:rPr lang="cs-CZ" sz="2800" i="1" dirty="0" smtClean="0"/>
              <a:t>AB</a:t>
            </a:r>
            <a:r>
              <a:rPr lang="cs-CZ" sz="2800" dirty="0" smtClean="0"/>
              <a:t> a</a:t>
            </a:r>
            <a:r>
              <a:rPr lang="cs-CZ" sz="2800" i="1" dirty="0" smtClean="0"/>
              <a:t> KL</a:t>
            </a:r>
            <a:r>
              <a:rPr lang="cs-CZ" sz="2800" dirty="0" smtClean="0"/>
              <a:t>.</a:t>
            </a:r>
            <a:br>
              <a:rPr lang="cs-CZ" sz="2800" dirty="0" smtClean="0"/>
            </a:br>
            <a:r>
              <a:rPr lang="cs-CZ" sz="2800" dirty="0" smtClean="0"/>
              <a:t>Označ písmenem </a:t>
            </a:r>
            <a:r>
              <a:rPr lang="cs-CZ" sz="2800" i="1" dirty="0" smtClean="0"/>
              <a:t>S</a:t>
            </a:r>
            <a:r>
              <a:rPr lang="cs-CZ" sz="2800" dirty="0" smtClean="0"/>
              <a:t> bod, který současně leží na obou přímkách.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7992888" cy="4497363"/>
          </a:xfrm>
        </p:spPr>
        <p:txBody>
          <a:bodyPr/>
          <a:lstStyle/>
          <a:p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899592" y="2492896"/>
            <a:ext cx="3168352" cy="27363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1043608" y="2852936"/>
            <a:ext cx="2880320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1043608" y="2636912"/>
            <a:ext cx="144016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3779912" y="4941168"/>
            <a:ext cx="144016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635896" y="2852936"/>
            <a:ext cx="14401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115616" y="4797152"/>
            <a:ext cx="21602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331640" y="2636912"/>
            <a:ext cx="2592376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                               L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                                B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648853"/>
            <a:ext cx="4038600" cy="4428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80814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Řešení: 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4100264" cy="4497363"/>
          </a:xfrm>
        </p:spPr>
        <p:txBody>
          <a:bodyPr/>
          <a:lstStyle/>
          <a:p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899592" y="2492896"/>
            <a:ext cx="3168352" cy="27363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 flipV="1">
            <a:off x="1043608" y="2852936"/>
            <a:ext cx="2880320" cy="20882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H="1">
            <a:off x="1043608" y="2636912"/>
            <a:ext cx="144016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3779912" y="4941168"/>
            <a:ext cx="144016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635896" y="2852936"/>
            <a:ext cx="14401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115616" y="4797152"/>
            <a:ext cx="216024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1331640" y="2636912"/>
            <a:ext cx="2592376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                               L 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</a:t>
            </a:r>
            <a:r>
              <a:rPr lang="cs-CZ" dirty="0" smtClean="0">
                <a:solidFill>
                  <a:srgbClr val="FFFF00"/>
                </a:solidFill>
              </a:rPr>
              <a:t> S</a:t>
            </a:r>
            <a:endParaRPr lang="cs-CZ" dirty="0">
              <a:solidFill>
                <a:srgbClr val="FFFF00"/>
              </a:solidFill>
            </a:endParaRP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                                B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648853"/>
            <a:ext cx="4038600" cy="44286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64088" y="2744924"/>
            <a:ext cx="1778051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Bod </a:t>
            </a:r>
            <a:r>
              <a:rPr lang="cs-CZ" dirty="0" smtClean="0">
                <a:solidFill>
                  <a:srgbClr val="FFFF00"/>
                </a:solidFill>
              </a:rPr>
              <a:t>S </a:t>
            </a:r>
            <a:r>
              <a:rPr lang="cs-CZ" dirty="0" smtClean="0"/>
              <a:t>se nazývá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>
                <a:solidFill>
                  <a:srgbClr val="FFFF00"/>
                </a:solidFill>
              </a:rPr>
              <a:t>PRŮSEČÍK</a:t>
            </a:r>
            <a:r>
              <a:rPr lang="cs-CZ" dirty="0" smtClean="0"/>
              <a:t> </a:t>
            </a:r>
          </a:p>
          <a:p>
            <a:endParaRPr lang="cs-CZ" dirty="0"/>
          </a:p>
          <a:p>
            <a:r>
              <a:rPr lang="cs-CZ" dirty="0" smtClean="0"/>
              <a:t>přímek </a:t>
            </a:r>
            <a:r>
              <a:rPr lang="cs-CZ" i="1" dirty="0" smtClean="0"/>
              <a:t>AB </a:t>
            </a:r>
            <a:r>
              <a:rPr lang="cs-CZ" dirty="0" smtClean="0"/>
              <a:t>a </a:t>
            </a:r>
            <a:r>
              <a:rPr lang="cs-CZ" i="1" dirty="0" smtClean="0"/>
              <a:t>KL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64435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Vyznač v sešitě bod </a:t>
            </a:r>
            <a:r>
              <a:rPr lang="cs-CZ" i="1" dirty="0" smtClean="0"/>
              <a:t>M</a:t>
            </a:r>
            <a:r>
              <a:rPr lang="cs-CZ" dirty="0" smtClean="0"/>
              <a:t> a narýsuj dvě přímky, které bodem </a:t>
            </a:r>
            <a:r>
              <a:rPr lang="cs-CZ" i="1" dirty="0" smtClean="0"/>
              <a:t>M </a:t>
            </a:r>
            <a:r>
              <a:rPr lang="cs-CZ" dirty="0" smtClean="0"/>
              <a:t>procházejí. Přímky označ </a:t>
            </a:r>
            <a:r>
              <a:rPr lang="cs-CZ" i="1" dirty="0" smtClean="0"/>
              <a:t>a, b.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4067944" y="3645024"/>
            <a:ext cx="21602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 flipH="1">
            <a:off x="4067944" y="3645024"/>
            <a:ext cx="216024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246684" y="3964414"/>
            <a:ext cx="36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cxnSp>
        <p:nvCxnSpPr>
          <p:cNvPr id="9" name="Přímá spojnice 8"/>
          <p:cNvCxnSpPr/>
          <p:nvPr/>
        </p:nvCxnSpPr>
        <p:spPr>
          <a:xfrm flipV="1">
            <a:off x="2267744" y="2492896"/>
            <a:ext cx="3384376" cy="30243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796136" y="2492896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2267744" y="3645024"/>
            <a:ext cx="453650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804248" y="413567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043608" y="5949280"/>
            <a:ext cx="47884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Přímky </a:t>
            </a:r>
            <a:r>
              <a:rPr lang="cs-CZ" sz="3200" i="1" dirty="0" smtClean="0"/>
              <a:t>a, b</a:t>
            </a:r>
            <a:r>
              <a:rPr lang="cs-CZ" sz="3200" dirty="0" smtClean="0"/>
              <a:t> jsou různoběžné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59493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PAMATUJ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988840"/>
            <a:ext cx="867645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Dvě přímky,</a:t>
            </a:r>
          </a:p>
          <a:p>
            <a:r>
              <a:rPr lang="cs-CZ" sz="3200" dirty="0" smtClean="0"/>
              <a:t> které mají právě jeden společný bod,</a:t>
            </a:r>
          </a:p>
          <a:p>
            <a:r>
              <a:rPr lang="cs-CZ" sz="3200" dirty="0"/>
              <a:t>s</a:t>
            </a:r>
            <a:r>
              <a:rPr lang="cs-CZ" sz="3200" dirty="0" smtClean="0"/>
              <a:t>e nazývají </a:t>
            </a:r>
            <a:r>
              <a:rPr lang="cs-CZ" sz="3200" dirty="0" smtClean="0">
                <a:solidFill>
                  <a:srgbClr val="FF0000"/>
                </a:solidFill>
              </a:rPr>
              <a:t>přímky různoběžné </a:t>
            </a:r>
          </a:p>
          <a:p>
            <a:r>
              <a:rPr lang="cs-CZ" sz="3200" dirty="0" smtClean="0"/>
              <a:t>neboli </a:t>
            </a:r>
            <a:r>
              <a:rPr lang="cs-CZ" sz="3200" dirty="0" smtClean="0">
                <a:solidFill>
                  <a:srgbClr val="FF0000"/>
                </a:solidFill>
              </a:rPr>
              <a:t>různoběžky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Společný bod různoběžných přímek se nazývá </a:t>
            </a:r>
            <a:r>
              <a:rPr lang="cs-CZ" sz="3200" dirty="0" smtClean="0">
                <a:solidFill>
                  <a:srgbClr val="FF0000"/>
                </a:solidFill>
              </a:rPr>
              <a:t>průsečík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26747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Rýsujte tyto dvě úlohy a zvažte, která je obtížnější: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Úloha 1:</a:t>
            </a:r>
          </a:p>
          <a:p>
            <a:endParaRPr lang="cs-CZ" dirty="0" smtClean="0"/>
          </a:p>
          <a:p>
            <a:r>
              <a:rPr lang="cs-CZ" dirty="0" smtClean="0"/>
              <a:t>Narýsujte dvě různoběžky </a:t>
            </a:r>
            <a:r>
              <a:rPr lang="cs-CZ" i="1" dirty="0" smtClean="0"/>
              <a:t>p, r </a:t>
            </a:r>
            <a:r>
              <a:rPr lang="cs-CZ" i="1" dirty="0" smtClean="0"/>
              <a:t>                   </a:t>
            </a:r>
            <a:r>
              <a:rPr lang="cs-CZ" dirty="0" smtClean="0"/>
              <a:t>a </a:t>
            </a:r>
            <a:r>
              <a:rPr lang="cs-CZ" dirty="0" smtClean="0"/>
              <a:t>jejich průsečík označte písmenem A.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Úloha 2:</a:t>
            </a:r>
          </a:p>
          <a:p>
            <a:endParaRPr lang="cs-CZ" dirty="0" smtClean="0"/>
          </a:p>
          <a:p>
            <a:r>
              <a:rPr lang="cs-CZ" dirty="0" smtClean="0"/>
              <a:t>Vyznačte bod A </a:t>
            </a:r>
            <a:r>
              <a:rPr lang="cs-CZ" dirty="0" smtClean="0"/>
              <a:t>                    </a:t>
            </a:r>
            <a:r>
              <a:rPr lang="cs-CZ" dirty="0" err="1" smtClean="0"/>
              <a:t>a</a:t>
            </a:r>
            <a:r>
              <a:rPr lang="cs-CZ" dirty="0" smtClean="0"/>
              <a:t> </a:t>
            </a:r>
            <a:r>
              <a:rPr lang="cs-CZ" dirty="0" smtClean="0"/>
              <a:t>narýsujte dvě různoběžky </a:t>
            </a:r>
            <a:r>
              <a:rPr lang="cs-CZ" i="1" dirty="0" smtClean="0"/>
              <a:t>p, r</a:t>
            </a:r>
            <a:r>
              <a:rPr lang="cs-CZ" dirty="0" smtClean="0"/>
              <a:t>, které procházejí bodem A.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7020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Porovnejte oba obrázky: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 flipV="1">
            <a:off x="1043608" y="2564904"/>
            <a:ext cx="2520280" cy="25922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3610032" y="238023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cxnSp>
        <p:nvCxnSpPr>
          <p:cNvPr id="10" name="Přímá spojnice 9"/>
          <p:cNvCxnSpPr/>
          <p:nvPr/>
        </p:nvCxnSpPr>
        <p:spPr>
          <a:xfrm>
            <a:off x="1547664" y="2564904"/>
            <a:ext cx="1872208" cy="25202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383167" y="4756502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30626" y="3640378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14" name="Přímá spojnice 13"/>
          <p:cNvCxnSpPr/>
          <p:nvPr/>
        </p:nvCxnSpPr>
        <p:spPr>
          <a:xfrm flipH="1">
            <a:off x="6804248" y="3861048"/>
            <a:ext cx="144016" cy="1486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6804248" y="3861048"/>
            <a:ext cx="144016" cy="14866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5580112" y="2605554"/>
            <a:ext cx="2448272" cy="25202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7034245" y="3816363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cxnSp>
        <p:nvCxnSpPr>
          <p:cNvPr id="22" name="Přímá spojnice 21"/>
          <p:cNvCxnSpPr/>
          <p:nvPr/>
        </p:nvCxnSpPr>
        <p:spPr>
          <a:xfrm flipH="1">
            <a:off x="5868144" y="2605554"/>
            <a:ext cx="2160240" cy="247963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8063685" y="2605554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028384" y="4798768"/>
            <a:ext cx="261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77238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2" grpId="0"/>
      <p:bldP spid="20" grpId="0"/>
      <p:bldP spid="23" grpId="0"/>
      <p:bldP spid="2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46250"/>
          </a:xfrm>
        </p:spPr>
        <p:txBody>
          <a:bodyPr>
            <a:normAutofit/>
          </a:bodyPr>
          <a:lstStyle/>
          <a:p>
            <a:r>
              <a:rPr lang="cs-CZ" dirty="0" smtClean="0"/>
              <a:t>Pozor: přímky </a:t>
            </a:r>
            <a:r>
              <a:rPr lang="cs-CZ" i="1" dirty="0" smtClean="0"/>
              <a:t>p, r a m, n</a:t>
            </a:r>
            <a:r>
              <a:rPr lang="cs-CZ" dirty="0" smtClean="0"/>
              <a:t> jsou také různoběžné, i když není vyznačen jejich průsečík. 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467544" y="4149080"/>
            <a:ext cx="1152128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403648" y="5013176"/>
            <a:ext cx="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283968" y="4293096"/>
            <a:ext cx="324036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644008" y="5157192"/>
            <a:ext cx="2016224" cy="3960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67544" y="566124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03648" y="6030580"/>
            <a:ext cx="4776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24328" y="479715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28184" y="5291916"/>
            <a:ext cx="285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65870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04664"/>
            <a:ext cx="8229600" cy="2376264"/>
          </a:xfrm>
        </p:spPr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růsečík však můžeme najít, jestliže narýsované části přímek dostatečně prodloužíme.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467544" y="4149080"/>
            <a:ext cx="1152128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1403648" y="5013176"/>
            <a:ext cx="0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283968" y="4293096"/>
            <a:ext cx="4104456" cy="8733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4644008" y="5157192"/>
            <a:ext cx="2016224" cy="3960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67544" y="5661248"/>
            <a:ext cx="3113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03648" y="6030580"/>
            <a:ext cx="4776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24328" y="4797152"/>
            <a:ext cx="3385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228184" y="5291916"/>
            <a:ext cx="285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403648" y="3933056"/>
            <a:ext cx="0" cy="104876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6660232" y="4797152"/>
            <a:ext cx="1728192" cy="36004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1534588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Zadání domácího úkolu: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204864"/>
            <a:ext cx="4512133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Narýsuj přímku </a:t>
            </a:r>
            <a:r>
              <a:rPr lang="cs-CZ" i="1" dirty="0" smtClean="0"/>
              <a:t>p.</a:t>
            </a:r>
          </a:p>
          <a:p>
            <a:endParaRPr lang="cs-CZ" i="1" dirty="0"/>
          </a:p>
          <a:p>
            <a:r>
              <a:rPr lang="cs-CZ" dirty="0" smtClean="0"/>
              <a:t>Vyznač bod B, který na přímce </a:t>
            </a:r>
            <a:r>
              <a:rPr lang="cs-CZ" i="1" dirty="0" smtClean="0"/>
              <a:t>p</a:t>
            </a:r>
            <a:r>
              <a:rPr lang="cs-CZ" dirty="0" smtClean="0"/>
              <a:t> neleží.</a:t>
            </a:r>
          </a:p>
          <a:p>
            <a:endParaRPr lang="cs-CZ" dirty="0"/>
          </a:p>
          <a:p>
            <a:r>
              <a:rPr lang="cs-CZ" dirty="0" smtClean="0"/>
              <a:t>Narýsuj různoběžku </a:t>
            </a:r>
            <a:r>
              <a:rPr lang="cs-CZ" i="1" dirty="0" smtClean="0"/>
              <a:t>r</a:t>
            </a:r>
            <a:r>
              <a:rPr lang="cs-CZ" dirty="0" smtClean="0"/>
              <a:t>, která prochází bodem B.</a:t>
            </a:r>
          </a:p>
          <a:p>
            <a:endParaRPr lang="cs-CZ" dirty="0"/>
          </a:p>
          <a:p>
            <a:r>
              <a:rPr lang="cs-CZ" dirty="0" smtClean="0"/>
              <a:t>Průsečík přímek </a:t>
            </a:r>
            <a:r>
              <a:rPr lang="cs-CZ" i="1" dirty="0" smtClean="0"/>
              <a:t>p, r</a:t>
            </a:r>
            <a:r>
              <a:rPr lang="cs-CZ" dirty="0" smtClean="0"/>
              <a:t> </a:t>
            </a:r>
            <a:r>
              <a:rPr lang="cs-CZ" smtClean="0"/>
              <a:t>označ písmenem 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7642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</TotalTime>
  <Words>345</Words>
  <Application>Microsoft Office PowerPoint</Application>
  <PresentationFormat>Předvádění na obrazovce (4:3)</PresentationFormat>
  <Paragraphs>86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Došky</vt:lpstr>
      <vt:lpstr>Snímek 1</vt:lpstr>
      <vt:lpstr>Anotace a citace</vt:lpstr>
      <vt:lpstr>Narýsuj podle obrázku přímky AB a KL. Označ písmenem S bod, který současně leží na obou přímkách.</vt:lpstr>
      <vt:lpstr>Řešení: </vt:lpstr>
      <vt:lpstr>Vyznač v sešitě bod M a narýsuj dvě přímky, které bodem M procházejí. Přímky označ a, b.</vt:lpstr>
      <vt:lpstr>PAMATUJ</vt:lpstr>
      <vt:lpstr>Rýsujte tyto dvě úlohy a zvažte, která je obtížnější:</vt:lpstr>
      <vt:lpstr>Porovnejte oba obrázky:</vt:lpstr>
      <vt:lpstr>Pozor: přímky p, r a m, n jsou také různoběžné, i když není vyznačen jejich průsečík. </vt:lpstr>
      <vt:lpstr>Průsečík však můžeme najít, jestliže narýsované části přímek dostatečně prodloužíme.</vt:lpstr>
      <vt:lpstr>Zadání domácího úkolu: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08G8</dc:creator>
  <cp:lastModifiedBy>Dum</cp:lastModifiedBy>
  <cp:revision>7</cp:revision>
  <dcterms:created xsi:type="dcterms:W3CDTF">2013-01-02T13:07:49Z</dcterms:created>
  <dcterms:modified xsi:type="dcterms:W3CDTF">2013-07-27T08:07:19Z</dcterms:modified>
</cp:coreProperties>
</file>