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1" r:id="rId5"/>
    <p:sldId id="260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03 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Rovnoběžky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6F6C79-F279-49F7-9F3A-BC2B6375D634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4E12B5-704A-40CE-96CB-402CE990DCE1}" type="presOf" srcId="{7D356FD4-5DBA-45B8-83F2-01640ED454D7}" destId="{F217DB88-03EE-4B14-A303-4F9D49C289A7}" srcOrd="0" destOrd="0" presId="urn:microsoft.com/office/officeart/2005/8/layout/target3"/>
    <dgm:cxn modelId="{525A049B-38D0-41CC-901F-6CD779CAE38D}" type="presOf" srcId="{D1B46980-6531-4606-95E6-44980827E919}" destId="{6140AFEC-043D-4C43-A2F9-D0F5331DF3A3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42EBE7F9-4583-4ED7-8B78-4D7D0ECC6AF1}" type="presOf" srcId="{D1D4F407-5343-4D3F-B5B9-D407B03CAEB4}" destId="{D005CE8C-CC26-4C3E-AC11-E15060ECD759}" srcOrd="0" destOrd="0" presId="urn:microsoft.com/office/officeart/2005/8/layout/target3"/>
    <dgm:cxn modelId="{B975107A-0167-4EF4-89C8-55B2F6CE75A8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46DF74A-0566-4982-A7C3-C5336ABA154C}" type="presOf" srcId="{7D356FD4-5DBA-45B8-83F2-01640ED454D7}" destId="{D0E8B8A9-76C8-445B-9727-5936C7A5778A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E1EB3E2-7AE7-4A8F-A873-CF008BA3B0BE}" type="presOf" srcId="{4C35D32F-0EAB-4CD7-82EE-45574DC2A586}" destId="{890E4F0B-2866-4A3F-A3C7-2A14B1797930}" srcOrd="1" destOrd="0" presId="urn:microsoft.com/office/officeart/2005/8/layout/target3"/>
    <dgm:cxn modelId="{9C3F872C-69F4-448A-9B5A-9A3C98D1A154}" type="presOf" srcId="{B651F6E3-6281-48DB-9319-2AEAFDAE7572}" destId="{619D679B-A015-4ECF-8348-D1034C574F40}" srcOrd="0" destOrd="0" presId="urn:microsoft.com/office/officeart/2005/8/layout/target3"/>
    <dgm:cxn modelId="{EF7E2363-270F-4413-981E-73E8F2EBEAA0}" type="presOf" srcId="{757F3AB3-0718-4624-B441-E567A8F0AB56}" destId="{333A1088-737F-45CB-B68E-254E46348037}" srcOrd="0" destOrd="0" presId="urn:microsoft.com/office/officeart/2005/8/layout/target3"/>
    <dgm:cxn modelId="{30F70D84-2AA9-48B9-903D-697D48ED0EB7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A77415C-F4C3-48B2-9B04-C463E36E34CA}" type="presOf" srcId="{B651F6E3-6281-48DB-9319-2AEAFDAE7572}" destId="{6BB5E863-4638-4E1D-BFDE-399D028AC4ED}" srcOrd="1" destOrd="0" presId="urn:microsoft.com/office/officeart/2005/8/layout/target3"/>
    <dgm:cxn modelId="{F1C13BF1-46D7-46F3-834A-B9B919FBA697}" type="presParOf" srcId="{333A1088-737F-45CB-B68E-254E46348037}" destId="{F5ABB229-8D3B-4694-996A-96F23CF14429}" srcOrd="0" destOrd="0" presId="urn:microsoft.com/office/officeart/2005/8/layout/target3"/>
    <dgm:cxn modelId="{BD36C190-499E-4499-87A0-B400CB18F681}" type="presParOf" srcId="{333A1088-737F-45CB-B68E-254E46348037}" destId="{F41139FD-01EE-4571-8B17-4FB00FC51163}" srcOrd="1" destOrd="0" presId="urn:microsoft.com/office/officeart/2005/8/layout/target3"/>
    <dgm:cxn modelId="{322D42BC-1F64-47E5-8DDC-DD218FFE7D9C}" type="presParOf" srcId="{333A1088-737F-45CB-B68E-254E46348037}" destId="{D005CE8C-CC26-4C3E-AC11-E15060ECD759}" srcOrd="2" destOrd="0" presId="urn:microsoft.com/office/officeart/2005/8/layout/target3"/>
    <dgm:cxn modelId="{B5CFCCF9-335A-4369-84DE-7BCD6DB838FF}" type="presParOf" srcId="{333A1088-737F-45CB-B68E-254E46348037}" destId="{2C702D82-9B77-49B7-9568-BB8EB47C3372}" srcOrd="3" destOrd="0" presId="urn:microsoft.com/office/officeart/2005/8/layout/target3"/>
    <dgm:cxn modelId="{759A721A-1AD2-4DEF-9983-AC038CA08604}" type="presParOf" srcId="{333A1088-737F-45CB-B68E-254E46348037}" destId="{A52A0455-90FF-4808-ABD0-F02540D31D5A}" srcOrd="4" destOrd="0" presId="urn:microsoft.com/office/officeart/2005/8/layout/target3"/>
    <dgm:cxn modelId="{5857197F-CA0C-4E01-9108-844BF30EBF34}" type="presParOf" srcId="{333A1088-737F-45CB-B68E-254E46348037}" destId="{6140AFEC-043D-4C43-A2F9-D0F5331DF3A3}" srcOrd="5" destOrd="0" presId="urn:microsoft.com/office/officeart/2005/8/layout/target3"/>
    <dgm:cxn modelId="{629BD8B9-436C-400B-9154-26DFF9773041}" type="presParOf" srcId="{333A1088-737F-45CB-B68E-254E46348037}" destId="{9358AC05-5D7D-4327-9F80-1AD486AEA664}" srcOrd="6" destOrd="0" presId="urn:microsoft.com/office/officeart/2005/8/layout/target3"/>
    <dgm:cxn modelId="{1F9C95B8-FCF2-41E9-B448-328115BBC112}" type="presParOf" srcId="{333A1088-737F-45CB-B68E-254E46348037}" destId="{313FC574-E1CD-4FB4-B054-0B805CE0447D}" srcOrd="7" destOrd="0" presId="urn:microsoft.com/office/officeart/2005/8/layout/target3"/>
    <dgm:cxn modelId="{5342C47F-C217-4B97-BB34-49B28E35C969}" type="presParOf" srcId="{333A1088-737F-45CB-B68E-254E46348037}" destId="{619D679B-A015-4ECF-8348-D1034C574F40}" srcOrd="8" destOrd="0" presId="urn:microsoft.com/office/officeart/2005/8/layout/target3"/>
    <dgm:cxn modelId="{3F224E3C-61D1-45D6-A6DD-99895C010442}" type="presParOf" srcId="{333A1088-737F-45CB-B68E-254E46348037}" destId="{5EADEC68-DC27-4179-998F-15CD834808A2}" srcOrd="9" destOrd="0" presId="urn:microsoft.com/office/officeart/2005/8/layout/target3"/>
    <dgm:cxn modelId="{C60158AD-71C5-40C6-8CE3-957CA9613293}" type="presParOf" srcId="{333A1088-737F-45CB-B68E-254E46348037}" destId="{B8578831-437F-4501-8ADE-AE2A1799C643}" srcOrd="10" destOrd="0" presId="urn:microsoft.com/office/officeart/2005/8/layout/target3"/>
    <dgm:cxn modelId="{D82AF3B7-F3EB-476E-A7F9-4B48ECBB83E6}" type="presParOf" srcId="{333A1088-737F-45CB-B68E-254E46348037}" destId="{F217DB88-03EE-4B14-A303-4F9D49C289A7}" srcOrd="11" destOrd="0" presId="urn:microsoft.com/office/officeart/2005/8/layout/target3"/>
    <dgm:cxn modelId="{6B56ABA3-E770-411C-91FE-18F689785497}" type="presParOf" srcId="{333A1088-737F-45CB-B68E-254E46348037}" destId="{76644BE8-9D7C-4C09-B250-3D10AF48CBB7}" srcOrd="12" destOrd="0" presId="urn:microsoft.com/office/officeart/2005/8/layout/target3"/>
    <dgm:cxn modelId="{FD82B471-C823-4FD9-B2C3-DC6F341588DE}" type="presParOf" srcId="{333A1088-737F-45CB-B68E-254E46348037}" destId="{EE85B701-7295-41C0-BA7A-34D3756A2AE6}" srcOrd="13" destOrd="0" presId="urn:microsoft.com/office/officeart/2005/8/layout/target3"/>
    <dgm:cxn modelId="{14F83D74-3C79-431A-BA49-FE85178A00F9}" type="presParOf" srcId="{333A1088-737F-45CB-B68E-254E46348037}" destId="{8BEBB6EC-1DAA-4CAC-8A25-BC0FCBD5DBD5}" srcOrd="14" destOrd="0" presId="urn:microsoft.com/office/officeart/2005/8/layout/target3"/>
    <dgm:cxn modelId="{2E0D6B10-7DA9-4670-9BBA-317C918AFDE1}" type="presParOf" srcId="{333A1088-737F-45CB-B68E-254E46348037}" destId="{AED2198E-93D5-4001-81B4-73124B309672}" srcOrd="15" destOrd="0" presId="urn:microsoft.com/office/officeart/2005/8/layout/target3"/>
    <dgm:cxn modelId="{B48C3391-1BC9-466A-8AEC-E8B791C07724}" type="presParOf" srcId="{333A1088-737F-45CB-B68E-254E46348037}" destId="{2BE915AB-18AA-4053-B92C-3BFC9ED204BB}" srcOrd="16" destOrd="0" presId="urn:microsoft.com/office/officeart/2005/8/layout/target3"/>
    <dgm:cxn modelId="{52597B5A-CC03-4C52-9F44-F0389681B42A}" type="presParOf" srcId="{333A1088-737F-45CB-B68E-254E46348037}" destId="{6BB5E863-4638-4E1D-BFDE-399D028AC4ED}" srcOrd="17" destOrd="0" presId="urn:microsoft.com/office/officeart/2005/8/layout/target3"/>
    <dgm:cxn modelId="{BB94E4D9-5D6D-47C3-B5A3-EB086EEDD8A0}" type="presParOf" srcId="{333A1088-737F-45CB-B68E-254E46348037}" destId="{D0E8B8A9-76C8-445B-9727-5936C7A5778A}" srcOrd="18" destOrd="0" presId="urn:microsoft.com/office/officeart/2005/8/layout/target3"/>
    <dgm:cxn modelId="{5BD5AB88-E775-4E24-A618-70B164E8074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03 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Rovnoběžky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021835-EEFD-4903-A8A0-CC4EA8032444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988CEA-7852-40C5-9F05-E7182C11B7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7753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55393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6478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0895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3284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7159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015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4314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775855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600593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598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4790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6022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1.picsearch.com/is?2OdijAHV_dvpcFnDuNz9NH7h6d-_J2DwGND1oxVxM34" TargetMode="External"/><Relationship Id="rId2" Type="http://schemas.openxmlformats.org/officeDocument/2006/relationships/hyperlink" Target="http://media1.picsearch.com/is?R8JOPSacSLGZ8jOqrLP9wyVpiVmLzb57k0JxgprUIpo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29002013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75096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Žáci se seznámí </a:t>
            </a:r>
            <a:r>
              <a:rPr lang="cs-CZ" dirty="0" smtClean="0"/>
              <a:t>                                      s </a:t>
            </a:r>
            <a:r>
              <a:rPr lang="cs-CZ" dirty="0" smtClean="0"/>
              <a:t>pojmem </a:t>
            </a:r>
            <a:r>
              <a:rPr lang="cs-CZ" dirty="0" smtClean="0"/>
              <a:t>rovnoběžky</a:t>
            </a:r>
            <a:endParaRPr lang="cs-CZ" dirty="0" smtClean="0"/>
          </a:p>
          <a:p>
            <a:r>
              <a:rPr lang="cs-CZ" dirty="0" smtClean="0"/>
              <a:t>Měli by bez zaváhání rozpoznat </a:t>
            </a:r>
            <a:r>
              <a:rPr lang="cs-CZ" dirty="0" smtClean="0"/>
              <a:t>rovnoběžku                        </a:t>
            </a:r>
            <a:r>
              <a:rPr lang="cs-CZ" dirty="0" smtClean="0"/>
              <a:t>od různoběžky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Matematika pro 4. ročník ZŠ, 1.díl</a:t>
            </a:r>
          </a:p>
          <a:p>
            <a:pPr marL="0" indent="0">
              <a:buNone/>
            </a:pPr>
            <a:r>
              <a:rPr lang="cs-CZ" dirty="0"/>
              <a:t>RNDr. Růžena Blažková, </a:t>
            </a:r>
            <a:r>
              <a:rPr lang="cs-CZ" dirty="0" err="1"/>
              <a:t>CSc</a:t>
            </a:r>
            <a:r>
              <a:rPr lang="cs-CZ" dirty="0"/>
              <a:t>; RNDr. Milena Vaňurová, </a:t>
            </a:r>
            <a:r>
              <a:rPr lang="cs-CZ" dirty="0" err="1"/>
              <a:t>CSc</a:t>
            </a:r>
            <a:r>
              <a:rPr lang="cs-CZ" dirty="0"/>
              <a:t>; RNDr. Květoslava Matoušková, </a:t>
            </a:r>
            <a:r>
              <a:rPr lang="cs-CZ" dirty="0" err="1"/>
              <a:t>CSc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Naklad. Alter, Praha </a:t>
            </a:r>
            <a:r>
              <a:rPr lang="cs-CZ" dirty="0" smtClean="0"/>
              <a:t>2005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media1.picsearch.com/is?R8JOPSacSLGZ8jOqrLP9wyVpiVmLzb57k0JxgprUIpo</a:t>
            </a:r>
            <a:endParaRPr lang="cs-CZ" dirty="0" smtClean="0"/>
          </a:p>
          <a:p>
            <a:r>
              <a:rPr lang="cs-CZ" dirty="0">
                <a:hlinkClick r:id="rId3"/>
              </a:rPr>
              <a:t>http://media1.picsearch.com/is?2OdijAHV_dvpcFnDuNz9NH7h6d-_</a:t>
            </a:r>
            <a:r>
              <a:rPr lang="cs-CZ" dirty="0" smtClean="0">
                <a:hlinkClick r:id="rId3"/>
              </a:rPr>
              <a:t>J2DwGND1oxVxM34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114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Rozhodni, které dvojice přímek na obrázku jsou: a) různoběžné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b) rovnoběžné    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899592" y="2420888"/>
            <a:ext cx="1368152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683568" y="2708920"/>
            <a:ext cx="1008112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419872" y="1988840"/>
            <a:ext cx="1656184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851920" y="2420888"/>
            <a:ext cx="180020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752020" y="4437112"/>
            <a:ext cx="0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076056" y="5013176"/>
            <a:ext cx="936104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43940" y="443711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267744" y="4684494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433627" y="317232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20072" y="1988840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52120" y="2564904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752020" y="4437112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62900" y="5053826"/>
            <a:ext cx="247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7763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Rovnoběžné přímky = rovnoběžky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Řešení předchozí úlohy:</a:t>
            </a:r>
          </a:p>
          <a:p>
            <a:r>
              <a:rPr lang="cs-CZ" dirty="0"/>
              <a:t>a) </a:t>
            </a:r>
            <a:r>
              <a:rPr lang="cs-CZ" dirty="0" smtClean="0"/>
              <a:t>různoběžné</a:t>
            </a:r>
          </a:p>
          <a:p>
            <a:pPr marL="0" indent="0">
              <a:buNone/>
            </a:pPr>
            <a:r>
              <a:rPr lang="cs-CZ" i="1" dirty="0" smtClean="0"/>
              <a:t>          p r </a:t>
            </a:r>
            <a:r>
              <a:rPr lang="cs-CZ" dirty="0" smtClean="0"/>
              <a:t>; </a:t>
            </a:r>
            <a:r>
              <a:rPr lang="cs-CZ" i="1" dirty="0" smtClean="0"/>
              <a:t>s t</a:t>
            </a:r>
          </a:p>
          <a:p>
            <a:r>
              <a:rPr lang="cs-CZ" dirty="0" smtClean="0"/>
              <a:t> b</a:t>
            </a:r>
            <a:r>
              <a:rPr lang="cs-CZ" dirty="0"/>
              <a:t>) </a:t>
            </a:r>
            <a:r>
              <a:rPr lang="cs-CZ" dirty="0" smtClean="0"/>
              <a:t>rovnoběžné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   u v </a:t>
            </a:r>
            <a:r>
              <a:rPr lang="cs-CZ" i="1" u="sng" dirty="0" smtClean="0"/>
              <a:t> </a:t>
            </a:r>
            <a:endParaRPr lang="cs-CZ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FF00"/>
                </a:solidFill>
              </a:rPr>
              <a:t>Přímky rovnoběžné </a:t>
            </a:r>
            <a:r>
              <a:rPr lang="cs-CZ" dirty="0" smtClean="0"/>
              <a:t>nebo </a:t>
            </a:r>
            <a:r>
              <a:rPr lang="cs-CZ" dirty="0" smtClean="0">
                <a:solidFill>
                  <a:schemeClr val="tx1"/>
                </a:solidFill>
              </a:rPr>
              <a:t>rovnoběžky</a:t>
            </a:r>
            <a:r>
              <a:rPr lang="cs-CZ" dirty="0" smtClean="0"/>
              <a:t> jsou dvě přímky v rovině, které </a:t>
            </a:r>
            <a:r>
              <a:rPr lang="cs-CZ" dirty="0" smtClean="0">
                <a:solidFill>
                  <a:srgbClr val="FFFF00"/>
                </a:solidFill>
              </a:rPr>
              <a:t>nemají žádný společný bod</a:t>
            </a:r>
            <a:endParaRPr lang="cs-CZ" dirty="0">
              <a:solidFill>
                <a:srgbClr val="FFFF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259632" y="4221088"/>
            <a:ext cx="144016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1907704" y="4653136"/>
            <a:ext cx="1512168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21943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Ke stranám geometrických útvarů přikládej špejle a modeluj dvojice přímek, které jsou rovnoběžné.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64904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283968" y="2564904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2627784" y="4149080"/>
            <a:ext cx="1152128" cy="18002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5796136" y="4293096"/>
            <a:ext cx="1800200" cy="151216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322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Ke stranám geometrických útvarů přikládej špejle a modeluj dvojice přímek, které jsou rovnoběžné.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64904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283968" y="2564904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2627784" y="4149080"/>
            <a:ext cx="1152128" cy="18002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5796136" y="4293096"/>
            <a:ext cx="1800200" cy="151216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683568" y="2564904"/>
            <a:ext cx="194421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3568" y="4149080"/>
            <a:ext cx="216024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283968" y="2204864"/>
            <a:ext cx="0" cy="144016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516216" y="2204864"/>
            <a:ext cx="0" cy="144016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5580112" y="3933056"/>
            <a:ext cx="792088" cy="158417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7020272" y="4725144"/>
            <a:ext cx="720080" cy="144016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779912" y="2564904"/>
            <a:ext cx="3312368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779912" y="3212976"/>
            <a:ext cx="3312368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899592" y="2204864"/>
            <a:ext cx="0" cy="230425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483768" y="2204864"/>
            <a:ext cx="0" cy="230425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796136" y="4293096"/>
            <a:ext cx="208823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796136" y="594928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796136" y="5805264"/>
            <a:ext cx="194421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580112" y="4725144"/>
            <a:ext cx="936104" cy="15841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020272" y="3933056"/>
            <a:ext cx="864096" cy="17281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97137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Skládej list papíru tak, abys vymodeloval rovnoběžné přímky: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2204864"/>
            <a:ext cx="1008112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95736" y="2204864"/>
            <a:ext cx="1152128" cy="28083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347864" y="2204864"/>
            <a:ext cx="1008112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55976" y="2204864"/>
            <a:ext cx="936104" cy="28083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7498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Hledej okolo sebe rovnoběžky- obrázky ti napoví:</a:t>
            </a:r>
            <a:endParaRPr lang="cs-CZ" dirty="0"/>
          </a:p>
        </p:txBody>
      </p:sp>
      <p:pic>
        <p:nvPicPr>
          <p:cNvPr id="1026" name="Picture 2" descr="náhle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937" y="2276872"/>
            <a:ext cx="272748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áhle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68488"/>
            <a:ext cx="2555668" cy="1996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097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207</Words>
  <Application>Microsoft Office PowerPoint</Application>
  <PresentationFormat>Předvádění na obrazovce (4:3)</PresentationFormat>
  <Paragraphs>36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Snímek 1</vt:lpstr>
      <vt:lpstr>Anotace a citace</vt:lpstr>
      <vt:lpstr>Rozhodni, které dvojice přímek na obrázku jsou: a) různoběžné         b) rovnoběžné    </vt:lpstr>
      <vt:lpstr>Rovnoběžné přímky = rovnoběžky</vt:lpstr>
      <vt:lpstr>Ke stranám geometrických útvarů přikládej špejle a modeluj dvojice přímek, které jsou rovnoběžné.</vt:lpstr>
      <vt:lpstr>Ke stranám geometrických útvarů přikládej špejle a modeluj dvojice přímek, které jsou rovnoběžné.</vt:lpstr>
      <vt:lpstr>Skládej list papíru tak, abys vymodeloval rovnoběžné přímky: </vt:lpstr>
      <vt:lpstr>Hledej okolo sebe rovnoběžky- obrázky ti napoví: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5</cp:revision>
  <dcterms:created xsi:type="dcterms:W3CDTF">2013-01-03T14:35:50Z</dcterms:created>
  <dcterms:modified xsi:type="dcterms:W3CDTF">2013-07-27T08:16:13Z</dcterms:modified>
</cp:coreProperties>
</file>