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56" r:id="rId3"/>
    <p:sldId id="284" r:id="rId4"/>
    <p:sldId id="286" r:id="rId5"/>
    <p:sldId id="282" r:id="rId6"/>
    <p:sldId id="257" r:id="rId7"/>
    <p:sldId id="270" r:id="rId8"/>
    <p:sldId id="258" r:id="rId9"/>
    <p:sldId id="260" r:id="rId10"/>
    <p:sldId id="279" r:id="rId11"/>
    <p:sldId id="261" r:id="rId12"/>
    <p:sldId id="262" r:id="rId13"/>
    <p:sldId id="263" r:id="rId14"/>
    <p:sldId id="273" r:id="rId15"/>
    <p:sldId id="285" r:id="rId16"/>
    <p:sldId id="28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67" autoAdjust="0"/>
    <p:restoredTop sz="94660"/>
  </p:normalViewPr>
  <p:slideViewPr>
    <p:cSldViewPr>
      <p:cViewPr>
        <p:scale>
          <a:sx n="76" d="100"/>
          <a:sy n="76" d="100"/>
        </p:scale>
        <p:origin x="-1158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cp=17&amp;gs_id=2&amp;xhr=t&amp;q=bukure%C5%A1%C5%A5+rumunsko&amp;gs_sm=&amp;gs_upl=&amp;bav=on.2,or.r_gc.r_pw.,cf.osb&amp;biw=1014&amp;bih=568&amp;um=1&amp;ie=UTF-8&amp;tbm=isch&amp;source=og&amp;sa=N&amp;tab=wi&amp;ei=giMdT826LsWE-wbRqeQM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pevnost+Bran&amp;hl=cs&amp;biw=1014&amp;bih=593&amp;gbv=2&amp;tbm=isch&amp;tbnid=TnR9-FIhshrStM:&amp;imgrefurl=http://www.novinky.cz/clanek/118200-v-rumunskych-karpatech-je-na-prodej-hrad-hrabete-drakuly.html&amp;docid=eQu8wjAmq6RfSM&amp;w=400&amp;h=225&amp;ei=4S2ITqTK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VY_52_INOVACE_359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Evropské státy II.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smtClean="0"/>
              <a:t>Rumunsko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1043608" y="4941168"/>
            <a:ext cx="7056437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r>
              <a:rPr lang="cs-CZ" sz="2000" dirty="0" smtClean="0">
                <a:latin typeface="Calibri" pitchFamily="34" charset="0"/>
              </a:rPr>
              <a:t>Anotace</a:t>
            </a:r>
            <a:r>
              <a:rPr lang="cs-CZ" sz="1600" dirty="0" smtClean="0">
                <a:latin typeface="Calibri" pitchFamily="34" charset="0"/>
              </a:rPr>
              <a:t>: </a:t>
            </a:r>
            <a:r>
              <a:rPr lang="cs-CZ" sz="1600" dirty="0" smtClean="0"/>
              <a:t>Materiál </a:t>
            </a:r>
            <a:r>
              <a:rPr lang="cs-CZ" sz="1600" dirty="0"/>
              <a:t>je určen k využití pro práci s interaktivní tabulí.</a:t>
            </a:r>
          </a:p>
          <a:p>
            <a:r>
              <a:rPr lang="cs-CZ" sz="1600" dirty="0" smtClean="0"/>
              <a:t>Slouží </a:t>
            </a:r>
            <a:r>
              <a:rPr lang="cs-CZ" sz="1600" dirty="0"/>
              <a:t>k probírání učiva Evropské státy  formou prezentace a k doplnění </a:t>
            </a:r>
            <a:r>
              <a:rPr lang="cs-CZ" sz="1600" dirty="0" smtClean="0"/>
              <a:t>učiva o </a:t>
            </a:r>
            <a:r>
              <a:rPr lang="cs-CZ" sz="1600" dirty="0"/>
              <a:t>Evropě. Materiál obsahuje obrázky a hypertextové internetové odkazy k </a:t>
            </a:r>
            <a:r>
              <a:rPr lang="cs-CZ" sz="1600" dirty="0" smtClean="0"/>
              <a:t>větší názornosti </a:t>
            </a:r>
            <a:r>
              <a:rPr lang="cs-CZ" sz="1600" dirty="0"/>
              <a:t>a zpestření výuky. </a:t>
            </a:r>
          </a:p>
          <a:p>
            <a:r>
              <a:rPr lang="cs-CZ" sz="1600" dirty="0" smtClean="0"/>
              <a:t>Materiál </a:t>
            </a:r>
            <a:r>
              <a:rPr lang="cs-CZ" sz="1600" dirty="0"/>
              <a:t>může být využit jako zápis do sešitu</a:t>
            </a:r>
            <a:r>
              <a:rPr lang="cs-CZ" sz="1600" dirty="0" smtClean="0">
                <a:latin typeface="Calibri" pitchFamily="34" charset="0"/>
              </a:rPr>
              <a:t>  </a:t>
            </a:r>
            <a:endParaRPr lang="cs-CZ" sz="16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574568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24744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/>
              <a:t>RUMUNSKO</a:t>
            </a:r>
            <a:endParaRPr lang="cs-CZ" sz="96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Europe countries map c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4"/>
            <a:ext cx="70199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97035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EU location RO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789398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" y="764704"/>
            <a:ext cx="8229600" cy="1143000"/>
          </a:xfrm>
        </p:spPr>
        <p:txBody>
          <a:bodyPr/>
          <a:lstStyle/>
          <a:p>
            <a:r>
              <a:rPr lang="cs-CZ" dirty="0" smtClean="0"/>
              <a:t>Vlajka Rumunska</a:t>
            </a:r>
            <a:endParaRPr lang="cs-CZ" dirty="0"/>
          </a:p>
        </p:txBody>
      </p:sp>
      <p:pic>
        <p:nvPicPr>
          <p:cNvPr id="3" name="Picture 3" descr="C:\Users\123P\AppData\Local\Microsoft\Windows\Temporary Internet Files\Content.IE5\S7687CZ2\MP9003628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92896"/>
            <a:ext cx="5184576" cy="3447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636859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Hlavní </a:t>
            </a:r>
            <a:r>
              <a:rPr lang="cs-CZ" dirty="0" smtClean="0"/>
              <a:t>město - </a:t>
            </a:r>
            <a:r>
              <a:rPr lang="cs-CZ" dirty="0" smtClean="0"/>
              <a:t>Bukurešť</a:t>
            </a:r>
          </a:p>
          <a:p>
            <a:r>
              <a:rPr lang="cs-CZ" dirty="0" smtClean="0"/>
              <a:t>Počet </a:t>
            </a:r>
            <a:r>
              <a:rPr lang="cs-CZ" dirty="0" smtClean="0"/>
              <a:t>obyvatel - 22 </a:t>
            </a:r>
            <a:r>
              <a:rPr lang="cs-CZ" dirty="0" smtClean="0"/>
              <a:t>247 000</a:t>
            </a:r>
          </a:p>
          <a:p>
            <a:r>
              <a:rPr lang="cs-CZ" dirty="0" smtClean="0"/>
              <a:t>Státní </a:t>
            </a:r>
            <a:r>
              <a:rPr lang="cs-CZ" dirty="0" smtClean="0"/>
              <a:t>zřízení - </a:t>
            </a:r>
            <a:r>
              <a:rPr lang="cs-CZ" dirty="0" smtClean="0"/>
              <a:t>republika </a:t>
            </a:r>
          </a:p>
          <a:p>
            <a:r>
              <a:rPr lang="cs-CZ" dirty="0" smtClean="0"/>
              <a:t>Jazyk - </a:t>
            </a:r>
            <a:r>
              <a:rPr lang="cs-CZ" dirty="0" smtClean="0"/>
              <a:t>rumunština,regionálně maďarština a němčina</a:t>
            </a:r>
          </a:p>
          <a:p>
            <a:r>
              <a:rPr lang="cs-CZ" dirty="0" smtClean="0"/>
              <a:t>Měna – rumunský </a:t>
            </a:r>
            <a:r>
              <a:rPr lang="cs-CZ" dirty="0" err="1" smtClean="0"/>
              <a:t>leu</a:t>
            </a:r>
            <a:r>
              <a:rPr lang="cs-CZ" dirty="0" smtClean="0"/>
              <a:t> </a:t>
            </a:r>
          </a:p>
          <a:p>
            <a:r>
              <a:rPr lang="cs-CZ" dirty="0" smtClean="0"/>
              <a:t>Další velká </a:t>
            </a:r>
            <a:r>
              <a:rPr lang="cs-CZ" dirty="0" smtClean="0"/>
              <a:t>města - </a:t>
            </a:r>
            <a:r>
              <a:rPr lang="cs-CZ" dirty="0" err="1" smtClean="0"/>
              <a:t>Constanţa</a:t>
            </a:r>
            <a:r>
              <a:rPr lang="cs-CZ" b="1" dirty="0" smtClean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Arad</a:t>
            </a:r>
            <a:r>
              <a:rPr lang="cs-CZ" dirty="0" smtClean="0"/>
              <a:t>,…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0776" y="0"/>
            <a:ext cx="8229600" cy="1143000"/>
          </a:xfrm>
        </p:spPr>
        <p:txBody>
          <a:bodyPr/>
          <a:lstStyle/>
          <a:p>
            <a:r>
              <a:rPr lang="cs-CZ" dirty="0" smtClean="0"/>
              <a:t>Bukurešť - hlavní </a:t>
            </a:r>
            <a:r>
              <a:rPr lang="cs-CZ" dirty="0" smtClean="0"/>
              <a:t>město</a:t>
            </a:r>
            <a:endParaRPr lang="cs-CZ" dirty="0"/>
          </a:p>
        </p:txBody>
      </p:sp>
      <p:pic>
        <p:nvPicPr>
          <p:cNvPr id="6146" name="Picture 2" descr="Soubor:Palace of the Parliament, frontal vie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08720"/>
            <a:ext cx="6552728" cy="491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Informace 1">
            <a:hlinkClick r:id="rId3" highlightClick="1"/>
          </p:cNvPr>
          <p:cNvSpPr/>
          <p:nvPr/>
        </p:nvSpPr>
        <p:spPr>
          <a:xfrm>
            <a:off x="6643080" y="5949280"/>
            <a:ext cx="2194544" cy="76470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Střed Rumunska je hornatý, dominují mu Karpaty. Nejvyšší hora, </a:t>
            </a:r>
            <a:r>
              <a:rPr lang="cs-CZ" dirty="0" err="1" smtClean="0"/>
              <a:t>Moldoveanu</a:t>
            </a:r>
            <a:r>
              <a:rPr lang="cs-CZ" dirty="0" smtClean="0"/>
              <a:t>, dosahuje výšky 2544 m. </a:t>
            </a:r>
          </a:p>
          <a:p>
            <a:endParaRPr lang="cs-CZ" dirty="0" smtClean="0"/>
          </a:p>
          <a:p>
            <a:r>
              <a:rPr lang="cs-CZ" dirty="0" smtClean="0"/>
              <a:t>Pohraniční oblasti jsou tvořeny </a:t>
            </a:r>
            <a:r>
              <a:rPr lang="cs-CZ" dirty="0" smtClean="0"/>
              <a:t>nížinami.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Dunaj, největší rumunská řeka, tvoří jižní hranici se Srbskem a </a:t>
            </a:r>
            <a:r>
              <a:rPr lang="cs-CZ" dirty="0" smtClean="0"/>
              <a:t>Bulharskem.</a:t>
            </a:r>
            <a:endParaRPr lang="cs-CZ" dirty="0" smtClean="0"/>
          </a:p>
          <a:p>
            <a:endParaRPr lang="cs-CZ" dirty="0" smtClean="0"/>
          </a:p>
          <a:p>
            <a:r>
              <a:rPr lang="pt-BR" dirty="0" smtClean="0"/>
              <a:t>Dunaj se vlévá do Černého </a:t>
            </a:r>
            <a:r>
              <a:rPr lang="pt-BR" dirty="0" smtClean="0"/>
              <a:t>moře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Hranici s Moldavskem tvoří řeka Prut, která se vlévá do Dunaje.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Mapa Rumuns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6672"/>
            <a:ext cx="5472608" cy="587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Rumunsko leží v mírném podnebném pásu, převládá podnebí pevninské, i když se zde silně uplatňuje vliv Atlantského oceánu. </a:t>
            </a:r>
          </a:p>
          <a:p>
            <a:r>
              <a:rPr lang="cs-CZ" dirty="0" smtClean="0"/>
              <a:t>Velká členitost reliéfu Rumunska má za následek značné podnebné rozdíly. S výškou klesá teplota a přibývá srážek.</a:t>
            </a:r>
          </a:p>
          <a:p>
            <a:r>
              <a:rPr lang="cs-CZ" dirty="0" smtClean="0"/>
              <a:t> V celých Karpatech je horské podnebí.</a:t>
            </a: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Národnost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Rumuni  89,5 % </a:t>
            </a:r>
          </a:p>
          <a:p>
            <a:r>
              <a:rPr lang="cs-CZ" dirty="0" smtClean="0"/>
              <a:t>Maďaři 6,6 % </a:t>
            </a:r>
          </a:p>
          <a:p>
            <a:r>
              <a:rPr lang="cs-CZ" dirty="0" smtClean="0"/>
              <a:t>Romové 2,5 % </a:t>
            </a:r>
          </a:p>
          <a:p>
            <a:r>
              <a:rPr lang="cs-CZ" dirty="0" smtClean="0"/>
              <a:t>Ukrajinci 0,8 % </a:t>
            </a:r>
          </a:p>
          <a:p>
            <a:r>
              <a:rPr lang="cs-CZ" dirty="0" smtClean="0"/>
              <a:t>Němci 0,3 % </a:t>
            </a:r>
          </a:p>
          <a:p>
            <a:r>
              <a:rPr lang="cs-CZ" dirty="0" smtClean="0"/>
              <a:t>Rusové 0,2 % </a:t>
            </a:r>
          </a:p>
          <a:p>
            <a:r>
              <a:rPr lang="cs-CZ" dirty="0" smtClean="0"/>
              <a:t>Turci 0,2 % </a:t>
            </a:r>
          </a:p>
          <a:p>
            <a:r>
              <a:rPr lang="cs-CZ" dirty="0" smtClean="0"/>
              <a:t>další 0,4 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Pravoslavní křesťané 87 % </a:t>
            </a:r>
          </a:p>
          <a:p>
            <a:r>
              <a:rPr lang="cs-CZ" dirty="0" smtClean="0"/>
              <a:t>Evangeličtí (</a:t>
            </a:r>
            <a:r>
              <a:rPr lang="cs-CZ" dirty="0" smtClean="0"/>
              <a:t>protestantští</a:t>
            </a:r>
            <a:r>
              <a:rPr lang="cs-CZ" dirty="0" smtClean="0"/>
              <a:t>) křesťané 6,8 % </a:t>
            </a:r>
          </a:p>
          <a:p>
            <a:r>
              <a:rPr lang="cs-CZ" dirty="0" smtClean="0"/>
              <a:t>Římskokatoličtí a řeckokatoličtí křesťané 5,6 % </a:t>
            </a:r>
          </a:p>
          <a:p>
            <a:r>
              <a:rPr lang="cs-CZ" dirty="0" smtClean="0"/>
              <a:t>Muslimové a ostatní 0,4 %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+ náboženství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Těží </a:t>
            </a:r>
            <a:r>
              <a:rPr lang="cs-CZ" dirty="0" smtClean="0"/>
              <a:t>se - </a:t>
            </a:r>
            <a:r>
              <a:rPr lang="cs-CZ" dirty="0" smtClean="0"/>
              <a:t>hnědé uhlí,</a:t>
            </a:r>
            <a:r>
              <a:rPr lang="cs-CZ" b="1" dirty="0" smtClean="0"/>
              <a:t> </a:t>
            </a:r>
            <a:r>
              <a:rPr lang="cs-CZ" dirty="0" smtClean="0"/>
              <a:t>černé uhlí, ropa, zemní plyn, zlato, železná ruda, mangan, olovo, bauxit, stříbro, </a:t>
            </a:r>
            <a:r>
              <a:rPr lang="cs-CZ" dirty="0" smtClean="0"/>
              <a:t>kaolín.</a:t>
            </a:r>
            <a:endParaRPr lang="cs-CZ" dirty="0" smtClean="0"/>
          </a:p>
          <a:p>
            <a:r>
              <a:rPr lang="cs-CZ" dirty="0" smtClean="0"/>
              <a:t>Pěstuje </a:t>
            </a:r>
            <a:r>
              <a:rPr lang="cs-CZ" dirty="0" smtClean="0"/>
              <a:t>se - </a:t>
            </a:r>
            <a:r>
              <a:rPr lang="cs-CZ" dirty="0" smtClean="0"/>
              <a:t>pšenice, oves, ječmen, kukuřice, rýže, brambory, cukrová řepa, sója, slunečnice, vinná réva, káva, zelenina, ovoce, tabák, </a:t>
            </a:r>
            <a:r>
              <a:rPr lang="cs-CZ" dirty="0" smtClean="0"/>
              <a:t>len.</a:t>
            </a:r>
            <a:endParaRPr lang="cs-CZ" dirty="0" smtClean="0"/>
          </a:p>
          <a:p>
            <a:r>
              <a:rPr lang="cs-CZ" dirty="0" smtClean="0"/>
              <a:t>Chová </a:t>
            </a:r>
            <a:r>
              <a:rPr lang="cs-CZ" dirty="0" smtClean="0"/>
              <a:t>se - </a:t>
            </a:r>
            <a:r>
              <a:rPr lang="cs-CZ" dirty="0" smtClean="0"/>
              <a:t>skot, ovce, kozy, prasata, drůbež, koně, </a:t>
            </a:r>
            <a:r>
              <a:rPr lang="cs-CZ" dirty="0" smtClean="0"/>
              <a:t>buvoli.</a:t>
            </a:r>
            <a:endParaRPr lang="cs-CZ" dirty="0" smtClean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1340768"/>
            <a:ext cx="734481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Středověká pevnost Bran, kde měl údajně </a:t>
            </a:r>
            <a:r>
              <a:rPr lang="cs-CZ" sz="2800" dirty="0" smtClean="0"/>
              <a:t>žít </a:t>
            </a:r>
            <a:r>
              <a:rPr lang="cs-CZ" sz="2800" dirty="0" smtClean="0"/>
              <a:t>rumunský </a:t>
            </a:r>
            <a:r>
              <a:rPr lang="cs-CZ" sz="2800" dirty="0" smtClean="0"/>
              <a:t>Drákula.</a:t>
            </a:r>
            <a:endParaRPr lang="cs-CZ" sz="2800" dirty="0"/>
          </a:p>
        </p:txBody>
      </p:sp>
      <p:sp>
        <p:nvSpPr>
          <p:cNvPr id="2" name="Tlačítko akce: Informace 1">
            <a:hlinkClick r:id="rId2" highlightClick="1"/>
          </p:cNvPr>
          <p:cNvSpPr/>
          <p:nvPr/>
        </p:nvSpPr>
        <p:spPr>
          <a:xfrm>
            <a:off x="3275856" y="3826744"/>
            <a:ext cx="3240360" cy="104241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075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SAN, </a:t>
            </a:r>
            <a:r>
              <a:rPr lang="cs-CZ" sz="2000" dirty="0" err="1" smtClean="0"/>
              <a:t>Jose:</a:t>
            </a:r>
            <a:r>
              <a:rPr lang="cs-CZ" sz="2000" dirty="0" err="1"/>
              <a:t>Europe</a:t>
            </a:r>
            <a:r>
              <a:rPr lang="cs-CZ" sz="2000" dirty="0"/>
              <a:t> </a:t>
            </a:r>
            <a:r>
              <a:rPr lang="cs-CZ" sz="2000" dirty="0" err="1"/>
              <a:t>countries</a:t>
            </a:r>
            <a:r>
              <a:rPr lang="cs-CZ" sz="2000" dirty="0"/>
              <a:t> map </a:t>
            </a:r>
            <a:r>
              <a:rPr lang="cs-CZ" sz="2000" dirty="0" smtClean="0"/>
              <a:t>cs.png </a:t>
            </a:r>
            <a:r>
              <a:rPr lang="cs-CZ" sz="2000" b="1" dirty="0"/>
              <a:t>[online]. </a:t>
            </a:r>
            <a:r>
              <a:rPr lang="cs-CZ" sz="2000" b="1" dirty="0" smtClean="0"/>
              <a:t>2.10.2011 11:09:24 </a:t>
            </a:r>
            <a:r>
              <a:rPr lang="cs-CZ" sz="2000" b="1" dirty="0"/>
              <a:t>[cit. </a:t>
            </a:r>
            <a:r>
              <a:rPr lang="cs-CZ" sz="2000" b="1" dirty="0" smtClean="0"/>
              <a:t>2011-10-2]. </a:t>
            </a:r>
            <a:r>
              <a:rPr lang="cs-CZ" sz="2000" b="1" dirty="0"/>
              <a:t>Dostupný z WWW: &lt; </a:t>
            </a:r>
            <a:r>
              <a:rPr lang="cs-CZ" sz="2000" dirty="0"/>
              <a:t>http://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Soubor:Europe_countries_map_cs.png</a:t>
            </a:r>
            <a:r>
              <a:rPr lang="cs-CZ" sz="2000" b="1" dirty="0"/>
              <a:t>&gt;</a:t>
            </a:r>
            <a:r>
              <a:rPr lang="cs-CZ" sz="2000" dirty="0"/>
              <a:t>.</a:t>
            </a:r>
          </a:p>
          <a:p>
            <a:endParaRPr lang="cs-CZ" sz="2000" b="1" dirty="0"/>
          </a:p>
          <a:p>
            <a:endParaRPr lang="cs-CZ" sz="2000" dirty="0"/>
          </a:p>
          <a:p>
            <a:r>
              <a:rPr lang="cs-CZ" sz="2000" dirty="0" err="1" smtClean="0"/>
              <a:t>LIUZZO,David</a:t>
            </a:r>
            <a:r>
              <a:rPr lang="cs-CZ" sz="2000" dirty="0" smtClean="0"/>
              <a:t> </a:t>
            </a:r>
            <a:r>
              <a:rPr lang="cs-CZ" sz="2000" dirty="0"/>
              <a:t>: EU </a:t>
            </a:r>
            <a:r>
              <a:rPr lang="cs-CZ" sz="2000" dirty="0" err="1"/>
              <a:t>location</a:t>
            </a:r>
            <a:r>
              <a:rPr lang="cs-CZ" sz="2000" dirty="0"/>
              <a:t> ROM.png</a:t>
            </a:r>
          </a:p>
          <a:p>
            <a:r>
              <a:rPr lang="cs-CZ" sz="2000" dirty="0" smtClean="0"/>
              <a:t> </a:t>
            </a:r>
            <a:r>
              <a:rPr lang="cs-CZ" sz="2000" b="1" dirty="0" smtClean="0"/>
              <a:t>[online]. 2.10.2011 </a:t>
            </a:r>
            <a:r>
              <a:rPr lang="cs-CZ" sz="2000" b="1" dirty="0"/>
              <a:t>1</a:t>
            </a:r>
            <a:r>
              <a:rPr lang="cs-CZ" sz="2000" b="1" dirty="0" smtClean="0"/>
              <a:t>1:19:54 [cit. 2011-10-2]. Dostupný z WWW: &lt; </a:t>
            </a:r>
            <a:r>
              <a:rPr lang="cs-CZ" sz="2000" dirty="0"/>
              <a:t>http://cs.wikipedia.org/wiki/</a:t>
            </a:r>
            <a:r>
              <a:rPr lang="cs-CZ" sz="2000" dirty="0" err="1"/>
              <a:t>Soubor:EU_location_ROM.png</a:t>
            </a:r>
            <a:r>
              <a:rPr lang="cs-CZ" sz="2000" b="1" dirty="0" smtClean="0"/>
              <a:t>&gt;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dirty="0"/>
              <a:t>STS </a:t>
            </a:r>
            <a:r>
              <a:rPr lang="cs-CZ" sz="2000" dirty="0" err="1" smtClean="0"/>
              <a:t>Chvojkovice-Brod:</a:t>
            </a:r>
            <a:r>
              <a:rPr lang="cs-CZ" sz="2000" dirty="0" err="1"/>
              <a:t>Mapa</a:t>
            </a:r>
            <a:r>
              <a:rPr lang="cs-CZ" sz="2000" dirty="0"/>
              <a:t> </a:t>
            </a:r>
            <a:r>
              <a:rPr lang="cs-CZ" sz="2000" dirty="0" smtClean="0"/>
              <a:t>Rumunska.PNG</a:t>
            </a:r>
            <a:r>
              <a:rPr lang="cs-CZ" sz="2000" b="1" dirty="0"/>
              <a:t> [online]. 2.10.2011 </a:t>
            </a:r>
            <a:r>
              <a:rPr lang="cs-CZ" sz="2000" b="1" dirty="0" smtClean="0"/>
              <a:t>11:29:24 </a:t>
            </a:r>
            <a:r>
              <a:rPr lang="cs-CZ" sz="2000" b="1" dirty="0"/>
              <a:t>[cit. 2011-10-2]. Dostupný z WWW: &lt; </a:t>
            </a:r>
            <a:r>
              <a:rPr lang="cs-CZ" sz="2000" dirty="0"/>
              <a:t>http://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Soubor:Mapa_Rumunska.PNG</a:t>
            </a:r>
            <a:r>
              <a:rPr lang="cs-CZ" sz="2000" dirty="0" smtClean="0"/>
              <a:t>&gt;.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CORNELLa,Ferran</a:t>
            </a:r>
            <a:r>
              <a:rPr lang="cs-CZ" sz="2000" dirty="0" smtClean="0"/>
              <a:t>:</a:t>
            </a:r>
            <a:r>
              <a:rPr lang="en-US" sz="2000" dirty="0"/>
              <a:t> Palace of the Parliament, frontal </a:t>
            </a:r>
            <a:r>
              <a:rPr lang="en-US" sz="2000" dirty="0" smtClean="0"/>
              <a:t>view.JPG</a:t>
            </a:r>
            <a:r>
              <a:rPr lang="cs-CZ" sz="2000" dirty="0"/>
              <a:t> cs.png </a:t>
            </a:r>
            <a:r>
              <a:rPr lang="cs-CZ" sz="2000" b="1" dirty="0"/>
              <a:t>[online]. 2.10.2011 </a:t>
            </a:r>
            <a:r>
              <a:rPr lang="cs-CZ" sz="2000" b="1" dirty="0" smtClean="0"/>
              <a:t>11:35454 </a:t>
            </a:r>
            <a:r>
              <a:rPr lang="cs-CZ" sz="2000" b="1" dirty="0"/>
              <a:t>[cit. 2011-10-2]. Dostupný z WWW: &lt; </a:t>
            </a:r>
            <a:r>
              <a:rPr lang="cs-CZ" sz="2000" dirty="0"/>
              <a:t>http://cs.wikipedia.org/wiki/Soubor:Palace_of_the_</a:t>
            </a:r>
            <a:r>
              <a:rPr lang="cs-CZ" sz="2000" dirty="0" err="1"/>
              <a:t>Parliament</a:t>
            </a:r>
            <a:r>
              <a:rPr lang="cs-CZ" sz="2000" dirty="0"/>
              <a:t>,_</a:t>
            </a:r>
            <a:r>
              <a:rPr lang="cs-CZ" sz="2000" dirty="0" smtClean="0"/>
              <a:t>frontal_view.JPG&gt;.</a:t>
            </a:r>
            <a:endParaRPr lang="en-US" sz="2000" dirty="0"/>
          </a:p>
          <a:p>
            <a:endParaRPr lang="cs-CZ" sz="2000" dirty="0"/>
          </a:p>
          <a:p>
            <a:endParaRPr lang="cs-CZ" sz="20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4815565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Atlas světa</a:t>
            </a:r>
          </a:p>
          <a:p>
            <a:pPr>
              <a:defRPr/>
            </a:pPr>
            <a:r>
              <a:rPr lang="cs-CZ" dirty="0" smtClean="0"/>
              <a:t>Encyklopedie zeměpisu světa</a:t>
            </a:r>
          </a:p>
          <a:p>
            <a:pPr>
              <a:defRPr/>
            </a:pPr>
            <a:r>
              <a:rPr lang="cs-CZ" dirty="0" smtClean="0"/>
              <a:t>Encyklopedie A-Z</a:t>
            </a:r>
          </a:p>
          <a:p>
            <a:pPr>
              <a:defRPr/>
            </a:pPr>
            <a:r>
              <a:rPr lang="cs-CZ" smtClean="0"/>
              <a:t>Ilustrovaný dětský atlas světa</a:t>
            </a:r>
          </a:p>
          <a:p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92</TotalTime>
  <Words>383</Words>
  <Application>Microsoft Office PowerPoint</Application>
  <PresentationFormat>Předvádění na obrazovce (4:3)</PresentationFormat>
  <Paragraphs>77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Rumunsko</vt:lpstr>
      <vt:lpstr>RUMUNSKO</vt:lpstr>
      <vt:lpstr>Prezentace aplikace PowerPoint</vt:lpstr>
      <vt:lpstr>Prezentace aplikace PowerPoint</vt:lpstr>
      <vt:lpstr>Vlajka Rumunska</vt:lpstr>
      <vt:lpstr>Základní informace</vt:lpstr>
      <vt:lpstr>Bukurešť - hlavní město</vt:lpstr>
      <vt:lpstr>Povrch</vt:lpstr>
      <vt:lpstr>Vodstvo</vt:lpstr>
      <vt:lpstr>Prezentace aplikace PowerPoint</vt:lpstr>
      <vt:lpstr>Podnebí</vt:lpstr>
      <vt:lpstr>Obyvatelstvo + náboženství</vt:lpstr>
      <vt:lpstr>Hospodářství</vt:lpstr>
      <vt:lpstr>Prezentace aplikace PowerPoint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Martin Králík</cp:lastModifiedBy>
  <cp:revision>14</cp:revision>
  <dcterms:modified xsi:type="dcterms:W3CDTF">2012-03-16T21:57:01Z</dcterms:modified>
</cp:coreProperties>
</file>