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400" dirty="0" smtClean="0"/>
            <a:t>NÁZEV ŠKOLY: Základní škola a Mateřská škola Vlastějovice, okres Kutná Hora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400" dirty="0" smtClean="0"/>
            <a:t>AUTOR: Mgr. </a:t>
          </a:r>
          <a:r>
            <a:rPr lang="cs-CZ" sz="1400" smtClean="0"/>
            <a:t>Olga Sýsová</a:t>
          </a:r>
          <a:endParaRPr lang="cs-CZ" sz="14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400" dirty="0" smtClean="0"/>
            <a:t>NÁZEV: VY 42  INOVACE 06 Matematika a její aplikace –geometrie ve 4.r.</a:t>
          </a:r>
          <a:endParaRPr lang="cs-CZ" sz="14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400" dirty="0" smtClean="0"/>
            <a:t>ČÍSLO PROJEKTU</a:t>
          </a:r>
          <a:r>
            <a:rPr lang="cs-CZ" sz="2000" dirty="0" smtClean="0"/>
            <a:t>: CZ.1.07/1.4.00/21.0896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7D356FD4-5DBA-45B8-83F2-01640ED454D7}">
      <dgm:prSet custT="1"/>
      <dgm:spPr/>
      <dgm:t>
        <a:bodyPr/>
        <a:lstStyle/>
        <a:p>
          <a:pPr rtl="0"/>
          <a:r>
            <a:rPr lang="cs-CZ" sz="1400" dirty="0" smtClean="0"/>
            <a:t>TÉMA</a:t>
          </a:r>
          <a:r>
            <a:rPr lang="cs-CZ" sz="2000" dirty="0" smtClean="0"/>
            <a:t>: Rýsování kolmic daným bodem</a:t>
          </a:r>
          <a:endParaRPr lang="cs-CZ" dirty="0"/>
        </a:p>
      </dgm:t>
    </dgm:pt>
    <dgm:pt modelId="{745AE3BF-EDA2-4B12-8BBC-7952AB8358C9}" type="sibTrans" cxnId="{88CD716D-C9E7-437E-B132-01D87E8C65D2}">
      <dgm:prSet/>
      <dgm:spPr/>
      <dgm:t>
        <a:bodyPr/>
        <a:lstStyle/>
        <a:p>
          <a:endParaRPr lang="cs-CZ"/>
        </a:p>
      </dgm:t>
    </dgm:pt>
    <dgm:pt modelId="{1F89B4F8-48BB-416F-B2A4-A953D89B227A}" type="parTrans" cxnId="{88CD716D-C9E7-437E-B132-01D87E8C65D2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5EADEC68-DC27-4179-998F-15CD834808A2}" type="pres">
      <dgm:prSet presAssocID="{7D356FD4-5DBA-45B8-83F2-01640ED454D7}" presName="vertSpace4" presStyleLbl="node1" presStyleIdx="2" presStyleCnt="5"/>
      <dgm:spPr/>
    </dgm:pt>
    <dgm:pt modelId="{B8578831-437F-4501-8ADE-AE2A1799C643}" type="pres">
      <dgm:prSet presAssocID="{7D356FD4-5DBA-45B8-83F2-01640ED454D7}" presName="circle4" presStyleLbl="node1" presStyleIdx="3" presStyleCnt="5"/>
      <dgm:spPr/>
    </dgm:pt>
    <dgm:pt modelId="{F217DB88-03EE-4B14-A303-4F9D49C289A7}" type="pres">
      <dgm:prSet presAssocID="{7D356FD4-5DBA-45B8-83F2-01640ED454D7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E8B8A9-76C8-445B-9727-5936C7A5778A}" type="pres">
      <dgm:prSet presAssocID="{7D356FD4-5DBA-45B8-83F2-01640ED454D7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911B9E5-A690-4A46-9B2F-75B4C296FA23}" type="presOf" srcId="{D1B46980-6531-4606-95E6-44980827E919}" destId="{6140AFEC-043D-4C43-A2F9-D0F5331DF3A3}" srcOrd="0" destOrd="0" presId="urn:microsoft.com/office/officeart/2005/8/layout/target3"/>
    <dgm:cxn modelId="{DA59B54E-4E0E-4E8C-812D-21E43C8BABD0}" type="presOf" srcId="{D1D4F407-5343-4D3F-B5B9-D407B03CAEB4}" destId="{D005CE8C-CC26-4C3E-AC11-E15060ECD759}" srcOrd="0" destOrd="0" presId="urn:microsoft.com/office/officeart/2005/8/layout/target3"/>
    <dgm:cxn modelId="{DB12E246-6A5E-4ABA-95D4-C676E7C3E1F7}" type="presOf" srcId="{4C35D32F-0EAB-4CD7-82EE-45574DC2A586}" destId="{890E4F0B-2866-4A3F-A3C7-2A14B1797930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8CD716D-C9E7-437E-B132-01D87E8C65D2}" srcId="{757F3AB3-0718-4624-B441-E567A8F0AB56}" destId="{7D356FD4-5DBA-45B8-83F2-01640ED454D7}" srcOrd="3" destOrd="0" parTransId="{1F89B4F8-48BB-416F-B2A4-A953D89B227A}" sibTransId="{745AE3BF-EDA2-4B12-8BBC-7952AB8358C9}"/>
    <dgm:cxn modelId="{6EE8D822-F26B-42A5-A792-7CD67980F693}" type="presOf" srcId="{757F3AB3-0718-4624-B441-E567A8F0AB56}" destId="{333A1088-737F-45CB-B68E-254E46348037}" srcOrd="0" destOrd="0" presId="urn:microsoft.com/office/officeart/2005/8/layout/target3"/>
    <dgm:cxn modelId="{ED02E1A8-B9A8-438F-AB3F-A7118B654CA1}" type="presOf" srcId="{B651F6E3-6281-48DB-9319-2AEAFDAE7572}" destId="{619D679B-A015-4ECF-8348-D1034C574F4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C9DAC1F-55BB-400D-96BE-180AA410C927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665C5B9-67AC-47FD-A249-359EF9648C94}" type="presOf" srcId="{7D356FD4-5DBA-45B8-83F2-01640ED454D7}" destId="{D0E8B8A9-76C8-445B-9727-5936C7A5778A}" srcOrd="1" destOrd="0" presId="urn:microsoft.com/office/officeart/2005/8/layout/target3"/>
    <dgm:cxn modelId="{3969A6A3-34AE-4BCD-8148-1D98BBF77539}" type="presOf" srcId="{7D356FD4-5DBA-45B8-83F2-01640ED454D7}" destId="{F217DB88-03EE-4B14-A303-4F9D49C289A7}" srcOrd="0" destOrd="0" presId="urn:microsoft.com/office/officeart/2005/8/layout/target3"/>
    <dgm:cxn modelId="{8D68FF79-A781-4900-A837-3348F9A169ED}" type="presOf" srcId="{D1B46980-6531-4606-95E6-44980827E919}" destId="{2BE915AB-18AA-4053-B92C-3BFC9ED204BB}" srcOrd="1" destOrd="0" presId="urn:microsoft.com/office/officeart/2005/8/layout/target3"/>
    <dgm:cxn modelId="{45B86EB1-E480-444D-A71F-40AF55D23A10}" type="presOf" srcId="{B651F6E3-6281-48DB-9319-2AEAFDAE7572}" destId="{6BB5E863-4638-4E1D-BFDE-399D028AC4ED}" srcOrd="1" destOrd="0" presId="urn:microsoft.com/office/officeart/2005/8/layout/target3"/>
    <dgm:cxn modelId="{DF9C246C-B119-4D47-90C8-BF478B0C9CA4}" type="presOf" srcId="{4C35D32F-0EAB-4CD7-82EE-45574DC2A586}" destId="{8BEBB6EC-1DAA-4CAC-8A25-BC0FCBD5DBD5}" srcOrd="0" destOrd="0" presId="urn:microsoft.com/office/officeart/2005/8/layout/target3"/>
    <dgm:cxn modelId="{78A43EFB-C257-4E5B-B899-A61F4D07F095}" type="presParOf" srcId="{333A1088-737F-45CB-B68E-254E46348037}" destId="{F5ABB229-8D3B-4694-996A-96F23CF14429}" srcOrd="0" destOrd="0" presId="urn:microsoft.com/office/officeart/2005/8/layout/target3"/>
    <dgm:cxn modelId="{95A17C11-75D2-4E8A-BE5E-BF7D2D6D54E1}" type="presParOf" srcId="{333A1088-737F-45CB-B68E-254E46348037}" destId="{F41139FD-01EE-4571-8B17-4FB00FC51163}" srcOrd="1" destOrd="0" presId="urn:microsoft.com/office/officeart/2005/8/layout/target3"/>
    <dgm:cxn modelId="{3A2B35DA-0D36-488A-ADC8-D6A1CF79321F}" type="presParOf" srcId="{333A1088-737F-45CB-B68E-254E46348037}" destId="{D005CE8C-CC26-4C3E-AC11-E15060ECD759}" srcOrd="2" destOrd="0" presId="urn:microsoft.com/office/officeart/2005/8/layout/target3"/>
    <dgm:cxn modelId="{4557F73D-77C3-43C6-8047-91C45DD1AE01}" type="presParOf" srcId="{333A1088-737F-45CB-B68E-254E46348037}" destId="{2C702D82-9B77-49B7-9568-BB8EB47C3372}" srcOrd="3" destOrd="0" presId="urn:microsoft.com/office/officeart/2005/8/layout/target3"/>
    <dgm:cxn modelId="{CBE51AB6-6356-4F3A-A721-C2647B2DBD01}" type="presParOf" srcId="{333A1088-737F-45CB-B68E-254E46348037}" destId="{A52A0455-90FF-4808-ABD0-F02540D31D5A}" srcOrd="4" destOrd="0" presId="urn:microsoft.com/office/officeart/2005/8/layout/target3"/>
    <dgm:cxn modelId="{2957FB88-5F5D-4F82-B76F-DBB92FA11AD2}" type="presParOf" srcId="{333A1088-737F-45CB-B68E-254E46348037}" destId="{6140AFEC-043D-4C43-A2F9-D0F5331DF3A3}" srcOrd="5" destOrd="0" presId="urn:microsoft.com/office/officeart/2005/8/layout/target3"/>
    <dgm:cxn modelId="{4318525F-231E-4841-98D7-5FAFE6976759}" type="presParOf" srcId="{333A1088-737F-45CB-B68E-254E46348037}" destId="{9358AC05-5D7D-4327-9F80-1AD486AEA664}" srcOrd="6" destOrd="0" presId="urn:microsoft.com/office/officeart/2005/8/layout/target3"/>
    <dgm:cxn modelId="{37FE32B9-5FAE-4E02-8625-1436C5598F8F}" type="presParOf" srcId="{333A1088-737F-45CB-B68E-254E46348037}" destId="{313FC574-E1CD-4FB4-B054-0B805CE0447D}" srcOrd="7" destOrd="0" presId="urn:microsoft.com/office/officeart/2005/8/layout/target3"/>
    <dgm:cxn modelId="{06F9A4EF-1A78-4735-AA62-C3C6692069B2}" type="presParOf" srcId="{333A1088-737F-45CB-B68E-254E46348037}" destId="{619D679B-A015-4ECF-8348-D1034C574F40}" srcOrd="8" destOrd="0" presId="urn:microsoft.com/office/officeart/2005/8/layout/target3"/>
    <dgm:cxn modelId="{0796B2CB-2A0D-441E-B3F6-207502B58881}" type="presParOf" srcId="{333A1088-737F-45CB-B68E-254E46348037}" destId="{5EADEC68-DC27-4179-998F-15CD834808A2}" srcOrd="9" destOrd="0" presId="urn:microsoft.com/office/officeart/2005/8/layout/target3"/>
    <dgm:cxn modelId="{0AB9F39C-D00B-4CF5-B416-C8843CD647B6}" type="presParOf" srcId="{333A1088-737F-45CB-B68E-254E46348037}" destId="{B8578831-437F-4501-8ADE-AE2A1799C643}" srcOrd="10" destOrd="0" presId="urn:microsoft.com/office/officeart/2005/8/layout/target3"/>
    <dgm:cxn modelId="{A1A2AE0F-B9DD-45D7-AE4E-3E659D5E08D6}" type="presParOf" srcId="{333A1088-737F-45CB-B68E-254E46348037}" destId="{F217DB88-03EE-4B14-A303-4F9D49C289A7}" srcOrd="11" destOrd="0" presId="urn:microsoft.com/office/officeart/2005/8/layout/target3"/>
    <dgm:cxn modelId="{F59CB6B6-753C-4C72-B625-47B75E05EA7C}" type="presParOf" srcId="{333A1088-737F-45CB-B68E-254E46348037}" destId="{76644BE8-9D7C-4C09-B250-3D10AF48CBB7}" srcOrd="12" destOrd="0" presId="urn:microsoft.com/office/officeart/2005/8/layout/target3"/>
    <dgm:cxn modelId="{3EB7D544-E6FF-4188-9A9C-5BE97B7BD5C1}" type="presParOf" srcId="{333A1088-737F-45CB-B68E-254E46348037}" destId="{EE85B701-7295-41C0-BA7A-34D3756A2AE6}" srcOrd="13" destOrd="0" presId="urn:microsoft.com/office/officeart/2005/8/layout/target3"/>
    <dgm:cxn modelId="{5CE72D85-C1FF-4352-8899-03FA6054B210}" type="presParOf" srcId="{333A1088-737F-45CB-B68E-254E46348037}" destId="{8BEBB6EC-1DAA-4CAC-8A25-BC0FCBD5DBD5}" srcOrd="14" destOrd="0" presId="urn:microsoft.com/office/officeart/2005/8/layout/target3"/>
    <dgm:cxn modelId="{30CFF11A-B042-4C5A-A3B7-63A8E9AB2E0C}" type="presParOf" srcId="{333A1088-737F-45CB-B68E-254E46348037}" destId="{AED2198E-93D5-4001-81B4-73124B309672}" srcOrd="15" destOrd="0" presId="urn:microsoft.com/office/officeart/2005/8/layout/target3"/>
    <dgm:cxn modelId="{D8A72DC4-7AFE-4411-9012-0530B40A8B26}" type="presParOf" srcId="{333A1088-737F-45CB-B68E-254E46348037}" destId="{2BE915AB-18AA-4053-B92C-3BFC9ED204BB}" srcOrd="16" destOrd="0" presId="urn:microsoft.com/office/officeart/2005/8/layout/target3"/>
    <dgm:cxn modelId="{318A200E-0E92-45B3-BF01-BED1E36B6929}" type="presParOf" srcId="{333A1088-737F-45CB-B68E-254E46348037}" destId="{6BB5E863-4638-4E1D-BFDE-399D028AC4ED}" srcOrd="17" destOrd="0" presId="urn:microsoft.com/office/officeart/2005/8/layout/target3"/>
    <dgm:cxn modelId="{A4B1BBF8-D32C-4B35-B737-DFDAA6FFD2EB}" type="presParOf" srcId="{333A1088-737F-45CB-B68E-254E46348037}" destId="{D0E8B8A9-76C8-445B-9727-5936C7A5778A}" srcOrd="18" destOrd="0" presId="urn:microsoft.com/office/officeart/2005/8/layout/target3"/>
    <dgm:cxn modelId="{84885566-D383-4D58-8960-021C284D408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ŠKOLY: Základní škola a Mateřská škola Vlastějovice, okres Kutná Hora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</a:t>
          </a:r>
          <a:r>
            <a:rPr lang="cs-CZ" sz="1400" kern="1200" smtClean="0"/>
            <a:t>Olga Sýsová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NÁZEV: VY 42  INOVACE 06 Matematika a její aplikace –geometrie ve 4.r.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B8578831-437F-4501-8ADE-AE2A1799C643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217DB88-03EE-4B14-A303-4F9D49C289A7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</a:t>
          </a:r>
          <a:r>
            <a:rPr lang="cs-CZ" sz="2000" kern="1200" dirty="0" smtClean="0"/>
            <a:t>: Rýsování kolmic daným bodem</a:t>
          </a:r>
          <a:endParaRPr lang="cs-CZ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ČÍSLO PROJEKTU</a:t>
          </a:r>
          <a:r>
            <a:rPr lang="cs-CZ" sz="2000" kern="1200" dirty="0" smtClean="0"/>
            <a:t>: CZ.1.07/1.4.00/21.0896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D397A4-E6FB-4942-8378-9352481BE772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0AEC09-E488-4922-BED3-A92D8839A3B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01293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19033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0836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39D"/>
                </a:solidFill>
              </a:rPr>
              <a:pPr/>
              <a:t>27.7.2013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59864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51800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4076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5206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DFE6D0"/>
                </a:solidFill>
              </a:rPr>
              <a:pPr/>
              <a:t>‹#›</a:t>
            </a:fld>
            <a:endParaRPr lang="cs-CZ">
              <a:solidFill>
                <a:srgbClr val="DFE6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1867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xmlns="" val="299285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xmlns="" val="3709979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978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8232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F3D0C4D0-FDA7-4245-9BF3-C4E4F799DB88}" type="datetimeFigureOut">
              <a:rPr lang="cs-CZ" smtClean="0">
                <a:solidFill>
                  <a:srgbClr val="DFE6D0"/>
                </a:solidFill>
              </a:rPr>
              <a:pPr/>
              <a:t>27.7.2013</a:t>
            </a:fld>
            <a:endParaRPr lang="cs-CZ">
              <a:solidFill>
                <a:srgbClr val="DFE6D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DFE6D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8901ECC0-0BDB-4B55-B2D1-E88CC0524384}" type="slidenum">
              <a:rPr lang="cs-CZ" smtClean="0">
                <a:solidFill>
                  <a:srgbClr val="DFE6D0"/>
                </a:solidFill>
              </a:rPr>
              <a:pPr/>
              <a:t>‹#›</a:t>
            </a:fld>
            <a:endParaRPr lang="cs-CZ">
              <a:solidFill>
                <a:srgbClr val="DFE6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34706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255484727"/>
              </p:ext>
            </p:extLst>
          </p:nvPr>
        </p:nvGraphicFramePr>
        <p:xfrm>
          <a:off x="539552" y="836712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4462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95536" y="1628800"/>
            <a:ext cx="4038600" cy="4525963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Pokračujeme v nácviku rýsování kolmých přímek.</a:t>
            </a:r>
          </a:p>
          <a:p>
            <a:r>
              <a:rPr lang="cs-CZ" dirty="0" smtClean="0"/>
              <a:t>Rozlišujeme dva případy:</a:t>
            </a:r>
          </a:p>
          <a:p>
            <a:r>
              <a:rPr lang="cs-CZ" dirty="0" smtClean="0"/>
              <a:t>1. rýsování kolmice </a:t>
            </a:r>
            <a:r>
              <a:rPr lang="cs-CZ" dirty="0" smtClean="0"/>
              <a:t>                      k </a:t>
            </a:r>
            <a:r>
              <a:rPr lang="cs-CZ" dirty="0" smtClean="0"/>
              <a:t>dané přímce procházející bodem, který na dané přímce leží</a:t>
            </a:r>
          </a:p>
          <a:p>
            <a:r>
              <a:rPr lang="cs-CZ" dirty="0" smtClean="0"/>
              <a:t>2. rýsování kolmice </a:t>
            </a:r>
            <a:r>
              <a:rPr lang="cs-CZ" dirty="0" smtClean="0"/>
              <a:t>                   k </a:t>
            </a:r>
            <a:r>
              <a:rPr lang="cs-CZ" dirty="0" smtClean="0"/>
              <a:t>dané přímce bodem, který na dané přímce neleží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Matematika pro 4. ročník ZŠ, 1.díl</a:t>
            </a:r>
          </a:p>
          <a:p>
            <a:pPr marL="0" indent="0">
              <a:buNone/>
            </a:pPr>
            <a:r>
              <a:rPr lang="cs-CZ" dirty="0" smtClean="0"/>
              <a:t>RNDr. Růžena Blažková, </a:t>
            </a:r>
            <a:r>
              <a:rPr lang="cs-CZ" dirty="0" err="1" smtClean="0"/>
              <a:t>CSc</a:t>
            </a:r>
            <a:r>
              <a:rPr lang="cs-CZ" dirty="0" smtClean="0"/>
              <a:t>; RNDr. Milena Vaňurová, </a:t>
            </a:r>
            <a:r>
              <a:rPr lang="cs-CZ" dirty="0" err="1" smtClean="0"/>
              <a:t>CSc</a:t>
            </a:r>
            <a:r>
              <a:rPr lang="cs-CZ" dirty="0" smtClean="0"/>
              <a:t>; RNDr. Květoslava Matoušková, </a:t>
            </a:r>
            <a:r>
              <a:rPr lang="cs-CZ" dirty="0" err="1" smtClean="0"/>
              <a:t>CSc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Naklad. Alter, Praha 2005</a:t>
            </a:r>
          </a:p>
        </p:txBody>
      </p:sp>
    </p:spTree>
    <p:extLst>
      <p:ext uri="{BB962C8B-B14F-4D97-AF65-F5344CB8AC3E}">
        <p14:creationId xmlns:p14="http://schemas.microsoft.com/office/powerpoint/2010/main" xmlns="" val="2354517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82554"/>
          </a:xfrm>
        </p:spPr>
        <p:txBody>
          <a:bodyPr>
            <a:normAutofit/>
          </a:bodyPr>
          <a:lstStyle/>
          <a:p>
            <a:r>
              <a:rPr lang="cs-CZ" dirty="0" smtClean="0"/>
              <a:t>Zadání:</a:t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Narýsuj přímku </a:t>
            </a:r>
            <a:r>
              <a:rPr lang="cs-CZ" i="1" dirty="0" smtClean="0"/>
              <a:t>p</a:t>
            </a:r>
            <a:r>
              <a:rPr lang="cs-CZ" dirty="0" smtClean="0"/>
              <a:t>. Vyznač na ní bod A. Dále narýsuj přímku </a:t>
            </a:r>
            <a:r>
              <a:rPr lang="cs-CZ" i="1" dirty="0" smtClean="0"/>
              <a:t>r</a:t>
            </a:r>
            <a:r>
              <a:rPr lang="cs-CZ" dirty="0" smtClean="0"/>
              <a:t>, která prochází bodem A </a:t>
            </a:r>
            <a:r>
              <a:rPr lang="cs-CZ" dirty="0" err="1" smtClean="0"/>
              <a:t>a</a:t>
            </a:r>
            <a:r>
              <a:rPr lang="cs-CZ" dirty="0" smtClean="0"/>
              <a:t> je </a:t>
            </a:r>
            <a:r>
              <a:rPr lang="cs-CZ" dirty="0" smtClean="0"/>
              <a:t>kolmá                       </a:t>
            </a:r>
            <a:r>
              <a:rPr lang="cs-CZ" dirty="0" smtClean="0"/>
              <a:t>k přímce </a:t>
            </a:r>
            <a:r>
              <a:rPr lang="cs-CZ" i="1" dirty="0" smtClean="0"/>
              <a:t>p.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30266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Krok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/>
              <a:t>n</a:t>
            </a:r>
            <a:r>
              <a:rPr lang="cs-CZ" dirty="0" smtClean="0"/>
              <a:t>arýsujeme přímku </a:t>
            </a:r>
            <a:r>
              <a:rPr lang="cs-CZ" i="1" dirty="0" smtClean="0"/>
              <a:t>p</a:t>
            </a:r>
          </a:p>
          <a:p>
            <a:endParaRPr lang="cs-CZ" i="1" dirty="0"/>
          </a:p>
          <a:p>
            <a:endParaRPr lang="cs-CZ" dirty="0" smtClean="0"/>
          </a:p>
          <a:p>
            <a:r>
              <a:rPr lang="cs-CZ" dirty="0"/>
              <a:t>n</a:t>
            </a:r>
            <a:r>
              <a:rPr lang="cs-CZ" dirty="0" smtClean="0"/>
              <a:t>a ní zvolíme bod 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5220072" y="3645024"/>
            <a:ext cx="31683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6444208" y="3501008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8151753" y="3719722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367695" y="3789040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87222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Krok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Trojúhelník s ryskou přiložíme k přímce </a:t>
            </a:r>
            <a:r>
              <a:rPr lang="cs-CZ" i="1" dirty="0" smtClean="0"/>
              <a:t>p</a:t>
            </a:r>
            <a:r>
              <a:rPr lang="cs-CZ" dirty="0" smtClean="0"/>
              <a:t> tak, aby se ryska kryla s přímkou </a:t>
            </a:r>
            <a:r>
              <a:rPr lang="cs-CZ" i="1" dirty="0" smtClean="0"/>
              <a:t>p</a:t>
            </a:r>
            <a:r>
              <a:rPr lang="cs-CZ" dirty="0" smtClean="0"/>
              <a:t> a nejdelší strana trojúhelníku procházela bodem A</a:t>
            </a:r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5220072" y="3789040"/>
            <a:ext cx="30963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8316416" y="393305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</a:t>
            </a:r>
            <a:endParaRPr lang="cs-CZ" dirty="0"/>
          </a:p>
        </p:txBody>
      </p:sp>
      <p:cxnSp>
        <p:nvCxnSpPr>
          <p:cNvPr id="9" name="Přímá spojnice 8"/>
          <p:cNvCxnSpPr/>
          <p:nvPr/>
        </p:nvCxnSpPr>
        <p:spPr>
          <a:xfrm>
            <a:off x="6372200" y="3645024"/>
            <a:ext cx="0" cy="4726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6372200" y="3933056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557541"/>
            <a:ext cx="1170533" cy="2462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3" name="Přímá spojnice 12"/>
          <p:cNvCxnSpPr>
            <a:stCxn id="1026" idx="3"/>
            <a:endCxn id="1026" idx="1"/>
          </p:cNvCxnSpPr>
          <p:nvPr/>
        </p:nvCxnSpPr>
        <p:spPr>
          <a:xfrm flipH="1">
            <a:off x="5220072" y="3789040"/>
            <a:ext cx="117053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86235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Krok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Podle nejdelší strany trojúhelníku s ryskou narýsujeme přímku </a:t>
            </a:r>
            <a:r>
              <a:rPr lang="cs-CZ" i="1" dirty="0" smtClean="0"/>
              <a:t>r</a:t>
            </a:r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5220072" y="3789040"/>
            <a:ext cx="30963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8316416" y="393305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</a:t>
            </a:r>
            <a:endParaRPr lang="cs-CZ" dirty="0"/>
          </a:p>
        </p:txBody>
      </p:sp>
      <p:cxnSp>
        <p:nvCxnSpPr>
          <p:cNvPr id="9" name="Přímá spojnice 8"/>
          <p:cNvCxnSpPr/>
          <p:nvPr/>
        </p:nvCxnSpPr>
        <p:spPr>
          <a:xfrm>
            <a:off x="6372200" y="3645024"/>
            <a:ext cx="0" cy="4726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6372200" y="3933056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557541"/>
            <a:ext cx="1170533" cy="2462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3" name="Přímá spojnice 12"/>
          <p:cNvCxnSpPr>
            <a:stCxn id="1026" idx="3"/>
            <a:endCxn id="1026" idx="1"/>
          </p:cNvCxnSpPr>
          <p:nvPr/>
        </p:nvCxnSpPr>
        <p:spPr>
          <a:xfrm flipH="1">
            <a:off x="5220072" y="3789040"/>
            <a:ext cx="117053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6372200" y="1916832"/>
            <a:ext cx="18405" cy="36004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6534264" y="5517232"/>
            <a:ext cx="261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7008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1772816"/>
            <a:ext cx="83529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/>
              <a:t>Zadání:</a:t>
            </a:r>
            <a:br>
              <a:rPr lang="cs-CZ" sz="36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Narýsuj přímku </a:t>
            </a:r>
            <a:r>
              <a:rPr lang="cs-CZ" sz="3600" i="1" dirty="0" smtClean="0"/>
              <a:t>u a bod R, který na přímce </a:t>
            </a:r>
            <a:r>
              <a:rPr lang="cs-CZ" sz="3600" dirty="0" smtClean="0"/>
              <a:t>u</a:t>
            </a:r>
            <a:r>
              <a:rPr lang="cs-CZ" sz="3600" i="1" dirty="0" smtClean="0"/>
              <a:t> neleží</a:t>
            </a:r>
            <a:r>
              <a:rPr lang="cs-CZ" sz="3600" dirty="0" smtClean="0"/>
              <a:t>. Dále narýsuj přímku </a:t>
            </a:r>
            <a:r>
              <a:rPr lang="cs-CZ" sz="3600" i="1" dirty="0"/>
              <a:t>v</a:t>
            </a:r>
            <a:r>
              <a:rPr lang="cs-CZ" sz="3600" dirty="0" smtClean="0"/>
              <a:t>, která prochází bodem R a je kolmá </a:t>
            </a:r>
            <a:r>
              <a:rPr lang="cs-CZ" sz="3600" dirty="0" smtClean="0"/>
              <a:t>                  k </a:t>
            </a:r>
            <a:r>
              <a:rPr lang="cs-CZ" sz="3600" dirty="0" smtClean="0"/>
              <a:t>přímce </a:t>
            </a:r>
            <a:r>
              <a:rPr lang="cs-CZ" sz="3600" i="1" dirty="0"/>
              <a:t>u</a:t>
            </a:r>
            <a:r>
              <a:rPr lang="cs-CZ" sz="3600" i="1" dirty="0" smtClean="0"/>
              <a:t>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3662673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Krok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Narýsujeme přímku </a:t>
            </a:r>
            <a:r>
              <a:rPr lang="cs-CZ" i="1" dirty="0" smtClean="0"/>
              <a:t>u</a:t>
            </a:r>
          </a:p>
          <a:p>
            <a:endParaRPr lang="cs-CZ" i="1" dirty="0"/>
          </a:p>
          <a:p>
            <a:endParaRPr lang="cs-CZ" i="1" dirty="0" smtClean="0"/>
          </a:p>
          <a:p>
            <a:r>
              <a:rPr lang="cs-CZ" i="1" dirty="0" smtClean="0"/>
              <a:t>Narýsujeme bod R, který na přímce </a:t>
            </a:r>
            <a:r>
              <a:rPr lang="cs-CZ" dirty="0" smtClean="0"/>
              <a:t>u</a:t>
            </a:r>
            <a:r>
              <a:rPr lang="cs-CZ" i="1" dirty="0" smtClean="0"/>
              <a:t> neleží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5292080" y="3645024"/>
            <a:ext cx="30243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8316416" y="3645024"/>
            <a:ext cx="2856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</a:t>
            </a:r>
            <a:endParaRPr lang="cs-CZ" dirty="0"/>
          </a:p>
        </p:txBody>
      </p:sp>
      <p:cxnSp>
        <p:nvCxnSpPr>
          <p:cNvPr id="9" name="Přímá spojnice 8"/>
          <p:cNvCxnSpPr/>
          <p:nvPr/>
        </p:nvCxnSpPr>
        <p:spPr>
          <a:xfrm>
            <a:off x="6300192" y="2636912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6156176" y="2744924"/>
            <a:ext cx="3600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6516216" y="274492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58667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Krok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/>
              <a:t>Trojúhelník s ryskou přiložíme k přímce </a:t>
            </a:r>
            <a:r>
              <a:rPr lang="cs-CZ" i="1" dirty="0" smtClean="0"/>
              <a:t>u</a:t>
            </a:r>
            <a:r>
              <a:rPr lang="cs-CZ" dirty="0" smtClean="0"/>
              <a:t> </a:t>
            </a:r>
            <a:r>
              <a:rPr lang="cs-CZ" dirty="0"/>
              <a:t>tak, aby se ryska kryla s přímkou </a:t>
            </a:r>
            <a:r>
              <a:rPr lang="cs-CZ" i="1" dirty="0" smtClean="0"/>
              <a:t>u</a:t>
            </a:r>
            <a:r>
              <a:rPr lang="cs-CZ" dirty="0" smtClean="0"/>
              <a:t> </a:t>
            </a:r>
            <a:r>
              <a:rPr lang="cs-CZ" dirty="0"/>
              <a:t>a nejdelší strana trojúhelníku procházela bodem </a:t>
            </a:r>
            <a:r>
              <a:rPr lang="cs-CZ" dirty="0" smtClean="0"/>
              <a:t>R</a:t>
            </a:r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5292080" y="3645024"/>
            <a:ext cx="30243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8316416" y="3645024"/>
            <a:ext cx="2856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</a:t>
            </a:r>
            <a:endParaRPr lang="cs-CZ" dirty="0"/>
          </a:p>
        </p:txBody>
      </p:sp>
      <p:cxnSp>
        <p:nvCxnSpPr>
          <p:cNvPr id="9" name="Přímá spojnice 8"/>
          <p:cNvCxnSpPr/>
          <p:nvPr/>
        </p:nvCxnSpPr>
        <p:spPr>
          <a:xfrm>
            <a:off x="6300192" y="2636912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6156176" y="2744924"/>
            <a:ext cx="3600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6516216" y="274492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29659" y="2413525"/>
            <a:ext cx="1170533" cy="2462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" name="Přímá spojnice 7"/>
          <p:cNvCxnSpPr>
            <a:stCxn id="2050" idx="3"/>
            <a:endCxn id="2050" idx="1"/>
          </p:cNvCxnSpPr>
          <p:nvPr/>
        </p:nvCxnSpPr>
        <p:spPr>
          <a:xfrm flipH="1">
            <a:off x="5129659" y="3645024"/>
            <a:ext cx="117053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02586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Krok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/>
              <a:t>Podle nejdelší strany trojúhelníku s ryskou narýsujeme </a:t>
            </a:r>
            <a:r>
              <a:rPr lang="cs-CZ" dirty="0" smtClean="0"/>
              <a:t>přímku </a:t>
            </a:r>
            <a:r>
              <a:rPr lang="cs-CZ" i="1" dirty="0" smtClean="0"/>
              <a:t>v</a:t>
            </a:r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5292080" y="3645024"/>
            <a:ext cx="30243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8316416" y="3645024"/>
            <a:ext cx="2856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</a:t>
            </a:r>
            <a:endParaRPr lang="cs-CZ" dirty="0"/>
          </a:p>
        </p:txBody>
      </p:sp>
      <p:cxnSp>
        <p:nvCxnSpPr>
          <p:cNvPr id="9" name="Přímá spojnice 8"/>
          <p:cNvCxnSpPr/>
          <p:nvPr/>
        </p:nvCxnSpPr>
        <p:spPr>
          <a:xfrm>
            <a:off x="6300192" y="2636912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6156176" y="2744924"/>
            <a:ext cx="3600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6516216" y="274492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29659" y="2413525"/>
            <a:ext cx="1170533" cy="2462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" name="Přímá spojnice 7"/>
          <p:cNvCxnSpPr>
            <a:stCxn id="2050" idx="3"/>
            <a:endCxn id="2050" idx="1"/>
          </p:cNvCxnSpPr>
          <p:nvPr/>
        </p:nvCxnSpPr>
        <p:spPr>
          <a:xfrm flipH="1">
            <a:off x="5129659" y="3645024"/>
            <a:ext cx="117053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6300192" y="2060848"/>
            <a:ext cx="0" cy="324036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6316135" y="5042167"/>
            <a:ext cx="2856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v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8592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236</Words>
  <Application>Microsoft Office PowerPoint</Application>
  <PresentationFormat>Předvádění na obrazovce (4:3)</PresentationFormat>
  <Paragraphs>48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Došky</vt:lpstr>
      <vt:lpstr>Snímek 1</vt:lpstr>
      <vt:lpstr>Anotace a citace</vt:lpstr>
      <vt:lpstr>Zadání:   Narýsuj přímku p. Vyznač na ní bod A. Dále narýsuj přímku r, která prochází bodem A a je kolmá                       k přímce p.</vt:lpstr>
      <vt:lpstr>Krok 1</vt:lpstr>
      <vt:lpstr>Krok 2</vt:lpstr>
      <vt:lpstr>Krok 3</vt:lpstr>
      <vt:lpstr>Snímek 7</vt:lpstr>
      <vt:lpstr>Krok 1</vt:lpstr>
      <vt:lpstr>Krok 2</vt:lpstr>
      <vt:lpstr>Krok 3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08G8</dc:creator>
  <cp:lastModifiedBy>Dum</cp:lastModifiedBy>
  <cp:revision>4</cp:revision>
  <dcterms:created xsi:type="dcterms:W3CDTF">2013-01-04T10:38:50Z</dcterms:created>
  <dcterms:modified xsi:type="dcterms:W3CDTF">2013-07-27T08:21:00Z</dcterms:modified>
</cp:coreProperties>
</file>