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42  INOVACE 08 Matematika a její aplikace –geometrie ve 4.r.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dirty="0" smtClean="0"/>
            <a:t>: Rýsování rovnoběžek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626EECA-12F9-4BB2-B910-E289DE778B42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334D74B0-8EF2-40F7-A89B-304B9BD3AFE2}" type="presOf" srcId="{B651F6E3-6281-48DB-9319-2AEAFDAE7572}" destId="{6BB5E863-4638-4E1D-BFDE-399D028AC4ED}" srcOrd="1" destOrd="0" presId="urn:microsoft.com/office/officeart/2005/8/layout/target3"/>
    <dgm:cxn modelId="{3EA58D62-1C4A-4D01-A178-CCBBC55D41C6}" type="presOf" srcId="{4C35D32F-0EAB-4CD7-82EE-45574DC2A586}" destId="{8BEBB6EC-1DAA-4CAC-8A25-BC0FCBD5DBD5}" srcOrd="0" destOrd="0" presId="urn:microsoft.com/office/officeart/2005/8/layout/target3"/>
    <dgm:cxn modelId="{047C0600-4A88-4936-B5BF-B928C297B3D1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A70EDBF-5502-4243-83DD-06B3C7CF3A97}" type="presOf" srcId="{4C35D32F-0EAB-4CD7-82EE-45574DC2A586}" destId="{890E4F0B-2866-4A3F-A3C7-2A14B1797930}" srcOrd="1" destOrd="0" presId="urn:microsoft.com/office/officeart/2005/8/layout/target3"/>
    <dgm:cxn modelId="{FC1318F5-1D88-48B4-AE43-5849E00BCC16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BAAFC814-6A58-4060-9512-98D4089F78AF}" type="presOf" srcId="{D1D4F407-5343-4D3F-B5B9-D407B03CAEB4}" destId="{AED2198E-93D5-4001-81B4-73124B309672}" srcOrd="1" destOrd="0" presId="urn:microsoft.com/office/officeart/2005/8/layout/target3"/>
    <dgm:cxn modelId="{9AB3868C-5EC5-4617-8B98-45E0C7E62BE8}" type="presOf" srcId="{D1D4F407-5343-4D3F-B5B9-D407B03CAEB4}" destId="{D005CE8C-CC26-4C3E-AC11-E15060ECD759}" srcOrd="0" destOrd="0" presId="urn:microsoft.com/office/officeart/2005/8/layout/target3"/>
    <dgm:cxn modelId="{78B693D5-0794-43D4-B438-DDE2DEC2492B}" type="presOf" srcId="{7D356FD4-5DBA-45B8-83F2-01640ED454D7}" destId="{D0E8B8A9-76C8-445B-9727-5936C7A5778A}" srcOrd="1" destOrd="0" presId="urn:microsoft.com/office/officeart/2005/8/layout/target3"/>
    <dgm:cxn modelId="{151C7737-4CDD-4484-936F-56E35DF45082}" type="presOf" srcId="{7D356FD4-5DBA-45B8-83F2-01640ED454D7}" destId="{F217DB88-03EE-4B14-A303-4F9D49C289A7}" srcOrd="0" destOrd="0" presId="urn:microsoft.com/office/officeart/2005/8/layout/target3"/>
    <dgm:cxn modelId="{3C27BED0-D69E-4093-8D1C-7120AFFF702E}" type="presOf" srcId="{B651F6E3-6281-48DB-9319-2AEAFDAE7572}" destId="{619D679B-A015-4ECF-8348-D1034C574F40}" srcOrd="0" destOrd="0" presId="urn:microsoft.com/office/officeart/2005/8/layout/target3"/>
    <dgm:cxn modelId="{764F4511-78DE-471A-A914-E60EB9C88659}" type="presParOf" srcId="{333A1088-737F-45CB-B68E-254E46348037}" destId="{F5ABB229-8D3B-4694-996A-96F23CF14429}" srcOrd="0" destOrd="0" presId="urn:microsoft.com/office/officeart/2005/8/layout/target3"/>
    <dgm:cxn modelId="{5E5CECAF-0F82-4750-8101-1C5990D9F42E}" type="presParOf" srcId="{333A1088-737F-45CB-B68E-254E46348037}" destId="{F41139FD-01EE-4571-8B17-4FB00FC51163}" srcOrd="1" destOrd="0" presId="urn:microsoft.com/office/officeart/2005/8/layout/target3"/>
    <dgm:cxn modelId="{98099DD8-D5C1-41AF-BBA9-A46D97E6F0B1}" type="presParOf" srcId="{333A1088-737F-45CB-B68E-254E46348037}" destId="{D005CE8C-CC26-4C3E-AC11-E15060ECD759}" srcOrd="2" destOrd="0" presId="urn:microsoft.com/office/officeart/2005/8/layout/target3"/>
    <dgm:cxn modelId="{5893838D-06C6-4164-8FB2-D5B57AD693B4}" type="presParOf" srcId="{333A1088-737F-45CB-B68E-254E46348037}" destId="{2C702D82-9B77-49B7-9568-BB8EB47C3372}" srcOrd="3" destOrd="0" presId="urn:microsoft.com/office/officeart/2005/8/layout/target3"/>
    <dgm:cxn modelId="{295DADAC-AD86-4E94-8B61-E858CFC8DFDD}" type="presParOf" srcId="{333A1088-737F-45CB-B68E-254E46348037}" destId="{A52A0455-90FF-4808-ABD0-F02540D31D5A}" srcOrd="4" destOrd="0" presId="urn:microsoft.com/office/officeart/2005/8/layout/target3"/>
    <dgm:cxn modelId="{5E8AC7EF-6DA9-40FC-A7EC-24D9B02E833E}" type="presParOf" srcId="{333A1088-737F-45CB-B68E-254E46348037}" destId="{6140AFEC-043D-4C43-A2F9-D0F5331DF3A3}" srcOrd="5" destOrd="0" presId="urn:microsoft.com/office/officeart/2005/8/layout/target3"/>
    <dgm:cxn modelId="{DEDB6954-FAF4-4F22-A6BF-3EDF092294A4}" type="presParOf" srcId="{333A1088-737F-45CB-B68E-254E46348037}" destId="{9358AC05-5D7D-4327-9F80-1AD486AEA664}" srcOrd="6" destOrd="0" presId="urn:microsoft.com/office/officeart/2005/8/layout/target3"/>
    <dgm:cxn modelId="{23CED1B1-5C9A-43B9-AA50-F14316540F40}" type="presParOf" srcId="{333A1088-737F-45CB-B68E-254E46348037}" destId="{313FC574-E1CD-4FB4-B054-0B805CE0447D}" srcOrd="7" destOrd="0" presId="urn:microsoft.com/office/officeart/2005/8/layout/target3"/>
    <dgm:cxn modelId="{6734D350-CF1D-4EF1-A8C6-4CDB89814447}" type="presParOf" srcId="{333A1088-737F-45CB-B68E-254E46348037}" destId="{619D679B-A015-4ECF-8348-D1034C574F40}" srcOrd="8" destOrd="0" presId="urn:microsoft.com/office/officeart/2005/8/layout/target3"/>
    <dgm:cxn modelId="{7137E327-6045-43EA-92B8-D005D2A2FF0E}" type="presParOf" srcId="{333A1088-737F-45CB-B68E-254E46348037}" destId="{5EADEC68-DC27-4179-998F-15CD834808A2}" srcOrd="9" destOrd="0" presId="urn:microsoft.com/office/officeart/2005/8/layout/target3"/>
    <dgm:cxn modelId="{5748750F-109F-4C5D-AE83-55182EEB6DE0}" type="presParOf" srcId="{333A1088-737F-45CB-B68E-254E46348037}" destId="{B8578831-437F-4501-8ADE-AE2A1799C643}" srcOrd="10" destOrd="0" presId="urn:microsoft.com/office/officeart/2005/8/layout/target3"/>
    <dgm:cxn modelId="{787C3D4C-6F5E-4908-A461-51F754CAE38E}" type="presParOf" srcId="{333A1088-737F-45CB-B68E-254E46348037}" destId="{F217DB88-03EE-4B14-A303-4F9D49C289A7}" srcOrd="11" destOrd="0" presId="urn:microsoft.com/office/officeart/2005/8/layout/target3"/>
    <dgm:cxn modelId="{6CCD0C36-99E7-4641-B812-C4ED624E441B}" type="presParOf" srcId="{333A1088-737F-45CB-B68E-254E46348037}" destId="{76644BE8-9D7C-4C09-B250-3D10AF48CBB7}" srcOrd="12" destOrd="0" presId="urn:microsoft.com/office/officeart/2005/8/layout/target3"/>
    <dgm:cxn modelId="{F91F58F0-8B96-4A71-8020-3B287C2B9990}" type="presParOf" srcId="{333A1088-737F-45CB-B68E-254E46348037}" destId="{EE85B701-7295-41C0-BA7A-34D3756A2AE6}" srcOrd="13" destOrd="0" presId="urn:microsoft.com/office/officeart/2005/8/layout/target3"/>
    <dgm:cxn modelId="{8628A030-2CCE-4F83-B987-E57E4A8B07C6}" type="presParOf" srcId="{333A1088-737F-45CB-B68E-254E46348037}" destId="{8BEBB6EC-1DAA-4CAC-8A25-BC0FCBD5DBD5}" srcOrd="14" destOrd="0" presId="urn:microsoft.com/office/officeart/2005/8/layout/target3"/>
    <dgm:cxn modelId="{9D5C7ED0-022D-4098-A35C-C84CEF096931}" type="presParOf" srcId="{333A1088-737F-45CB-B68E-254E46348037}" destId="{AED2198E-93D5-4001-81B4-73124B309672}" srcOrd="15" destOrd="0" presId="urn:microsoft.com/office/officeart/2005/8/layout/target3"/>
    <dgm:cxn modelId="{B734EF06-C0F9-4398-B25E-8ECB0B80C691}" type="presParOf" srcId="{333A1088-737F-45CB-B68E-254E46348037}" destId="{2BE915AB-18AA-4053-B92C-3BFC9ED204BB}" srcOrd="16" destOrd="0" presId="urn:microsoft.com/office/officeart/2005/8/layout/target3"/>
    <dgm:cxn modelId="{6E1E9470-1B20-4D65-B523-3A63638C6F4B}" type="presParOf" srcId="{333A1088-737F-45CB-B68E-254E46348037}" destId="{6BB5E863-4638-4E1D-BFDE-399D028AC4ED}" srcOrd="17" destOrd="0" presId="urn:microsoft.com/office/officeart/2005/8/layout/target3"/>
    <dgm:cxn modelId="{E4614087-7AEC-4C08-9277-D50A5C0E650D}" type="presParOf" srcId="{333A1088-737F-45CB-B68E-254E46348037}" destId="{D0E8B8A9-76C8-445B-9727-5936C7A5778A}" srcOrd="18" destOrd="0" presId="urn:microsoft.com/office/officeart/2005/8/layout/target3"/>
    <dgm:cxn modelId="{CBBCD005-4872-4C24-B408-A35F9DBA070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42  INOVACE 08 Matematika a její aplikace –geometrie ve 4.r.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dirty="0" smtClean="0"/>
            <a:t>: Rýsování rovnoběžek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6684E1-D458-4C28-8A77-79C3F0C4E0E1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B8810A-A346-409C-A8AA-E7C426DA694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183296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13123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9701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27.7.2013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77411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4707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1309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0804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3271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60328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2739477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88058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6058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682286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3604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27.7.2013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97858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39880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52082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00666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36497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37707280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27659035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75234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1436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3D0C4D0-FDA7-4245-9BF3-C4E4F799DB88}" type="datetimeFigureOut">
              <a:rPr lang="cs-CZ" smtClean="0">
                <a:solidFill>
                  <a:srgbClr val="DFE6D0"/>
                </a:solidFill>
              </a:rPr>
              <a:pPr/>
              <a:t>27.7.2013</a:t>
            </a:fld>
            <a:endParaRPr lang="cs-CZ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901ECC0-0BDB-4B55-B2D1-E88CC0524384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52225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3D0C4D0-FDA7-4245-9BF3-C4E4F799DB88}" type="datetimeFigureOut">
              <a:rPr lang="cs-CZ" smtClean="0">
                <a:solidFill>
                  <a:srgbClr val="DFE6D0"/>
                </a:solidFill>
              </a:rPr>
              <a:pPr/>
              <a:t>27.7.2013</a:t>
            </a:fld>
            <a:endParaRPr lang="cs-CZ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901ECC0-0BDB-4B55-B2D1-E88CC0524384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26159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835349239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755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Žáci se naučí rýsovat rovnoběžné přímky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Matematika pro 4. ročník ZŠ, 1.díl</a:t>
            </a:r>
          </a:p>
          <a:p>
            <a:pPr marL="0" indent="0">
              <a:buNone/>
            </a:pPr>
            <a:r>
              <a:rPr lang="cs-CZ" dirty="0" smtClean="0"/>
              <a:t>RNDr. Růžena Blažková, </a:t>
            </a:r>
            <a:r>
              <a:rPr lang="cs-CZ" dirty="0" err="1" smtClean="0"/>
              <a:t>CSc</a:t>
            </a:r>
            <a:r>
              <a:rPr lang="cs-CZ" dirty="0" smtClean="0"/>
              <a:t>; RNDr. Milena Vaňurová, </a:t>
            </a:r>
            <a:r>
              <a:rPr lang="cs-CZ" dirty="0" err="1" smtClean="0"/>
              <a:t>CSc</a:t>
            </a:r>
            <a:r>
              <a:rPr lang="cs-CZ" dirty="0" smtClean="0"/>
              <a:t>; RNDr. Květoslava Matoušková, </a:t>
            </a:r>
            <a:r>
              <a:rPr lang="cs-CZ" dirty="0" err="1" smtClean="0"/>
              <a:t>CSc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Naklad. Alter, Praha </a:t>
            </a:r>
            <a:r>
              <a:rPr lang="cs-CZ" dirty="0" smtClean="0"/>
              <a:t>2005</a:t>
            </a:r>
          </a:p>
          <a:p>
            <a:pPr marL="0" indent="0">
              <a:buNone/>
            </a:pPr>
            <a:r>
              <a:rPr lang="cs-CZ" dirty="0" smtClean="0"/>
              <a:t>www.office.</a:t>
            </a:r>
            <a:r>
              <a:rPr lang="cs-CZ" smtClean="0"/>
              <a:t>microsoft.com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190177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Postup rýsování rovnoběžných přímek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Zadání:</a:t>
            </a:r>
          </a:p>
          <a:p>
            <a:r>
              <a:rPr lang="cs-CZ" dirty="0" smtClean="0"/>
              <a:t>Narýsuj přímku </a:t>
            </a:r>
            <a:r>
              <a:rPr lang="cs-CZ" i="1" dirty="0" smtClean="0"/>
              <a:t>a</a:t>
            </a:r>
            <a:r>
              <a:rPr lang="cs-CZ" dirty="0" smtClean="0"/>
              <a:t>. Sestroj přímku </a:t>
            </a:r>
            <a:r>
              <a:rPr lang="cs-CZ" i="1" dirty="0" smtClean="0"/>
              <a:t>b</a:t>
            </a:r>
            <a:r>
              <a:rPr lang="cs-CZ" dirty="0" smtClean="0"/>
              <a:t>, která je rovnoběžná </a:t>
            </a:r>
            <a:r>
              <a:rPr lang="cs-CZ" dirty="0" smtClean="0"/>
              <a:t>               s </a:t>
            </a:r>
            <a:r>
              <a:rPr lang="cs-CZ" dirty="0" smtClean="0"/>
              <a:t>přímkou </a:t>
            </a:r>
            <a:r>
              <a:rPr lang="cs-CZ" i="1" dirty="0" smtClean="0"/>
              <a:t>a.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Pomůcky:</a:t>
            </a:r>
          </a:p>
          <a:p>
            <a:r>
              <a:rPr lang="cs-CZ" dirty="0" smtClean="0"/>
              <a:t>Rovné pravítko</a:t>
            </a:r>
          </a:p>
          <a:p>
            <a:r>
              <a:rPr lang="cs-CZ" dirty="0" smtClean="0"/>
              <a:t>Pravítko s ryskou</a:t>
            </a:r>
          </a:p>
          <a:p>
            <a:r>
              <a:rPr lang="cs-CZ" dirty="0" smtClean="0"/>
              <a:t>Ořezaná tužka</a:t>
            </a:r>
            <a:endParaRPr lang="cs-CZ" dirty="0"/>
          </a:p>
        </p:txBody>
      </p:sp>
      <p:pic>
        <p:nvPicPr>
          <p:cNvPr id="1026" name="Picture 2" descr="C:\Users\08G8\AppData\Local\Microsoft\Windows\Temporary Internet Files\Content.IE5\T0GKULPU\MC9003045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830971"/>
            <a:ext cx="1830629" cy="1794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69992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Postup rýsování rovnoběžných přímek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1821879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dirty="0" smtClean="0"/>
              <a:t>K narýsované přímce přiložíme trojúhelník </a:t>
            </a:r>
            <a:r>
              <a:rPr lang="cs-CZ" dirty="0" smtClean="0"/>
              <a:t>                 a k </a:t>
            </a:r>
            <a:r>
              <a:rPr lang="cs-CZ" dirty="0" smtClean="0"/>
              <a:t>němu přiložíme těsně pravítko.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3356991"/>
            <a:ext cx="4040188" cy="276917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2"/>
            <a:ext cx="4041775" cy="1821879"/>
          </a:xfrm>
        </p:spPr>
        <p:txBody>
          <a:bodyPr/>
          <a:lstStyle/>
          <a:p>
            <a:r>
              <a:rPr lang="cs-CZ" dirty="0" smtClean="0"/>
              <a:t>2. Trojúhelník posuneme podél pravítka a narýsujeme přímku </a:t>
            </a:r>
            <a:r>
              <a:rPr lang="cs-CZ" i="1" dirty="0" smtClean="0"/>
              <a:t>b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3356991"/>
            <a:ext cx="4041775" cy="2769171"/>
          </a:xfrm>
        </p:spPr>
        <p:txBody>
          <a:bodyPr/>
          <a:lstStyle/>
          <a:p>
            <a:endParaRPr lang="cs-CZ" dirty="0"/>
          </a:p>
        </p:txBody>
      </p:sp>
      <p:cxnSp>
        <p:nvCxnSpPr>
          <p:cNvPr id="8" name="Přímá spojnice 7"/>
          <p:cNvCxnSpPr/>
          <p:nvPr/>
        </p:nvCxnSpPr>
        <p:spPr>
          <a:xfrm>
            <a:off x="899592" y="4437112"/>
            <a:ext cx="331236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3911878" y="443711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chemeClr val="bg1"/>
                </a:solidFill>
              </a:rPr>
              <a:t>a</a:t>
            </a:r>
            <a:endParaRPr lang="cs-CZ" i="1" dirty="0">
              <a:solidFill>
                <a:schemeClr val="bg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051720" y="3789040"/>
            <a:ext cx="216024" cy="20882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Pravoúhlý trojúhelník 11"/>
          <p:cNvSpPr/>
          <p:nvPr/>
        </p:nvSpPr>
        <p:spPr>
          <a:xfrm rot="5400000">
            <a:off x="2324215" y="4395603"/>
            <a:ext cx="780038" cy="90010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13"/>
          <p:cNvCxnSpPr/>
          <p:nvPr/>
        </p:nvCxnSpPr>
        <p:spPr>
          <a:xfrm>
            <a:off x="5004048" y="4455634"/>
            <a:ext cx="32403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7920997" y="447632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chemeClr val="bg1"/>
                </a:solidFill>
              </a:rPr>
              <a:t>a</a:t>
            </a:r>
            <a:endParaRPr lang="cs-CZ" i="1" dirty="0">
              <a:solidFill>
                <a:schemeClr val="bg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904148" y="3933056"/>
            <a:ext cx="216024" cy="201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Pravoúhlý trojúhelník 16"/>
          <p:cNvSpPr/>
          <p:nvPr/>
        </p:nvSpPr>
        <p:spPr>
          <a:xfrm rot="5400000">
            <a:off x="6120172" y="4437112"/>
            <a:ext cx="1008112" cy="1008112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Pravoúhlý trojúhelník 17"/>
          <p:cNvSpPr/>
          <p:nvPr/>
        </p:nvSpPr>
        <p:spPr>
          <a:xfrm rot="5400000">
            <a:off x="6120172" y="4889177"/>
            <a:ext cx="914400" cy="91440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19"/>
          <p:cNvCxnSpPr/>
          <p:nvPr/>
        </p:nvCxnSpPr>
        <p:spPr>
          <a:xfrm>
            <a:off x="5004048" y="4889177"/>
            <a:ext cx="306699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7770956" y="49222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rgbClr val="FF0000"/>
                </a:solidFill>
              </a:rPr>
              <a:t>b</a:t>
            </a:r>
            <a:endParaRPr lang="cs-CZ" i="1" dirty="0">
              <a:solidFill>
                <a:srgbClr val="FF0000"/>
              </a:solidFill>
            </a:endParaRPr>
          </a:p>
        </p:txBody>
      </p:sp>
      <p:cxnSp>
        <p:nvCxnSpPr>
          <p:cNvPr id="23" name="Přímá spojnice se šipkou 22"/>
          <p:cNvCxnSpPr/>
          <p:nvPr/>
        </p:nvCxnSpPr>
        <p:spPr>
          <a:xfrm>
            <a:off x="8388424" y="4221088"/>
            <a:ext cx="0" cy="6120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7920997" y="3914646"/>
            <a:ext cx="705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posun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48643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Postup rýsování rovnoběžných přímek procházejících daným bodem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Zadání:</a:t>
            </a:r>
          </a:p>
          <a:p>
            <a:r>
              <a:rPr lang="cs-CZ" dirty="0" smtClean="0"/>
              <a:t>Narýsuj přímku </a:t>
            </a:r>
            <a:r>
              <a:rPr lang="cs-CZ" i="1" dirty="0" smtClean="0"/>
              <a:t>a </a:t>
            </a:r>
            <a:r>
              <a:rPr lang="cs-CZ" i="1" dirty="0" smtClean="0"/>
              <a:t>                </a:t>
            </a:r>
            <a:r>
              <a:rPr lang="cs-CZ" i="1" dirty="0" err="1" smtClean="0"/>
              <a:t>a</a:t>
            </a:r>
            <a:r>
              <a:rPr lang="cs-CZ" i="1" dirty="0" smtClean="0"/>
              <a:t> </a:t>
            </a:r>
            <a:r>
              <a:rPr lang="cs-CZ" dirty="0" smtClean="0"/>
              <a:t>bod B, který na přímce </a:t>
            </a:r>
            <a:r>
              <a:rPr lang="cs-CZ" i="1" dirty="0" smtClean="0"/>
              <a:t>a</a:t>
            </a:r>
            <a:r>
              <a:rPr lang="cs-CZ" dirty="0" smtClean="0"/>
              <a:t> neleží</a:t>
            </a:r>
            <a:r>
              <a:rPr lang="cs-CZ" i="1" dirty="0" smtClean="0"/>
              <a:t> </a:t>
            </a:r>
            <a:r>
              <a:rPr lang="cs-CZ" dirty="0" smtClean="0"/>
              <a:t>. Sestroj přímku </a:t>
            </a:r>
            <a:r>
              <a:rPr lang="cs-CZ" i="1" dirty="0" smtClean="0"/>
              <a:t>b</a:t>
            </a:r>
            <a:r>
              <a:rPr lang="cs-CZ" dirty="0" smtClean="0"/>
              <a:t>, která prochází bodem B a je rovnoběžná </a:t>
            </a:r>
            <a:r>
              <a:rPr lang="cs-CZ" dirty="0" smtClean="0"/>
              <a:t>                s </a:t>
            </a:r>
            <a:r>
              <a:rPr lang="cs-CZ" dirty="0" smtClean="0"/>
              <a:t>přímkou </a:t>
            </a:r>
            <a:r>
              <a:rPr lang="cs-CZ" i="1" dirty="0" smtClean="0"/>
              <a:t>a.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Pomůcky:</a:t>
            </a:r>
          </a:p>
          <a:p>
            <a:r>
              <a:rPr lang="cs-CZ" dirty="0" smtClean="0"/>
              <a:t>Rovné pravítko</a:t>
            </a:r>
          </a:p>
          <a:p>
            <a:r>
              <a:rPr lang="cs-CZ" dirty="0" smtClean="0"/>
              <a:t>Pravítko s ryskou</a:t>
            </a:r>
          </a:p>
          <a:p>
            <a:r>
              <a:rPr lang="cs-CZ" dirty="0" smtClean="0"/>
              <a:t>Ořezaná tužka</a:t>
            </a:r>
            <a:endParaRPr lang="cs-CZ" dirty="0"/>
          </a:p>
        </p:txBody>
      </p:sp>
      <p:pic>
        <p:nvPicPr>
          <p:cNvPr id="3074" name="Picture 2" descr="C:\Users\08G8\AppData\Local\Microsoft\Windows\Temporary Internet Files\Content.IE5\1M1XGIEJ\MC90028103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149080"/>
            <a:ext cx="2219608" cy="2009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6082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Postup rýsování rovnoběžných přímek procházejících daným bodem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1821879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dirty="0" smtClean="0"/>
              <a:t>K narýsované přímce přiložíme </a:t>
            </a:r>
            <a:r>
              <a:rPr lang="cs-CZ" dirty="0" smtClean="0"/>
              <a:t>trojúhelník               </a:t>
            </a:r>
            <a:r>
              <a:rPr lang="cs-CZ" dirty="0" smtClean="0"/>
              <a:t>a </a:t>
            </a:r>
            <a:r>
              <a:rPr lang="cs-CZ" dirty="0" smtClean="0"/>
              <a:t>k </a:t>
            </a:r>
            <a:r>
              <a:rPr lang="cs-CZ" dirty="0" smtClean="0"/>
              <a:t>němu přiložíme těsně pravítko.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3356991"/>
            <a:ext cx="4040188" cy="276917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2"/>
            <a:ext cx="4041775" cy="1821879"/>
          </a:xfrm>
        </p:spPr>
        <p:txBody>
          <a:bodyPr/>
          <a:lstStyle/>
          <a:p>
            <a:r>
              <a:rPr lang="cs-CZ" dirty="0" smtClean="0"/>
              <a:t>2. Trojúhelník posuneme podél pravítka do bodu B a narýsujeme přímku </a:t>
            </a:r>
            <a:r>
              <a:rPr lang="cs-CZ" i="1" dirty="0" smtClean="0"/>
              <a:t>b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3356991"/>
            <a:ext cx="4041775" cy="2769171"/>
          </a:xfrm>
        </p:spPr>
        <p:txBody>
          <a:bodyPr/>
          <a:lstStyle/>
          <a:p>
            <a:endParaRPr lang="cs-CZ" dirty="0"/>
          </a:p>
        </p:txBody>
      </p:sp>
      <p:cxnSp>
        <p:nvCxnSpPr>
          <p:cNvPr id="8" name="Přímá spojnice 7"/>
          <p:cNvCxnSpPr/>
          <p:nvPr/>
        </p:nvCxnSpPr>
        <p:spPr>
          <a:xfrm>
            <a:off x="899592" y="4437112"/>
            <a:ext cx="331236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3911878" y="443711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chemeClr val="bg1"/>
                </a:solidFill>
              </a:rPr>
              <a:t>a</a:t>
            </a:r>
            <a:endParaRPr lang="cs-CZ" i="1" dirty="0">
              <a:solidFill>
                <a:schemeClr val="bg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051720" y="3789040"/>
            <a:ext cx="216024" cy="20882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Pravoúhlý trojúhelník 11"/>
          <p:cNvSpPr/>
          <p:nvPr/>
        </p:nvSpPr>
        <p:spPr>
          <a:xfrm rot="5400000">
            <a:off x="2324215" y="4395603"/>
            <a:ext cx="780038" cy="90010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13"/>
          <p:cNvCxnSpPr/>
          <p:nvPr/>
        </p:nvCxnSpPr>
        <p:spPr>
          <a:xfrm>
            <a:off x="5004048" y="4455634"/>
            <a:ext cx="32403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7920997" y="447632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chemeClr val="bg1"/>
                </a:solidFill>
              </a:rPr>
              <a:t>a</a:t>
            </a:r>
            <a:endParaRPr lang="cs-CZ" i="1" dirty="0">
              <a:solidFill>
                <a:schemeClr val="bg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904148" y="3933056"/>
            <a:ext cx="216024" cy="201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Pravoúhlý trojúhelník 16"/>
          <p:cNvSpPr/>
          <p:nvPr/>
        </p:nvSpPr>
        <p:spPr>
          <a:xfrm rot="5400000">
            <a:off x="6120172" y="4437112"/>
            <a:ext cx="1008112" cy="1008112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Pravoúhlý trojúhelník 17"/>
          <p:cNvSpPr/>
          <p:nvPr/>
        </p:nvSpPr>
        <p:spPr>
          <a:xfrm rot="5400000">
            <a:off x="6120172" y="4889177"/>
            <a:ext cx="914400" cy="91440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19"/>
          <p:cNvCxnSpPr/>
          <p:nvPr/>
        </p:nvCxnSpPr>
        <p:spPr>
          <a:xfrm>
            <a:off x="5004048" y="5014593"/>
            <a:ext cx="306699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7770956" y="49222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rgbClr val="FF0000"/>
                </a:solidFill>
              </a:rPr>
              <a:t>b</a:t>
            </a:r>
            <a:endParaRPr lang="cs-CZ" i="1" dirty="0">
              <a:solidFill>
                <a:srgbClr val="FF0000"/>
              </a:solidFill>
            </a:endParaRPr>
          </a:p>
        </p:txBody>
      </p:sp>
      <p:cxnSp>
        <p:nvCxnSpPr>
          <p:cNvPr id="23" name="Přímá spojnice se šipkou 22"/>
          <p:cNvCxnSpPr/>
          <p:nvPr/>
        </p:nvCxnSpPr>
        <p:spPr>
          <a:xfrm>
            <a:off x="8388424" y="4221088"/>
            <a:ext cx="0" cy="6120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7920997" y="3914646"/>
            <a:ext cx="705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posun</a:t>
            </a:r>
            <a:endParaRPr lang="cs-CZ" dirty="0"/>
          </a:p>
        </p:txBody>
      </p:sp>
      <p:cxnSp>
        <p:nvCxnSpPr>
          <p:cNvPr id="11" name="Přímá spojnice 10"/>
          <p:cNvCxnSpPr/>
          <p:nvPr/>
        </p:nvCxnSpPr>
        <p:spPr>
          <a:xfrm>
            <a:off x="3164284" y="4922260"/>
            <a:ext cx="0" cy="18466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3083092" y="5014593"/>
            <a:ext cx="18358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3174882" y="4806444"/>
            <a:ext cx="545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B</a:t>
            </a:r>
            <a:endParaRPr lang="cs-CZ" dirty="0">
              <a:solidFill>
                <a:schemeClr val="bg1"/>
              </a:solidFill>
            </a:endParaRPr>
          </a:p>
        </p:txBody>
      </p:sp>
      <p:cxnSp>
        <p:nvCxnSpPr>
          <p:cNvPr id="28" name="Přímá spojnice 27"/>
          <p:cNvCxnSpPr/>
          <p:nvPr/>
        </p:nvCxnSpPr>
        <p:spPr>
          <a:xfrm>
            <a:off x="7380312" y="4941168"/>
            <a:ext cx="0" cy="20955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7380312" y="500563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B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428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90666"/>
          </a:xfrm>
        </p:spPr>
        <p:txBody>
          <a:bodyPr>
            <a:normAutofit/>
          </a:bodyPr>
          <a:lstStyle/>
          <a:p>
            <a:r>
              <a:rPr lang="cs-CZ" dirty="0" smtClean="0"/>
              <a:t>Narýsujeme kružnici </a:t>
            </a:r>
            <a:r>
              <a:rPr lang="cs-CZ" i="1" dirty="0" smtClean="0"/>
              <a:t>k</a:t>
            </a:r>
            <a:r>
              <a:rPr lang="cs-CZ" dirty="0" smtClean="0"/>
              <a:t> se středem v bodě S a poloměrem 25 mm.</a:t>
            </a:r>
            <a:br>
              <a:rPr lang="cs-CZ" dirty="0" smtClean="0"/>
            </a:br>
            <a:r>
              <a:rPr lang="cs-CZ" dirty="0" smtClean="0"/>
              <a:t>Sestrojíme libovolnou přímku </a:t>
            </a:r>
            <a:r>
              <a:rPr lang="cs-CZ" i="1" dirty="0" smtClean="0"/>
              <a:t>p</a:t>
            </a:r>
            <a:r>
              <a:rPr lang="cs-CZ" dirty="0" smtClean="0"/>
              <a:t>, která prochází bodem S.</a:t>
            </a:r>
            <a:br>
              <a:rPr lang="cs-CZ" dirty="0" smtClean="0"/>
            </a:br>
            <a:r>
              <a:rPr lang="cs-CZ" dirty="0" smtClean="0"/>
              <a:t>Narýsujeme několik přímek </a:t>
            </a:r>
            <a:r>
              <a:rPr lang="cs-CZ" i="1" dirty="0" smtClean="0"/>
              <a:t>(</a:t>
            </a:r>
            <a:r>
              <a:rPr lang="cs-CZ" i="1" dirty="0" err="1" smtClean="0"/>
              <a:t>a,b,c</a:t>
            </a:r>
            <a:r>
              <a:rPr lang="cs-CZ" i="1" dirty="0" smtClean="0"/>
              <a:t>),</a:t>
            </a:r>
            <a:r>
              <a:rPr lang="cs-CZ" dirty="0" smtClean="0"/>
              <a:t> které jsou kolmé k přímce </a:t>
            </a:r>
            <a:r>
              <a:rPr lang="cs-CZ" i="1" dirty="0" smtClean="0"/>
              <a:t>p.</a:t>
            </a:r>
            <a:br>
              <a:rPr lang="cs-CZ" i="1" dirty="0" smtClean="0"/>
            </a:br>
            <a:r>
              <a:rPr lang="cs-CZ" i="1" dirty="0" smtClean="0">
                <a:solidFill>
                  <a:srgbClr val="FFFF00"/>
                </a:solidFill>
              </a:rPr>
              <a:t>Jsou tyto přímky navzájem rovnoběžné?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234801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08518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ANO, </a:t>
            </a:r>
            <a:br>
              <a:rPr lang="cs-CZ" dirty="0" smtClean="0"/>
            </a:br>
            <a:r>
              <a:rPr lang="cs-CZ" dirty="0" smtClean="0"/>
              <a:t>přímky </a:t>
            </a:r>
            <a:r>
              <a:rPr lang="cs-CZ" i="1" dirty="0" smtClean="0"/>
              <a:t>a, b, c </a:t>
            </a:r>
            <a:r>
              <a:rPr lang="cs-CZ" dirty="0" smtClean="0"/>
              <a:t>jsou vzájemně rovnoběžné.</a:t>
            </a:r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2627784" y="1052736"/>
            <a:ext cx="3456384" cy="33123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1907704" y="2708920"/>
            <a:ext cx="482453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355976" y="2564904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4391109" y="272914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S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582199" y="272445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chemeClr val="bg1"/>
                </a:solidFill>
              </a:rPr>
              <a:t>p</a:t>
            </a:r>
            <a:endParaRPr lang="cs-CZ" i="1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941340" y="1808997"/>
            <a:ext cx="285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chemeClr val="bg1"/>
                </a:solidFill>
              </a:rPr>
              <a:t>k</a:t>
            </a:r>
            <a:endParaRPr lang="cs-CZ" i="1" dirty="0">
              <a:solidFill>
                <a:schemeClr val="bg1"/>
              </a:solidFill>
            </a:endParaRPr>
          </a:p>
        </p:txBody>
      </p:sp>
      <p:cxnSp>
        <p:nvCxnSpPr>
          <p:cNvPr id="12" name="Přímá spojnice 11"/>
          <p:cNvCxnSpPr/>
          <p:nvPr/>
        </p:nvCxnSpPr>
        <p:spPr>
          <a:xfrm flipH="1">
            <a:off x="3059832" y="1124744"/>
            <a:ext cx="72008" cy="324036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3995936" y="836712"/>
            <a:ext cx="0" cy="381642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580112" y="1124744"/>
            <a:ext cx="0" cy="324036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3130177" y="111849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chemeClr val="bg1"/>
                </a:solidFill>
              </a:rPr>
              <a:t>a</a:t>
            </a:r>
            <a:endParaRPr lang="cs-CZ" i="1" dirty="0">
              <a:solidFill>
                <a:schemeClr val="bg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019890" y="66451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chemeClr val="bg1"/>
                </a:solidFill>
              </a:rPr>
              <a:t>b</a:t>
            </a:r>
            <a:endParaRPr lang="cs-CZ" i="1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580112" y="1268760"/>
            <a:ext cx="272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chemeClr val="bg1"/>
                </a:solidFill>
              </a:rPr>
              <a:t>c</a:t>
            </a:r>
            <a:endParaRPr lang="cs-CZ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67698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18658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Zadání domácího úkolu: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narýsuj dvě různoběžné přímky </a:t>
            </a:r>
            <a:r>
              <a:rPr lang="cs-CZ" i="1" dirty="0" smtClean="0"/>
              <a:t>a, b </a:t>
            </a:r>
            <a:r>
              <a:rPr lang="cs-CZ" dirty="0" smtClean="0"/>
              <a:t>a bod C, který neleží na žádné </a:t>
            </a:r>
            <a:r>
              <a:rPr lang="cs-CZ" dirty="0" smtClean="0"/>
              <a:t>                              z </a:t>
            </a:r>
            <a:r>
              <a:rPr lang="cs-CZ" dirty="0" smtClean="0"/>
              <a:t>těchto přímek.</a:t>
            </a:r>
            <a:br>
              <a:rPr lang="cs-CZ" dirty="0" smtClean="0"/>
            </a:br>
            <a:r>
              <a:rPr lang="cs-CZ" dirty="0" smtClean="0"/>
              <a:t>Bodem C veď přímku </a:t>
            </a:r>
            <a:r>
              <a:rPr lang="cs-CZ" i="1" dirty="0" smtClean="0"/>
              <a:t>c</a:t>
            </a:r>
            <a:r>
              <a:rPr lang="cs-CZ" dirty="0" smtClean="0"/>
              <a:t>, která je rovnoběžná s přímkou </a:t>
            </a:r>
            <a:r>
              <a:rPr lang="cs-CZ" i="1" dirty="0" smtClean="0"/>
              <a:t>a</a:t>
            </a:r>
            <a:r>
              <a:rPr lang="cs-CZ" dirty="0" smtClean="0"/>
              <a:t>.</a:t>
            </a:r>
            <a:br>
              <a:rPr lang="cs-CZ" dirty="0" smtClean="0"/>
            </a:br>
            <a:r>
              <a:rPr lang="cs-CZ" dirty="0" smtClean="0"/>
              <a:t>bodem C veď přímku </a:t>
            </a:r>
            <a:r>
              <a:rPr lang="cs-CZ" i="1" dirty="0" smtClean="0"/>
              <a:t>d</a:t>
            </a:r>
            <a:r>
              <a:rPr lang="cs-CZ" dirty="0" smtClean="0"/>
              <a:t>, která je </a:t>
            </a:r>
            <a:br>
              <a:rPr lang="cs-CZ" dirty="0" smtClean="0"/>
            </a:br>
            <a:r>
              <a:rPr lang="cs-CZ" dirty="0"/>
              <a:t>rovnoběžná s </a:t>
            </a:r>
            <a:r>
              <a:rPr lang="cs-CZ" dirty="0" smtClean="0"/>
              <a:t>přímkou </a:t>
            </a:r>
            <a:r>
              <a:rPr lang="cs-CZ" i="1" dirty="0" smtClean="0"/>
              <a:t>b.</a:t>
            </a:r>
            <a:br>
              <a:rPr lang="cs-CZ" i="1" dirty="0" smtClean="0"/>
            </a:br>
            <a:r>
              <a:rPr lang="cs-CZ" i="1" dirty="0" smtClean="0"/>
              <a:t>Jaká je vzájemná poloha přímek c, d?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36442942"/>
      </p:ext>
    </p:extLst>
  </p:cSld>
  <p:clrMapOvr>
    <a:masterClrMapping/>
  </p:clrMapOvr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258</Words>
  <Application>Microsoft Office PowerPoint</Application>
  <PresentationFormat>Předvádění na obrazovce (4:3)</PresentationFormat>
  <Paragraphs>51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Došky</vt:lpstr>
      <vt:lpstr>1_Došky</vt:lpstr>
      <vt:lpstr>Snímek 1</vt:lpstr>
      <vt:lpstr>Anotace a citace</vt:lpstr>
      <vt:lpstr>Postup rýsování rovnoběžných přímek</vt:lpstr>
      <vt:lpstr>Postup rýsování rovnoběžných přímek</vt:lpstr>
      <vt:lpstr>Postup rýsování rovnoběžných přímek procházejících daným bodem</vt:lpstr>
      <vt:lpstr>Postup rýsování rovnoběžných přímek procházejících daným bodem</vt:lpstr>
      <vt:lpstr>Narýsujeme kružnici k se středem v bodě S a poloměrem 25 mm. Sestrojíme libovolnou přímku p, která prochází bodem S. Narýsujeme několik přímek (a,b,c), které jsou kolmé k přímce p. Jsou tyto přímky navzájem rovnoběžné? </vt:lpstr>
      <vt:lpstr>ANO,  přímky a, b, c jsou vzájemně rovnoběžné.</vt:lpstr>
      <vt:lpstr>Zadání domácího úkolu: narýsuj dvě různoběžné přímky a, b a bod C, který neleží na žádné                               z těchto přímek. Bodem C veď přímku c, která je rovnoběžná s přímkou a. bodem C veď přímku d, která je  rovnoběžná s přímkou b. Jaká je vzájemná poloha přímek c, d?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Dum</cp:lastModifiedBy>
  <cp:revision>6</cp:revision>
  <dcterms:created xsi:type="dcterms:W3CDTF">2013-01-19T14:29:52Z</dcterms:created>
  <dcterms:modified xsi:type="dcterms:W3CDTF">2013-07-27T08:22:44Z</dcterms:modified>
</cp:coreProperties>
</file>