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2"/>
  </p:notesMasterIdLst>
  <p:sldIdLst>
    <p:sldId id="257" r:id="rId3"/>
    <p:sldId id="258" r:id="rId4"/>
    <p:sldId id="263" r:id="rId5"/>
    <p:sldId id="262" r:id="rId6"/>
    <p:sldId id="264" r:id="rId7"/>
    <p:sldId id="265" r:id="rId8"/>
    <p:sldId id="267" r:id="rId9"/>
    <p:sldId id="268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</a:t>
          </a:r>
          <a:r>
            <a:rPr lang="cs-CZ" sz="1400" smtClean="0"/>
            <a:t>Olga Sýsová</a:t>
          </a:r>
          <a:endParaRPr lang="cs-CZ" sz="14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 VY 42  INOVACE 09 Matematika a její aplikace –geometrie ve 4.r.</a:t>
          </a:r>
          <a:endParaRPr lang="cs-CZ" sz="14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CZ.1.07/1.4.00/21.0896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7D356FD4-5DBA-45B8-83F2-01640ED454D7}">
      <dgm:prSet custT="1"/>
      <dgm:spPr/>
      <dgm:t>
        <a:bodyPr/>
        <a:lstStyle/>
        <a:p>
          <a:pPr rtl="0"/>
          <a:r>
            <a:rPr lang="cs-CZ" sz="1400" dirty="0" smtClean="0"/>
            <a:t>TÉMA</a:t>
          </a:r>
          <a:r>
            <a:rPr lang="cs-CZ" sz="2000" dirty="0" smtClean="0"/>
            <a:t>: Rýsování kolmic a rovnoběžek</a:t>
          </a:r>
          <a:endParaRPr lang="cs-CZ" dirty="0"/>
        </a:p>
      </dgm:t>
    </dgm:pt>
    <dgm:pt modelId="{745AE3BF-EDA2-4B12-8BBC-7952AB8358C9}" type="sibTrans" cxnId="{88CD716D-C9E7-437E-B132-01D87E8C65D2}">
      <dgm:prSet/>
      <dgm:spPr/>
      <dgm:t>
        <a:bodyPr/>
        <a:lstStyle/>
        <a:p>
          <a:endParaRPr lang="cs-CZ"/>
        </a:p>
      </dgm:t>
    </dgm:pt>
    <dgm:pt modelId="{1F89B4F8-48BB-416F-B2A4-A953D89B227A}" type="parTrans" cxnId="{88CD716D-C9E7-437E-B132-01D87E8C65D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5EADEC68-DC27-4179-998F-15CD834808A2}" type="pres">
      <dgm:prSet presAssocID="{7D356FD4-5DBA-45B8-83F2-01640ED454D7}" presName="vertSpace4" presStyleLbl="node1" presStyleIdx="2" presStyleCnt="5"/>
      <dgm:spPr/>
    </dgm:pt>
    <dgm:pt modelId="{B8578831-437F-4501-8ADE-AE2A1799C643}" type="pres">
      <dgm:prSet presAssocID="{7D356FD4-5DBA-45B8-83F2-01640ED454D7}" presName="circle4" presStyleLbl="node1" presStyleIdx="3" presStyleCnt="5"/>
      <dgm:spPr/>
    </dgm:pt>
    <dgm:pt modelId="{F217DB88-03EE-4B14-A303-4F9D49C289A7}" type="pres">
      <dgm:prSet presAssocID="{7D356FD4-5DBA-45B8-83F2-01640ED454D7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8B8A9-76C8-445B-9727-5936C7A5778A}" type="pres">
      <dgm:prSet presAssocID="{7D356FD4-5DBA-45B8-83F2-01640ED454D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2D2BF74-68A8-4D17-9C79-178564C0867E}" type="presOf" srcId="{7D356FD4-5DBA-45B8-83F2-01640ED454D7}" destId="{D0E8B8A9-76C8-445B-9727-5936C7A5778A}" srcOrd="1" destOrd="0" presId="urn:microsoft.com/office/officeart/2005/8/layout/target3"/>
    <dgm:cxn modelId="{D84AD6AC-4908-420B-A894-BE0B68BE54E5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58374D0-A9B8-47BA-880A-8C4AE81996F5}" type="presOf" srcId="{B651F6E3-6281-48DB-9319-2AEAFDAE7572}" destId="{6BB5E863-4638-4E1D-BFDE-399D028AC4ED}" srcOrd="1" destOrd="0" presId="urn:microsoft.com/office/officeart/2005/8/layout/target3"/>
    <dgm:cxn modelId="{88CD716D-C9E7-437E-B132-01D87E8C65D2}" srcId="{757F3AB3-0718-4624-B441-E567A8F0AB56}" destId="{7D356FD4-5DBA-45B8-83F2-01640ED454D7}" srcOrd="3" destOrd="0" parTransId="{1F89B4F8-48BB-416F-B2A4-A953D89B227A}" sibTransId="{745AE3BF-EDA2-4B12-8BBC-7952AB8358C9}"/>
    <dgm:cxn modelId="{38054C49-80AE-43FC-BF52-DBABC4F62173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166FE45-E8BE-44CC-917F-E07CC27528CF}" type="presOf" srcId="{7D356FD4-5DBA-45B8-83F2-01640ED454D7}" destId="{F217DB88-03EE-4B14-A303-4F9D49C289A7}" srcOrd="0" destOrd="0" presId="urn:microsoft.com/office/officeart/2005/8/layout/target3"/>
    <dgm:cxn modelId="{A81201ED-3D18-41BC-9051-6EAAB3E6D5FB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7B3428CA-6BED-48EB-A779-103BDFB75BEA}" type="presOf" srcId="{4C35D32F-0EAB-4CD7-82EE-45574DC2A586}" destId="{8BEBB6EC-1DAA-4CAC-8A25-BC0FCBD5DBD5}" srcOrd="0" destOrd="0" presId="urn:microsoft.com/office/officeart/2005/8/layout/target3"/>
    <dgm:cxn modelId="{05AA84ED-634E-4A97-9020-852D14F37B9D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BC3569F-5672-4264-82F3-EC65F5C86C24}" type="presOf" srcId="{D1B46980-6531-4606-95E6-44980827E919}" destId="{2BE915AB-18AA-4053-B92C-3BFC9ED204BB}" srcOrd="1" destOrd="0" presId="urn:microsoft.com/office/officeart/2005/8/layout/target3"/>
    <dgm:cxn modelId="{FCF1692C-9C9D-491F-9718-3062BD4F7718}" type="presOf" srcId="{D1D4F407-5343-4D3F-B5B9-D407B03CAEB4}" destId="{AED2198E-93D5-4001-81B4-73124B309672}" srcOrd="1" destOrd="0" presId="urn:microsoft.com/office/officeart/2005/8/layout/target3"/>
    <dgm:cxn modelId="{DB386EF5-95CC-407D-85C7-FA69096A2E63}" type="presOf" srcId="{4C35D32F-0EAB-4CD7-82EE-45574DC2A586}" destId="{890E4F0B-2866-4A3F-A3C7-2A14B1797930}" srcOrd="1" destOrd="0" presId="urn:microsoft.com/office/officeart/2005/8/layout/target3"/>
    <dgm:cxn modelId="{2290F4DC-7520-4D3A-8F5D-865E1C6EBB01}" type="presParOf" srcId="{333A1088-737F-45CB-B68E-254E46348037}" destId="{F5ABB229-8D3B-4694-996A-96F23CF14429}" srcOrd="0" destOrd="0" presId="urn:microsoft.com/office/officeart/2005/8/layout/target3"/>
    <dgm:cxn modelId="{088B71DF-9F99-4C0E-9D13-6864F8795DC3}" type="presParOf" srcId="{333A1088-737F-45CB-B68E-254E46348037}" destId="{F41139FD-01EE-4571-8B17-4FB00FC51163}" srcOrd="1" destOrd="0" presId="urn:microsoft.com/office/officeart/2005/8/layout/target3"/>
    <dgm:cxn modelId="{96C2DA54-5E36-4E88-9509-5A11EC94DF86}" type="presParOf" srcId="{333A1088-737F-45CB-B68E-254E46348037}" destId="{D005CE8C-CC26-4C3E-AC11-E15060ECD759}" srcOrd="2" destOrd="0" presId="urn:microsoft.com/office/officeart/2005/8/layout/target3"/>
    <dgm:cxn modelId="{48D4EBF0-2507-4C28-A0EA-FB0B65138841}" type="presParOf" srcId="{333A1088-737F-45CB-B68E-254E46348037}" destId="{2C702D82-9B77-49B7-9568-BB8EB47C3372}" srcOrd="3" destOrd="0" presId="urn:microsoft.com/office/officeart/2005/8/layout/target3"/>
    <dgm:cxn modelId="{0594B38A-CD11-4D27-961E-8F20F7BD49BF}" type="presParOf" srcId="{333A1088-737F-45CB-B68E-254E46348037}" destId="{A52A0455-90FF-4808-ABD0-F02540D31D5A}" srcOrd="4" destOrd="0" presId="urn:microsoft.com/office/officeart/2005/8/layout/target3"/>
    <dgm:cxn modelId="{2067432F-A2F0-4FCA-B5BF-102E2330F232}" type="presParOf" srcId="{333A1088-737F-45CB-B68E-254E46348037}" destId="{6140AFEC-043D-4C43-A2F9-D0F5331DF3A3}" srcOrd="5" destOrd="0" presId="urn:microsoft.com/office/officeart/2005/8/layout/target3"/>
    <dgm:cxn modelId="{E9033174-C0FC-41FC-A7CC-B33E7284CF4C}" type="presParOf" srcId="{333A1088-737F-45CB-B68E-254E46348037}" destId="{9358AC05-5D7D-4327-9F80-1AD486AEA664}" srcOrd="6" destOrd="0" presId="urn:microsoft.com/office/officeart/2005/8/layout/target3"/>
    <dgm:cxn modelId="{935E7F48-3D61-4DFB-98F4-C6C5D72F8C2C}" type="presParOf" srcId="{333A1088-737F-45CB-B68E-254E46348037}" destId="{313FC574-E1CD-4FB4-B054-0B805CE0447D}" srcOrd="7" destOrd="0" presId="urn:microsoft.com/office/officeart/2005/8/layout/target3"/>
    <dgm:cxn modelId="{EEAE265B-A847-41B2-9048-C8B6B32BA957}" type="presParOf" srcId="{333A1088-737F-45CB-B68E-254E46348037}" destId="{619D679B-A015-4ECF-8348-D1034C574F40}" srcOrd="8" destOrd="0" presId="urn:microsoft.com/office/officeart/2005/8/layout/target3"/>
    <dgm:cxn modelId="{E5E39765-7385-42BE-BC41-719DCA1044F4}" type="presParOf" srcId="{333A1088-737F-45CB-B68E-254E46348037}" destId="{5EADEC68-DC27-4179-998F-15CD834808A2}" srcOrd="9" destOrd="0" presId="urn:microsoft.com/office/officeart/2005/8/layout/target3"/>
    <dgm:cxn modelId="{94BB0AEA-4A03-4C25-83DC-A3E62E3F7A82}" type="presParOf" srcId="{333A1088-737F-45CB-B68E-254E46348037}" destId="{B8578831-437F-4501-8ADE-AE2A1799C643}" srcOrd="10" destOrd="0" presId="urn:microsoft.com/office/officeart/2005/8/layout/target3"/>
    <dgm:cxn modelId="{A7D8C37B-2DAF-4F3B-A902-B0B865BA8FE2}" type="presParOf" srcId="{333A1088-737F-45CB-B68E-254E46348037}" destId="{F217DB88-03EE-4B14-A303-4F9D49C289A7}" srcOrd="11" destOrd="0" presId="urn:microsoft.com/office/officeart/2005/8/layout/target3"/>
    <dgm:cxn modelId="{22D81E55-5BBB-4E2B-AC76-158803C2A0C6}" type="presParOf" srcId="{333A1088-737F-45CB-B68E-254E46348037}" destId="{76644BE8-9D7C-4C09-B250-3D10AF48CBB7}" srcOrd="12" destOrd="0" presId="urn:microsoft.com/office/officeart/2005/8/layout/target3"/>
    <dgm:cxn modelId="{102195A2-FD87-40CC-8366-398763AB8797}" type="presParOf" srcId="{333A1088-737F-45CB-B68E-254E46348037}" destId="{EE85B701-7295-41C0-BA7A-34D3756A2AE6}" srcOrd="13" destOrd="0" presId="urn:microsoft.com/office/officeart/2005/8/layout/target3"/>
    <dgm:cxn modelId="{AD7DA2BD-391B-4BC9-B301-03547555F8E8}" type="presParOf" srcId="{333A1088-737F-45CB-B68E-254E46348037}" destId="{8BEBB6EC-1DAA-4CAC-8A25-BC0FCBD5DBD5}" srcOrd="14" destOrd="0" presId="urn:microsoft.com/office/officeart/2005/8/layout/target3"/>
    <dgm:cxn modelId="{54922B2D-8697-4F05-829A-E99E36C534D9}" type="presParOf" srcId="{333A1088-737F-45CB-B68E-254E46348037}" destId="{AED2198E-93D5-4001-81B4-73124B309672}" srcOrd="15" destOrd="0" presId="urn:microsoft.com/office/officeart/2005/8/layout/target3"/>
    <dgm:cxn modelId="{CBA05A67-01A4-465A-811B-F4810540A2F8}" type="presParOf" srcId="{333A1088-737F-45CB-B68E-254E46348037}" destId="{2BE915AB-18AA-4053-B92C-3BFC9ED204BB}" srcOrd="16" destOrd="0" presId="urn:microsoft.com/office/officeart/2005/8/layout/target3"/>
    <dgm:cxn modelId="{9D154F49-9354-4DF9-A073-C90E006FC926}" type="presParOf" srcId="{333A1088-737F-45CB-B68E-254E46348037}" destId="{6BB5E863-4638-4E1D-BFDE-399D028AC4ED}" srcOrd="17" destOrd="0" presId="urn:microsoft.com/office/officeart/2005/8/layout/target3"/>
    <dgm:cxn modelId="{B159B66F-0B76-455D-9D2E-8EF2123F0EE6}" type="presParOf" srcId="{333A1088-737F-45CB-B68E-254E46348037}" destId="{D0E8B8A9-76C8-445B-9727-5936C7A5778A}" srcOrd="18" destOrd="0" presId="urn:microsoft.com/office/officeart/2005/8/layout/target3"/>
    <dgm:cxn modelId="{2803747A-2D5A-4467-AAB2-2884D7932B0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smtClean="0"/>
            <a:t>Olga Sýsová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VY 42  INOVACE 09 Matematika a její aplikace –geometrie ve 4.r.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B8578831-437F-4501-8ADE-AE2A1799C643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217DB88-03EE-4B14-A303-4F9D49C289A7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dirty="0" smtClean="0"/>
            <a:t>: Rýsování kolmic a rovnoběžek</a:t>
          </a:r>
          <a:endParaRPr lang="cs-CZ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CZ.1.07/1.4.00/21.0896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225AA0-FEBD-4BC1-A432-FE8D33425524}" type="datetimeFigureOut">
              <a:rPr lang="cs-CZ" smtClean="0"/>
              <a:pPr/>
              <a:t>27.7.2013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851D20-1059-48C2-815C-4F2D51E89B7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66102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2476674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456861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27.7.2013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469395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119256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512875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7862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DFE6D0"/>
                </a:solidFill>
              </a:rPr>
              <a:pPr/>
              <a:t>‹#›</a:t>
            </a:fld>
            <a:endParaRPr lang="cs-CZ">
              <a:solidFill>
                <a:srgbClr val="DFE6D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801186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17598586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41830360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347823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7143279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14658126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7362923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27.7.2013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2688091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2961236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5195241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6076621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DFE6D0"/>
                </a:solidFill>
              </a:rPr>
              <a:pPr/>
              <a:t>‹#›</a:t>
            </a:fld>
            <a:endParaRPr lang="cs-CZ">
              <a:solidFill>
                <a:srgbClr val="DFE6D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6493615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312226153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260534157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6902011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282424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F3D0C4D0-FDA7-4245-9BF3-C4E4F799DB88}" type="datetimeFigureOut">
              <a:rPr lang="cs-CZ" smtClean="0">
                <a:solidFill>
                  <a:srgbClr val="DFE6D0"/>
                </a:solidFill>
              </a:rPr>
              <a:pPr/>
              <a:t>27.7.2013</a:t>
            </a:fld>
            <a:endParaRPr lang="cs-CZ">
              <a:solidFill>
                <a:srgbClr val="DFE6D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DFE6D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8901ECC0-0BDB-4B55-B2D1-E88CC0524384}" type="slidenum">
              <a:rPr lang="cs-CZ" smtClean="0">
                <a:solidFill>
                  <a:srgbClr val="DFE6D0"/>
                </a:solidFill>
              </a:rPr>
              <a:pPr/>
              <a:t>‹#›</a:t>
            </a:fld>
            <a:endParaRPr lang="cs-CZ">
              <a:solidFill>
                <a:srgbClr val="DFE6D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8530250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F3D0C4D0-FDA7-4245-9BF3-C4E4F799DB88}" type="datetimeFigureOut">
              <a:rPr lang="cs-CZ" smtClean="0">
                <a:solidFill>
                  <a:srgbClr val="DFE6D0"/>
                </a:solidFill>
              </a:rPr>
              <a:pPr/>
              <a:t>27.7.2013</a:t>
            </a:fld>
            <a:endParaRPr lang="cs-CZ">
              <a:solidFill>
                <a:srgbClr val="DFE6D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DFE6D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8901ECC0-0BDB-4B55-B2D1-E88CC0524384}" type="slidenum">
              <a:rPr lang="cs-CZ" smtClean="0">
                <a:solidFill>
                  <a:srgbClr val="DFE6D0"/>
                </a:solidFill>
              </a:rPr>
              <a:pPr/>
              <a:t>‹#›</a:t>
            </a:fld>
            <a:endParaRPr lang="cs-CZ">
              <a:solidFill>
                <a:srgbClr val="DFE6D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6336096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583473750"/>
              </p:ext>
            </p:extLst>
          </p:nvPr>
        </p:nvGraphicFramePr>
        <p:xfrm>
          <a:off x="539552" y="836712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000444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Žáci si procvičí rýsování kolmic </a:t>
            </a:r>
            <a:r>
              <a:rPr lang="cs-CZ" dirty="0" smtClean="0"/>
              <a:t>                    a </a:t>
            </a:r>
            <a:r>
              <a:rPr lang="cs-CZ" dirty="0" smtClean="0"/>
              <a:t>rovnoběžek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Matematika pro 4. ročník ZŠ, 1.díl</a:t>
            </a:r>
          </a:p>
          <a:p>
            <a:pPr marL="0" indent="0">
              <a:buNone/>
            </a:pPr>
            <a:r>
              <a:rPr lang="cs-CZ" dirty="0" smtClean="0"/>
              <a:t>RNDr. Růžena Blažková, </a:t>
            </a:r>
            <a:r>
              <a:rPr lang="cs-CZ" dirty="0" err="1" smtClean="0"/>
              <a:t>CSc</a:t>
            </a:r>
            <a:r>
              <a:rPr lang="cs-CZ" dirty="0" smtClean="0"/>
              <a:t>; RNDr. Milena Vaňurová, </a:t>
            </a:r>
            <a:r>
              <a:rPr lang="cs-CZ" dirty="0" err="1" smtClean="0"/>
              <a:t>CSc</a:t>
            </a:r>
            <a:r>
              <a:rPr lang="cs-CZ" dirty="0" smtClean="0"/>
              <a:t>; RNDr. Květoslava Matoušková, </a:t>
            </a:r>
            <a:r>
              <a:rPr lang="cs-CZ" dirty="0" err="1" smtClean="0"/>
              <a:t>CSc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Naklad. Alter, Praha </a:t>
            </a:r>
            <a:r>
              <a:rPr lang="cs-CZ" dirty="0" smtClean="0"/>
              <a:t>2005</a:t>
            </a:r>
          </a:p>
          <a:p>
            <a:pPr marL="0" indent="0">
              <a:buNone/>
            </a:pPr>
            <a:r>
              <a:rPr lang="cs-CZ" dirty="0" smtClean="0"/>
              <a:t>http://blog.</a:t>
            </a:r>
            <a:r>
              <a:rPr lang="cs-CZ" dirty="0" err="1" smtClean="0"/>
              <a:t>johannesgrassl.com</a:t>
            </a:r>
            <a:r>
              <a:rPr lang="cs-CZ" dirty="0" smtClean="0"/>
              <a:t>/?p=176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9247094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Úloha 1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27810" y="2276324"/>
            <a:ext cx="7776865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N</a:t>
            </a:r>
            <a:r>
              <a:rPr lang="cs-CZ" sz="2800" dirty="0" smtClean="0"/>
              <a:t>arýsuj přímku </a:t>
            </a:r>
            <a:r>
              <a:rPr lang="cs-CZ" sz="2800" i="1" dirty="0" smtClean="0"/>
              <a:t>u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/>
              <a:t>S</a:t>
            </a:r>
            <a:r>
              <a:rPr lang="cs-CZ" sz="2800" dirty="0" smtClean="0"/>
              <a:t>estroj přímku </a:t>
            </a:r>
            <a:r>
              <a:rPr lang="cs-CZ" sz="2800" i="1" dirty="0" smtClean="0"/>
              <a:t>v</a:t>
            </a:r>
            <a:r>
              <a:rPr lang="cs-CZ" sz="2800" dirty="0" smtClean="0"/>
              <a:t>, která je rovnoběžná s přímkou </a:t>
            </a:r>
            <a:r>
              <a:rPr lang="cs-CZ" sz="2800" i="1" dirty="0" smtClean="0"/>
              <a:t>u.</a:t>
            </a:r>
          </a:p>
          <a:p>
            <a:endParaRPr lang="cs-CZ" sz="2800" i="1" dirty="0"/>
          </a:p>
          <a:p>
            <a:endParaRPr lang="cs-CZ" sz="2800" i="1" dirty="0" smtClean="0"/>
          </a:p>
          <a:p>
            <a:r>
              <a:rPr lang="cs-CZ" sz="2800" i="1" dirty="0" smtClean="0"/>
              <a:t>Zapiš vzájemnou polohu:    </a:t>
            </a:r>
            <a:r>
              <a:rPr lang="cs-CZ" sz="2800" dirty="0" smtClean="0"/>
              <a:t>u         v</a:t>
            </a:r>
            <a:r>
              <a:rPr lang="cs-CZ" sz="2800" i="1" dirty="0" smtClean="0"/>
              <a:t/>
            </a:r>
            <a:br>
              <a:rPr lang="cs-CZ" sz="2800" i="1" dirty="0" smtClean="0"/>
            </a:b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749085" y="4482305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9885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úlohy 1</a:t>
            </a:r>
            <a:endParaRPr lang="cs-CZ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1547664" y="3501008"/>
            <a:ext cx="597666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7411484" y="3501008"/>
            <a:ext cx="2856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u</a:t>
            </a:r>
            <a:endParaRPr lang="cs-CZ" i="1" dirty="0"/>
          </a:p>
        </p:txBody>
      </p:sp>
      <p:cxnSp>
        <p:nvCxnSpPr>
          <p:cNvPr id="14" name="Přímá spojnice 13"/>
          <p:cNvCxnSpPr/>
          <p:nvPr/>
        </p:nvCxnSpPr>
        <p:spPr>
          <a:xfrm>
            <a:off x="4355976" y="2204864"/>
            <a:ext cx="49084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2439970" y="2204864"/>
            <a:ext cx="46085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7164288" y="2204864"/>
            <a:ext cx="2856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v</a:t>
            </a:r>
            <a:endParaRPr lang="cs-CZ" i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55576" y="4417948"/>
            <a:ext cx="5866542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Přímky </a:t>
            </a:r>
            <a:r>
              <a:rPr lang="cs-CZ" sz="2800" i="1" dirty="0">
                <a:solidFill>
                  <a:srgbClr val="FF0000"/>
                </a:solidFill>
              </a:rPr>
              <a:t>u</a:t>
            </a:r>
            <a:r>
              <a:rPr lang="cs-CZ" sz="2800" i="1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a v jsou vzájemně rovnoběžné:</a:t>
            </a:r>
          </a:p>
          <a:p>
            <a:endParaRPr lang="cs-CZ" sz="2800" dirty="0">
              <a:solidFill>
                <a:srgbClr val="FF0000"/>
              </a:solidFill>
            </a:endParaRPr>
          </a:p>
          <a:p>
            <a:r>
              <a:rPr lang="cs-CZ" sz="2800" dirty="0" smtClean="0">
                <a:solidFill>
                  <a:srgbClr val="FF0000"/>
                </a:solidFill>
              </a:rPr>
              <a:t>                   </a:t>
            </a:r>
            <a:r>
              <a:rPr lang="cs-CZ" sz="2800" i="1" dirty="0" smtClean="0">
                <a:solidFill>
                  <a:srgbClr val="FF0000"/>
                </a:solidFill>
              </a:rPr>
              <a:t>u     </a:t>
            </a:r>
            <a:r>
              <a:rPr lang="cs-CZ" sz="2800" dirty="0" smtClean="0">
                <a:solidFill>
                  <a:srgbClr val="FF0000"/>
                </a:solidFill>
              </a:rPr>
              <a:t>v</a:t>
            </a:r>
            <a:r>
              <a:rPr lang="cs-CZ" sz="2800" i="1" dirty="0" smtClean="0">
                <a:solidFill>
                  <a:srgbClr val="FF0000"/>
                </a:solidFill>
              </a:rPr>
              <a:t> </a:t>
            </a:r>
            <a:endParaRPr lang="cs-CZ" sz="2800" dirty="0">
              <a:solidFill>
                <a:srgbClr val="FF0000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2987824" y="5301208"/>
            <a:ext cx="0" cy="501735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3203848" y="5301208"/>
            <a:ext cx="0" cy="501735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600156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8" grpId="0"/>
      <p:bldP spid="1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Úloha 2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2348880"/>
            <a:ext cx="734481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Narýsuj přímku </a:t>
            </a:r>
            <a:r>
              <a:rPr lang="cs-CZ" sz="2800" i="1" dirty="0" smtClean="0"/>
              <a:t>p.</a:t>
            </a:r>
          </a:p>
          <a:p>
            <a:endParaRPr lang="cs-CZ" sz="2800" i="1" dirty="0"/>
          </a:p>
          <a:p>
            <a:r>
              <a:rPr lang="cs-CZ" sz="2800" dirty="0" smtClean="0"/>
              <a:t>Narýsuj přímky </a:t>
            </a:r>
            <a:r>
              <a:rPr lang="cs-CZ" sz="2800" i="1" dirty="0" smtClean="0"/>
              <a:t>m, n, o, </a:t>
            </a:r>
            <a:r>
              <a:rPr lang="cs-CZ" sz="2800" dirty="0" smtClean="0"/>
              <a:t>které jsou rovnoběžné s danou přímkou </a:t>
            </a:r>
            <a:r>
              <a:rPr lang="cs-CZ" sz="2800" i="1" dirty="0" smtClean="0"/>
              <a:t>p.</a:t>
            </a:r>
          </a:p>
          <a:p>
            <a:endParaRPr lang="cs-CZ" sz="2800" i="1" dirty="0"/>
          </a:p>
          <a:p>
            <a:r>
              <a:rPr lang="cs-CZ" sz="2800" i="1" dirty="0" smtClean="0"/>
              <a:t>Zapiš vzájemnou polohu přímek.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631210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úlohy 2</a:t>
            </a:r>
            <a:endParaRPr lang="cs-CZ" dirty="0"/>
          </a:p>
        </p:txBody>
      </p:sp>
      <p:cxnSp>
        <p:nvCxnSpPr>
          <p:cNvPr id="4" name="Přímá spojnice 3"/>
          <p:cNvCxnSpPr/>
          <p:nvPr/>
        </p:nvCxnSpPr>
        <p:spPr>
          <a:xfrm flipV="1">
            <a:off x="1043608" y="1052736"/>
            <a:ext cx="5256584" cy="27363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 flipV="1">
            <a:off x="1619672" y="1700808"/>
            <a:ext cx="5544616" cy="29523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V="1">
            <a:off x="2699792" y="2420888"/>
            <a:ext cx="5184576" cy="280831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1892979" y="3573016"/>
            <a:ext cx="4824536" cy="25922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6444208" y="1052736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m</a:t>
            </a:r>
            <a:endParaRPr lang="cs-CZ" i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164288" y="1700808"/>
            <a:ext cx="2856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884368" y="226633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/>
              <a:t>p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6782762" y="345571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o</a:t>
            </a:r>
            <a:endParaRPr lang="cs-CZ" i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103616" y="5066176"/>
            <a:ext cx="342593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/>
              <a:t>m</a:t>
            </a:r>
            <a:r>
              <a:rPr lang="cs-CZ" i="1" dirty="0" smtClean="0"/>
              <a:t>     p         o        p        n        p </a:t>
            </a:r>
          </a:p>
          <a:p>
            <a:r>
              <a:rPr lang="cs-CZ" i="1" dirty="0" smtClean="0"/>
              <a:t>    </a:t>
            </a:r>
          </a:p>
          <a:p>
            <a:r>
              <a:rPr lang="cs-CZ" i="1" dirty="0" smtClean="0"/>
              <a:t>     m      n     m     o          n      o  </a:t>
            </a:r>
            <a:endParaRPr lang="cs-CZ" i="1" dirty="0"/>
          </a:p>
        </p:txBody>
      </p:sp>
      <p:cxnSp>
        <p:nvCxnSpPr>
          <p:cNvPr id="17" name="Přímá spojnice 16"/>
          <p:cNvCxnSpPr/>
          <p:nvPr/>
        </p:nvCxnSpPr>
        <p:spPr>
          <a:xfrm>
            <a:off x="5436096" y="5066176"/>
            <a:ext cx="0" cy="379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5580112" y="5066176"/>
            <a:ext cx="0" cy="379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6613485" y="5066176"/>
            <a:ext cx="0" cy="379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6782762" y="5066176"/>
            <a:ext cx="0" cy="379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7812360" y="5066176"/>
            <a:ext cx="0" cy="379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8032401" y="5041538"/>
            <a:ext cx="0" cy="46166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5724128" y="5666340"/>
            <a:ext cx="0" cy="2829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5868144" y="5666340"/>
            <a:ext cx="0" cy="2829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6717515" y="5666340"/>
            <a:ext cx="0" cy="32316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>
            <a:endCxn id="15" idx="2"/>
          </p:cNvCxnSpPr>
          <p:nvPr/>
        </p:nvCxnSpPr>
        <p:spPr>
          <a:xfrm>
            <a:off x="6816585" y="5666340"/>
            <a:ext cx="0" cy="32316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7884368" y="5666340"/>
            <a:ext cx="0" cy="4989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8032401" y="5666340"/>
            <a:ext cx="2008" cy="4989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635558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Úloha 3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89856" y="1484784"/>
            <a:ext cx="64641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Vyznač červeně kolmice a žlutě rovnoběžky</a:t>
            </a:r>
            <a:r>
              <a:rPr lang="cs-CZ" dirty="0" smtClean="0"/>
              <a:t>:</a:t>
            </a:r>
          </a:p>
        </p:txBody>
      </p:sp>
      <p:cxnSp>
        <p:nvCxnSpPr>
          <p:cNvPr id="5" name="Přímá spojnice 4"/>
          <p:cNvCxnSpPr/>
          <p:nvPr/>
        </p:nvCxnSpPr>
        <p:spPr>
          <a:xfrm>
            <a:off x="611560" y="3789040"/>
            <a:ext cx="329398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611560" y="4437112"/>
            <a:ext cx="329398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bdélník 7"/>
          <p:cNvSpPr/>
          <p:nvPr/>
        </p:nvSpPr>
        <p:spPr>
          <a:xfrm>
            <a:off x="5076056" y="3356992"/>
            <a:ext cx="1368152" cy="23042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nice 9"/>
          <p:cNvCxnSpPr/>
          <p:nvPr/>
        </p:nvCxnSpPr>
        <p:spPr>
          <a:xfrm>
            <a:off x="7092280" y="3501008"/>
            <a:ext cx="1512168" cy="21602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>
            <a:off x="7452320" y="3501008"/>
            <a:ext cx="216024" cy="20162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Plus 13"/>
          <p:cNvSpPr/>
          <p:nvPr/>
        </p:nvSpPr>
        <p:spPr>
          <a:xfrm>
            <a:off x="1475656" y="2008004"/>
            <a:ext cx="2016224" cy="1399292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78121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Řešení úlohy 3 (najdeš další řešení?)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611560" y="3789040"/>
            <a:ext cx="329398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611560" y="4437112"/>
            <a:ext cx="329398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bdélník 7"/>
          <p:cNvSpPr/>
          <p:nvPr/>
        </p:nvSpPr>
        <p:spPr>
          <a:xfrm>
            <a:off x="5076056" y="3356992"/>
            <a:ext cx="1368152" cy="23042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nice 9"/>
          <p:cNvCxnSpPr/>
          <p:nvPr/>
        </p:nvCxnSpPr>
        <p:spPr>
          <a:xfrm>
            <a:off x="7092280" y="3501008"/>
            <a:ext cx="1512168" cy="21602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>
            <a:off x="7452320" y="3501008"/>
            <a:ext cx="216024" cy="20162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Plus 13"/>
          <p:cNvSpPr/>
          <p:nvPr/>
        </p:nvSpPr>
        <p:spPr>
          <a:xfrm>
            <a:off x="1475656" y="2008004"/>
            <a:ext cx="2016224" cy="1399292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>
            <a:off x="2627784" y="2204864"/>
            <a:ext cx="0" cy="115212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1763688" y="2548133"/>
            <a:ext cx="1460942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4644008" y="3356992"/>
            <a:ext cx="216024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5076056" y="2996952"/>
            <a:ext cx="0" cy="295232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Plus 20"/>
          <p:cNvSpPr/>
          <p:nvPr/>
        </p:nvSpPr>
        <p:spPr>
          <a:xfrm>
            <a:off x="4139952" y="1412776"/>
            <a:ext cx="1620180" cy="1274440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5" name="Přímá spojnice 24"/>
          <p:cNvCxnSpPr/>
          <p:nvPr/>
        </p:nvCxnSpPr>
        <p:spPr>
          <a:xfrm>
            <a:off x="4139952" y="2204864"/>
            <a:ext cx="2016224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4788024" y="1412776"/>
            <a:ext cx="0" cy="136815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611560" y="3789040"/>
            <a:ext cx="3293987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611560" y="4473116"/>
            <a:ext cx="3293987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Obdélník 33"/>
          <p:cNvSpPr/>
          <p:nvPr/>
        </p:nvSpPr>
        <p:spPr>
          <a:xfrm>
            <a:off x="1619672" y="4797152"/>
            <a:ext cx="874487" cy="1800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6" name="Přímá spojnice 35"/>
          <p:cNvCxnSpPr/>
          <p:nvPr/>
        </p:nvCxnSpPr>
        <p:spPr>
          <a:xfrm>
            <a:off x="971600" y="4797152"/>
            <a:ext cx="2253030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827584" y="6597352"/>
            <a:ext cx="2397046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469270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Domácí úkol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1988840"/>
            <a:ext cx="47836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Načrtni a rýsuj obrázek žebříku.</a:t>
            </a:r>
            <a:endParaRPr lang="cs-CZ" sz="2800" dirty="0"/>
          </a:p>
        </p:txBody>
      </p:sp>
      <p:pic>
        <p:nvPicPr>
          <p:cNvPr id="1026" name="Picture 2" descr="C:\Users\08G8\AppData\Local\Microsoft\Windows\Temporary Internet Files\Content.IE5\T0GKULPU\MP90044912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636912"/>
            <a:ext cx="3162672" cy="36714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46729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112</TotalTime>
  <Words>190</Words>
  <Application>Microsoft Office PowerPoint</Application>
  <PresentationFormat>Předvádění na obrazovce (4:3)</PresentationFormat>
  <Paragraphs>44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Došky</vt:lpstr>
      <vt:lpstr>1_Došky</vt:lpstr>
      <vt:lpstr>Snímek 1</vt:lpstr>
      <vt:lpstr>Anotace a citace</vt:lpstr>
      <vt:lpstr>Úloha 1</vt:lpstr>
      <vt:lpstr>Řešení úlohy 1</vt:lpstr>
      <vt:lpstr>Úloha 2</vt:lpstr>
      <vt:lpstr>Řešení úlohy 2</vt:lpstr>
      <vt:lpstr>Úloha 3</vt:lpstr>
      <vt:lpstr>Řešení úlohy 3 (najdeš další řešení?)</vt:lpstr>
      <vt:lpstr>Domácí úkol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08G8</dc:creator>
  <cp:lastModifiedBy>Dum</cp:lastModifiedBy>
  <cp:revision>11</cp:revision>
  <dcterms:created xsi:type="dcterms:W3CDTF">2013-01-19T15:12:25Z</dcterms:created>
  <dcterms:modified xsi:type="dcterms:W3CDTF">2013-07-27T09:03:02Z</dcterms:modified>
</cp:coreProperties>
</file>