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1"/>
  </p:notesMasterIdLst>
  <p:sldIdLst>
    <p:sldId id="257" r:id="rId3"/>
    <p:sldId id="258" r:id="rId4"/>
    <p:sldId id="261" r:id="rId5"/>
    <p:sldId id="259" r:id="rId6"/>
    <p:sldId id="260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400" dirty="0" smtClean="0"/>
            <a:t>NÁZEV ŠKOLY: Základní škola a Mateřská škola Vlastějovice, okres Kutná Hora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400" dirty="0" smtClean="0"/>
            <a:t>AUTOR: Mgr. </a:t>
          </a:r>
          <a:r>
            <a:rPr lang="cs-CZ" sz="1400" smtClean="0"/>
            <a:t>Olga Sýsová</a:t>
          </a:r>
          <a:endParaRPr lang="cs-CZ" sz="1400" dirty="0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400" dirty="0" smtClean="0"/>
            <a:t>NÁZEV: VY 42  INOVACE </a:t>
          </a:r>
          <a:r>
            <a:rPr lang="cs-CZ" sz="1400" dirty="0" smtClean="0"/>
            <a:t>11 </a:t>
          </a:r>
          <a:r>
            <a:rPr lang="cs-CZ" sz="1400" dirty="0" smtClean="0"/>
            <a:t>Matematika a její aplikace –geometrie ve 4.r.</a:t>
          </a:r>
          <a:endParaRPr lang="cs-CZ" sz="14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1400" dirty="0" smtClean="0"/>
            <a:t>ČÍSLO PROJEKTU</a:t>
          </a:r>
          <a:r>
            <a:rPr lang="cs-CZ" sz="2000" dirty="0" smtClean="0"/>
            <a:t>: CZ.1.07/1.4.00/21.0896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7D356FD4-5DBA-45B8-83F2-01640ED454D7}">
      <dgm:prSet custT="1"/>
      <dgm:spPr/>
      <dgm:t>
        <a:bodyPr/>
        <a:lstStyle/>
        <a:p>
          <a:pPr rtl="0"/>
          <a:r>
            <a:rPr lang="cs-CZ" sz="1400" dirty="0" smtClean="0"/>
            <a:t>TÉMA</a:t>
          </a:r>
          <a:r>
            <a:rPr lang="cs-CZ" sz="2000" dirty="0" smtClean="0"/>
            <a:t>: Úlohy na rýsování kolmic a rovnoběžek</a:t>
          </a:r>
          <a:endParaRPr lang="cs-CZ" dirty="0"/>
        </a:p>
      </dgm:t>
    </dgm:pt>
    <dgm:pt modelId="{745AE3BF-EDA2-4B12-8BBC-7952AB8358C9}" type="sibTrans" cxnId="{88CD716D-C9E7-437E-B132-01D87E8C65D2}">
      <dgm:prSet/>
      <dgm:spPr/>
      <dgm:t>
        <a:bodyPr/>
        <a:lstStyle/>
        <a:p>
          <a:endParaRPr lang="cs-CZ"/>
        </a:p>
      </dgm:t>
    </dgm:pt>
    <dgm:pt modelId="{1F89B4F8-48BB-416F-B2A4-A953D89B227A}" type="parTrans" cxnId="{88CD716D-C9E7-437E-B132-01D87E8C65D2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5EADEC68-DC27-4179-998F-15CD834808A2}" type="pres">
      <dgm:prSet presAssocID="{7D356FD4-5DBA-45B8-83F2-01640ED454D7}" presName="vertSpace4" presStyleLbl="node1" presStyleIdx="2" presStyleCnt="5"/>
      <dgm:spPr/>
    </dgm:pt>
    <dgm:pt modelId="{B8578831-437F-4501-8ADE-AE2A1799C643}" type="pres">
      <dgm:prSet presAssocID="{7D356FD4-5DBA-45B8-83F2-01640ED454D7}" presName="circle4" presStyleLbl="node1" presStyleIdx="3" presStyleCnt="5"/>
      <dgm:spPr/>
    </dgm:pt>
    <dgm:pt modelId="{F217DB88-03EE-4B14-A303-4F9D49C289A7}" type="pres">
      <dgm:prSet presAssocID="{7D356FD4-5DBA-45B8-83F2-01640ED454D7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0E8B8A9-76C8-445B-9727-5936C7A5778A}" type="pres">
      <dgm:prSet presAssocID="{7D356FD4-5DBA-45B8-83F2-01640ED454D7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B3428CA-6BED-48EB-A779-103BDFB75BEA}" type="presOf" srcId="{4C35D32F-0EAB-4CD7-82EE-45574DC2A586}" destId="{8BEBB6EC-1DAA-4CAC-8A25-BC0FCBD5DBD5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38054C49-80AE-43FC-BF52-DBABC4F62173}" type="presOf" srcId="{D1B46980-6531-4606-95E6-44980827E919}" destId="{6140AFEC-043D-4C43-A2F9-D0F5331DF3A3}" srcOrd="0" destOrd="0" presId="urn:microsoft.com/office/officeart/2005/8/layout/target3"/>
    <dgm:cxn modelId="{F2D2BF74-68A8-4D17-9C79-178564C0867E}" type="presOf" srcId="{7D356FD4-5DBA-45B8-83F2-01640ED454D7}" destId="{D0E8B8A9-76C8-445B-9727-5936C7A5778A}" srcOrd="1" destOrd="0" presId="urn:microsoft.com/office/officeart/2005/8/layout/target3"/>
    <dgm:cxn modelId="{88CD716D-C9E7-437E-B132-01D87E8C65D2}" srcId="{757F3AB3-0718-4624-B441-E567A8F0AB56}" destId="{7D356FD4-5DBA-45B8-83F2-01640ED454D7}" srcOrd="3" destOrd="0" parTransId="{1F89B4F8-48BB-416F-B2A4-A953D89B227A}" sibTransId="{745AE3BF-EDA2-4B12-8BBC-7952AB8358C9}"/>
    <dgm:cxn modelId="{658374D0-A9B8-47BA-880A-8C4AE81996F5}" type="presOf" srcId="{B651F6E3-6281-48DB-9319-2AEAFDAE7572}" destId="{6BB5E863-4638-4E1D-BFDE-399D028AC4ED}" srcOrd="1" destOrd="0" presId="urn:microsoft.com/office/officeart/2005/8/layout/target3"/>
    <dgm:cxn modelId="{F166FE45-E8BE-44CC-917F-E07CC27528CF}" type="presOf" srcId="{7D356FD4-5DBA-45B8-83F2-01640ED454D7}" destId="{F217DB88-03EE-4B14-A303-4F9D49C289A7}" srcOrd="0" destOrd="0" presId="urn:microsoft.com/office/officeart/2005/8/layout/target3"/>
    <dgm:cxn modelId="{FCF1692C-9C9D-491F-9718-3062BD4F7718}" type="presOf" srcId="{D1D4F407-5343-4D3F-B5B9-D407B03CAEB4}" destId="{AED2198E-93D5-4001-81B4-73124B309672}" srcOrd="1" destOrd="0" presId="urn:microsoft.com/office/officeart/2005/8/layout/target3"/>
    <dgm:cxn modelId="{D84AD6AC-4908-420B-A894-BE0B68BE54E5}" type="presOf" srcId="{757F3AB3-0718-4624-B441-E567A8F0AB56}" destId="{333A1088-737F-45CB-B68E-254E46348037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DB386EF5-95CC-407D-85C7-FA69096A2E63}" type="presOf" srcId="{4C35D32F-0EAB-4CD7-82EE-45574DC2A586}" destId="{890E4F0B-2866-4A3F-A3C7-2A14B1797930}" srcOrd="1" destOrd="0" presId="urn:microsoft.com/office/officeart/2005/8/layout/target3"/>
    <dgm:cxn modelId="{05AA84ED-634E-4A97-9020-852D14F37B9D}" type="presOf" srcId="{D1D4F407-5343-4D3F-B5B9-D407B03CAEB4}" destId="{D005CE8C-CC26-4C3E-AC11-E15060ECD759}" srcOrd="0" destOrd="0" presId="urn:microsoft.com/office/officeart/2005/8/layout/target3"/>
    <dgm:cxn modelId="{A81201ED-3D18-41BC-9051-6EAAB3E6D5FB}" type="presOf" srcId="{B651F6E3-6281-48DB-9319-2AEAFDAE7572}" destId="{619D679B-A015-4ECF-8348-D1034C574F40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CBC3569F-5672-4264-82F3-EC65F5C86C24}" type="presOf" srcId="{D1B46980-6531-4606-95E6-44980827E919}" destId="{2BE915AB-18AA-4053-B92C-3BFC9ED204BB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2290F4DC-7520-4D3A-8F5D-865E1C6EBB01}" type="presParOf" srcId="{333A1088-737F-45CB-B68E-254E46348037}" destId="{F5ABB229-8D3B-4694-996A-96F23CF14429}" srcOrd="0" destOrd="0" presId="urn:microsoft.com/office/officeart/2005/8/layout/target3"/>
    <dgm:cxn modelId="{088B71DF-9F99-4C0E-9D13-6864F8795DC3}" type="presParOf" srcId="{333A1088-737F-45CB-B68E-254E46348037}" destId="{F41139FD-01EE-4571-8B17-4FB00FC51163}" srcOrd="1" destOrd="0" presId="urn:microsoft.com/office/officeart/2005/8/layout/target3"/>
    <dgm:cxn modelId="{96C2DA54-5E36-4E88-9509-5A11EC94DF86}" type="presParOf" srcId="{333A1088-737F-45CB-B68E-254E46348037}" destId="{D005CE8C-CC26-4C3E-AC11-E15060ECD759}" srcOrd="2" destOrd="0" presId="urn:microsoft.com/office/officeart/2005/8/layout/target3"/>
    <dgm:cxn modelId="{48D4EBF0-2507-4C28-A0EA-FB0B65138841}" type="presParOf" srcId="{333A1088-737F-45CB-B68E-254E46348037}" destId="{2C702D82-9B77-49B7-9568-BB8EB47C3372}" srcOrd="3" destOrd="0" presId="urn:microsoft.com/office/officeart/2005/8/layout/target3"/>
    <dgm:cxn modelId="{0594B38A-CD11-4D27-961E-8F20F7BD49BF}" type="presParOf" srcId="{333A1088-737F-45CB-B68E-254E46348037}" destId="{A52A0455-90FF-4808-ABD0-F02540D31D5A}" srcOrd="4" destOrd="0" presId="urn:microsoft.com/office/officeart/2005/8/layout/target3"/>
    <dgm:cxn modelId="{2067432F-A2F0-4FCA-B5BF-102E2330F232}" type="presParOf" srcId="{333A1088-737F-45CB-B68E-254E46348037}" destId="{6140AFEC-043D-4C43-A2F9-D0F5331DF3A3}" srcOrd="5" destOrd="0" presId="urn:microsoft.com/office/officeart/2005/8/layout/target3"/>
    <dgm:cxn modelId="{E9033174-C0FC-41FC-A7CC-B33E7284CF4C}" type="presParOf" srcId="{333A1088-737F-45CB-B68E-254E46348037}" destId="{9358AC05-5D7D-4327-9F80-1AD486AEA664}" srcOrd="6" destOrd="0" presId="urn:microsoft.com/office/officeart/2005/8/layout/target3"/>
    <dgm:cxn modelId="{935E7F48-3D61-4DFB-98F4-C6C5D72F8C2C}" type="presParOf" srcId="{333A1088-737F-45CB-B68E-254E46348037}" destId="{313FC574-E1CD-4FB4-B054-0B805CE0447D}" srcOrd="7" destOrd="0" presId="urn:microsoft.com/office/officeart/2005/8/layout/target3"/>
    <dgm:cxn modelId="{EEAE265B-A847-41B2-9048-C8B6B32BA957}" type="presParOf" srcId="{333A1088-737F-45CB-B68E-254E46348037}" destId="{619D679B-A015-4ECF-8348-D1034C574F40}" srcOrd="8" destOrd="0" presId="urn:microsoft.com/office/officeart/2005/8/layout/target3"/>
    <dgm:cxn modelId="{E5E39765-7385-42BE-BC41-719DCA1044F4}" type="presParOf" srcId="{333A1088-737F-45CB-B68E-254E46348037}" destId="{5EADEC68-DC27-4179-998F-15CD834808A2}" srcOrd="9" destOrd="0" presId="urn:microsoft.com/office/officeart/2005/8/layout/target3"/>
    <dgm:cxn modelId="{94BB0AEA-4A03-4C25-83DC-A3E62E3F7A82}" type="presParOf" srcId="{333A1088-737F-45CB-B68E-254E46348037}" destId="{B8578831-437F-4501-8ADE-AE2A1799C643}" srcOrd="10" destOrd="0" presId="urn:microsoft.com/office/officeart/2005/8/layout/target3"/>
    <dgm:cxn modelId="{A7D8C37B-2DAF-4F3B-A902-B0B865BA8FE2}" type="presParOf" srcId="{333A1088-737F-45CB-B68E-254E46348037}" destId="{F217DB88-03EE-4B14-A303-4F9D49C289A7}" srcOrd="11" destOrd="0" presId="urn:microsoft.com/office/officeart/2005/8/layout/target3"/>
    <dgm:cxn modelId="{22D81E55-5BBB-4E2B-AC76-158803C2A0C6}" type="presParOf" srcId="{333A1088-737F-45CB-B68E-254E46348037}" destId="{76644BE8-9D7C-4C09-B250-3D10AF48CBB7}" srcOrd="12" destOrd="0" presId="urn:microsoft.com/office/officeart/2005/8/layout/target3"/>
    <dgm:cxn modelId="{102195A2-FD87-40CC-8366-398763AB8797}" type="presParOf" srcId="{333A1088-737F-45CB-B68E-254E46348037}" destId="{EE85B701-7295-41C0-BA7A-34D3756A2AE6}" srcOrd="13" destOrd="0" presId="urn:microsoft.com/office/officeart/2005/8/layout/target3"/>
    <dgm:cxn modelId="{AD7DA2BD-391B-4BC9-B301-03547555F8E8}" type="presParOf" srcId="{333A1088-737F-45CB-B68E-254E46348037}" destId="{8BEBB6EC-1DAA-4CAC-8A25-BC0FCBD5DBD5}" srcOrd="14" destOrd="0" presId="urn:microsoft.com/office/officeart/2005/8/layout/target3"/>
    <dgm:cxn modelId="{54922B2D-8697-4F05-829A-E99E36C534D9}" type="presParOf" srcId="{333A1088-737F-45CB-B68E-254E46348037}" destId="{AED2198E-93D5-4001-81B4-73124B309672}" srcOrd="15" destOrd="0" presId="urn:microsoft.com/office/officeart/2005/8/layout/target3"/>
    <dgm:cxn modelId="{CBA05A67-01A4-465A-811B-F4810540A2F8}" type="presParOf" srcId="{333A1088-737F-45CB-B68E-254E46348037}" destId="{2BE915AB-18AA-4053-B92C-3BFC9ED204BB}" srcOrd="16" destOrd="0" presId="urn:microsoft.com/office/officeart/2005/8/layout/target3"/>
    <dgm:cxn modelId="{9D154F49-9354-4DF9-A073-C90E006FC926}" type="presParOf" srcId="{333A1088-737F-45CB-B68E-254E46348037}" destId="{6BB5E863-4638-4E1D-BFDE-399D028AC4ED}" srcOrd="17" destOrd="0" presId="urn:microsoft.com/office/officeart/2005/8/layout/target3"/>
    <dgm:cxn modelId="{B159B66F-0B76-455D-9D2E-8EF2123F0EE6}" type="presParOf" srcId="{333A1088-737F-45CB-B68E-254E46348037}" destId="{D0E8B8A9-76C8-445B-9727-5936C7A5778A}" srcOrd="18" destOrd="0" presId="urn:microsoft.com/office/officeart/2005/8/layout/target3"/>
    <dgm:cxn modelId="{2803747A-2D5A-4467-AAB2-2884D7932B00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8700000"/>
          </a:lightRig>
        </a:scene3d>
        <a:sp3d contourW="12700" prstMaterial="dkEdge">
          <a:bevelT w="0" h="0" prst="relaxedInset"/>
          <a:contourClr>
            <a:schemeClr val="lt1">
              <a:alpha val="90000"/>
              <a:hueOff val="0"/>
              <a:satOff val="0"/>
              <a:lumOff val="0"/>
              <a:alphaOff val="0"/>
              <a:shade val="65000"/>
              <a:satMod val="15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 ŠKOLY: Základní škola a Mateřská škola Vlastějovice, okres Kutná Hora</a:t>
          </a:r>
          <a:endParaRPr lang="cs-CZ" sz="14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8700000"/>
          </a:lightRig>
        </a:scene3d>
        <a:sp3d contourW="12700" prstMaterial="dkEdge">
          <a:bevelT w="0" h="0" prst="relaxedInset"/>
          <a:contourClr>
            <a:schemeClr val="lt1">
              <a:alpha val="90000"/>
              <a:hueOff val="0"/>
              <a:satOff val="0"/>
              <a:lumOff val="0"/>
              <a:alphaOff val="0"/>
              <a:shade val="65000"/>
              <a:satMod val="15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Mgr. </a:t>
          </a:r>
          <a:r>
            <a:rPr lang="cs-CZ" sz="1400" kern="1200" smtClean="0"/>
            <a:t>Olga Sýsová</a:t>
          </a:r>
          <a:endParaRPr lang="cs-CZ" sz="14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8700000"/>
          </a:lightRig>
        </a:scene3d>
        <a:sp3d contourW="12700" prstMaterial="dkEdge">
          <a:bevelT w="0" h="0" prst="relaxedInset"/>
          <a:contourClr>
            <a:schemeClr val="lt1">
              <a:alpha val="90000"/>
              <a:hueOff val="0"/>
              <a:satOff val="0"/>
              <a:lumOff val="0"/>
              <a:alphaOff val="0"/>
              <a:shade val="65000"/>
              <a:satMod val="15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NÁZEV: VY 42  INOVACE </a:t>
          </a:r>
          <a:r>
            <a:rPr lang="cs-CZ" sz="1400" kern="1200" dirty="0" smtClean="0"/>
            <a:t>11 </a:t>
          </a:r>
          <a:r>
            <a:rPr lang="cs-CZ" sz="1400" kern="1200" dirty="0" smtClean="0"/>
            <a:t>Matematika a její aplikace –geometrie ve 4.r.</a:t>
          </a:r>
          <a:endParaRPr lang="cs-CZ" sz="1400" kern="1200" dirty="0"/>
        </a:p>
      </dsp:txBody>
      <dsp:txXfrm>
        <a:off x="1273857" y="815268"/>
        <a:ext cx="6498543" cy="407634"/>
      </dsp:txXfrm>
    </dsp:sp>
    <dsp:sp modelId="{B8578831-437F-4501-8ADE-AE2A1799C643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217DB88-03EE-4B14-A303-4F9D49C289A7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8700000"/>
          </a:lightRig>
        </a:scene3d>
        <a:sp3d contourW="12700" prstMaterial="dkEdge">
          <a:bevelT w="0" h="0" prst="relaxedInset"/>
          <a:contourClr>
            <a:schemeClr val="lt1">
              <a:alpha val="90000"/>
              <a:hueOff val="0"/>
              <a:satOff val="0"/>
              <a:lumOff val="0"/>
              <a:alphaOff val="0"/>
              <a:shade val="65000"/>
              <a:satMod val="15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</a:t>
          </a:r>
          <a:r>
            <a:rPr lang="cs-CZ" sz="2000" kern="1200" dirty="0" smtClean="0"/>
            <a:t>: Úlohy na rýsování kolmic a rovnoběžek</a:t>
          </a:r>
          <a:endParaRPr lang="cs-CZ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8700000"/>
          </a:lightRig>
        </a:scene3d>
        <a:sp3d contourW="12700" prstMaterial="dkEdge">
          <a:bevelT w="0" h="0" prst="relaxedInset"/>
          <a:contourClr>
            <a:schemeClr val="lt1">
              <a:alpha val="90000"/>
              <a:hueOff val="0"/>
              <a:satOff val="0"/>
              <a:lumOff val="0"/>
              <a:alphaOff val="0"/>
              <a:shade val="65000"/>
              <a:satMod val="15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ČÍSLO PROJEKTU</a:t>
          </a:r>
          <a:r>
            <a:rPr lang="cs-CZ" sz="2000" kern="1200" dirty="0" smtClean="0"/>
            <a:t>: CZ.1.07/1.4.00/21.0896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225AA0-FEBD-4BC1-A432-FE8D33425524}" type="datetimeFigureOut">
              <a:rPr lang="cs-CZ" smtClean="0"/>
              <a:t>19.1.2013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851D20-1059-48C2-815C-4F2D51E89B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6102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19.1.2013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76674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19.1.2013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56861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FFF39D"/>
                </a:solidFill>
              </a:rPr>
              <a:pPr/>
              <a:t>19.1.2013</a:t>
            </a:fld>
            <a:endParaRPr lang="cs-CZ">
              <a:solidFill>
                <a:srgbClr val="FFF39D"/>
              </a:solidFill>
            </a:endParaRPr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39D"/>
              </a:solidFill>
            </a:endParaRPr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69395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19.1.2013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19256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19.1.2013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1287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19.1.2013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862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19.1.2013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DFE6D0"/>
                </a:solidFill>
              </a:rPr>
              <a:pPr/>
              <a:t>‹#›</a:t>
            </a:fld>
            <a:endParaRPr lang="cs-CZ">
              <a:solidFill>
                <a:srgbClr val="DFE6D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01186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19.1.2013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17598586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19.1.2013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4183036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19.1.2013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47823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19.1.2013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14327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19.1.2013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65812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19.1.2013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36292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FFF39D"/>
                </a:solidFill>
              </a:rPr>
              <a:pPr/>
              <a:t>19.1.2013</a:t>
            </a:fld>
            <a:endParaRPr lang="cs-CZ">
              <a:solidFill>
                <a:srgbClr val="FFF39D"/>
              </a:solidFill>
            </a:endParaRPr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39D"/>
              </a:solidFill>
            </a:endParaRPr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688091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19.1.2013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961236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19.1.2013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19524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19.1.2013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076621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19.1.2013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DFE6D0"/>
                </a:solidFill>
              </a:rPr>
              <a:pPr/>
              <a:t>‹#›</a:t>
            </a:fld>
            <a:endParaRPr lang="cs-CZ">
              <a:solidFill>
                <a:srgbClr val="DFE6D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493615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19.1.2013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312226153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19.1.2013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26053415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19.1.2013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90201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19.1.2013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8242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F3D0C4D0-FDA7-4245-9BF3-C4E4F799DB88}" type="datetimeFigureOut">
              <a:rPr lang="cs-CZ" smtClean="0">
                <a:solidFill>
                  <a:srgbClr val="DFE6D0"/>
                </a:solidFill>
              </a:rPr>
              <a:pPr/>
              <a:t>19.1.2013</a:t>
            </a:fld>
            <a:endParaRPr lang="cs-CZ">
              <a:solidFill>
                <a:srgbClr val="DFE6D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>
              <a:solidFill>
                <a:srgbClr val="DFE6D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8901ECC0-0BDB-4B55-B2D1-E88CC0524384}" type="slidenum">
              <a:rPr lang="cs-CZ" smtClean="0">
                <a:solidFill>
                  <a:srgbClr val="DFE6D0"/>
                </a:solidFill>
              </a:rPr>
              <a:pPr/>
              <a:t>‹#›</a:t>
            </a:fld>
            <a:endParaRPr lang="cs-CZ">
              <a:solidFill>
                <a:srgbClr val="DFE6D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530250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F3D0C4D0-FDA7-4245-9BF3-C4E4F799DB88}" type="datetimeFigureOut">
              <a:rPr lang="cs-CZ" smtClean="0">
                <a:solidFill>
                  <a:srgbClr val="DFE6D0"/>
                </a:solidFill>
              </a:rPr>
              <a:pPr/>
              <a:t>19.1.2013</a:t>
            </a:fld>
            <a:endParaRPr lang="cs-CZ">
              <a:solidFill>
                <a:srgbClr val="DFE6D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>
              <a:solidFill>
                <a:srgbClr val="DFE6D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8901ECC0-0BDB-4B55-B2D1-E88CC0524384}" type="slidenum">
              <a:rPr lang="cs-CZ" smtClean="0">
                <a:solidFill>
                  <a:srgbClr val="DFE6D0"/>
                </a:solidFill>
              </a:rPr>
              <a:pPr/>
              <a:t>‹#›</a:t>
            </a:fld>
            <a:endParaRPr lang="cs-CZ">
              <a:solidFill>
                <a:srgbClr val="DFE6D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336096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390800501"/>
              </p:ext>
            </p:extLst>
          </p:nvPr>
        </p:nvGraphicFramePr>
        <p:xfrm>
          <a:off x="539552" y="836712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444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a 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Žáci si procvičí učivo o rýsování kolmic a rovnoběžek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Matematika pro 4. ročník ZŠ, 1.díl</a:t>
            </a:r>
          </a:p>
          <a:p>
            <a:pPr marL="0" indent="0">
              <a:buNone/>
            </a:pPr>
            <a:r>
              <a:rPr lang="cs-CZ" dirty="0" smtClean="0"/>
              <a:t>RNDr. Růžena Blažková, </a:t>
            </a:r>
            <a:r>
              <a:rPr lang="cs-CZ" dirty="0" err="1" smtClean="0"/>
              <a:t>CSc</a:t>
            </a:r>
            <a:r>
              <a:rPr lang="cs-CZ" dirty="0" smtClean="0"/>
              <a:t>; RNDr. Milena Vaňurová, </a:t>
            </a:r>
            <a:r>
              <a:rPr lang="cs-CZ" dirty="0" err="1" smtClean="0"/>
              <a:t>CSc</a:t>
            </a:r>
            <a:r>
              <a:rPr lang="cs-CZ" dirty="0" smtClean="0"/>
              <a:t>; RNDr. Květoslava Matoušková, </a:t>
            </a:r>
            <a:r>
              <a:rPr lang="cs-CZ" dirty="0" err="1" smtClean="0"/>
              <a:t>CSc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Naklad. Alter, Praha 2005</a:t>
            </a:r>
          </a:p>
        </p:txBody>
      </p:sp>
    </p:spTree>
    <p:extLst>
      <p:ext uri="{BB962C8B-B14F-4D97-AF65-F5344CB8AC3E}">
        <p14:creationId xmlns:p14="http://schemas.microsoft.com/office/powerpoint/2010/main" val="924709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Úloha 1</a:t>
            </a:r>
          </a:p>
        </p:txBody>
      </p:sp>
      <p:sp>
        <p:nvSpPr>
          <p:cNvPr id="3" name="Obdélník 2"/>
          <p:cNvSpPr/>
          <p:nvPr/>
        </p:nvSpPr>
        <p:spPr>
          <a:xfrm>
            <a:off x="971600" y="1412776"/>
            <a:ext cx="756084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dirty="0" smtClean="0"/>
              <a:t>Narýsuj úsečku EF délky 7cm.</a:t>
            </a:r>
          </a:p>
          <a:p>
            <a:endParaRPr lang="cs-CZ" sz="3600" dirty="0" smtClean="0"/>
          </a:p>
          <a:p>
            <a:r>
              <a:rPr lang="cs-CZ" sz="3600" dirty="0" smtClean="0"/>
              <a:t>Najdi střed úsečky EF.</a:t>
            </a:r>
          </a:p>
          <a:p>
            <a:endParaRPr lang="cs-CZ" sz="3600" dirty="0" smtClean="0"/>
          </a:p>
          <a:p>
            <a:r>
              <a:rPr lang="cs-CZ" sz="3600" dirty="0" smtClean="0"/>
              <a:t>Narýsuj osu </a:t>
            </a:r>
            <a:r>
              <a:rPr lang="cs-CZ" sz="3600" i="1" dirty="0" smtClean="0"/>
              <a:t>o </a:t>
            </a:r>
            <a:r>
              <a:rPr lang="cs-CZ" sz="3600" dirty="0" smtClean="0"/>
              <a:t>úsečky EF.</a:t>
            </a:r>
          </a:p>
          <a:p>
            <a:endParaRPr lang="cs-CZ" sz="3600" dirty="0" smtClean="0"/>
          </a:p>
          <a:p>
            <a:r>
              <a:rPr lang="cs-CZ" sz="3600" dirty="0" smtClean="0"/>
              <a:t>Zvol si na přímce </a:t>
            </a:r>
            <a:r>
              <a:rPr lang="cs-CZ" sz="3600" i="1" dirty="0" smtClean="0"/>
              <a:t>o</a:t>
            </a:r>
            <a:r>
              <a:rPr lang="cs-CZ" sz="3600" dirty="0" smtClean="0"/>
              <a:t> bod M.</a:t>
            </a:r>
          </a:p>
          <a:p>
            <a:endParaRPr lang="cs-CZ" sz="3600" dirty="0" smtClean="0"/>
          </a:p>
          <a:p>
            <a:r>
              <a:rPr lang="cs-CZ" sz="3600" dirty="0" smtClean="0">
                <a:solidFill>
                  <a:srgbClr val="FF0000"/>
                </a:solidFill>
              </a:rPr>
              <a:t>Co můžeš říci o úsečkách EM a FM?</a:t>
            </a:r>
          </a:p>
        </p:txBody>
      </p:sp>
    </p:spTree>
    <p:extLst>
      <p:ext uri="{BB962C8B-B14F-4D97-AF65-F5344CB8AC3E}">
        <p14:creationId xmlns:p14="http://schemas.microsoft.com/office/powerpoint/2010/main" val="1261564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úlohy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1306488" cy="4525963"/>
          </a:xfrm>
        </p:spPr>
        <p:txBody>
          <a:bodyPr>
            <a:normAutofit lnSpcReduction="10000"/>
          </a:bodyPr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619672" y="1600200"/>
            <a:ext cx="7067128" cy="4525963"/>
          </a:xfrm>
        </p:spPr>
        <p:txBody>
          <a:bodyPr>
            <a:normAutofit lnSpcReduction="10000"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>
                <a:solidFill>
                  <a:srgbClr val="FF0000"/>
                </a:solidFill>
              </a:rPr>
              <a:t>Úsečky EM, FM mají stejnou délku, jsou shodné</a:t>
            </a:r>
            <a:endParaRPr lang="cs-CZ" dirty="0">
              <a:solidFill>
                <a:srgbClr val="FF0000"/>
              </a:solidFill>
            </a:endParaRPr>
          </a:p>
        </p:txBody>
      </p:sp>
      <p:cxnSp>
        <p:nvCxnSpPr>
          <p:cNvPr id="6" name="Přímá spojnice 5"/>
          <p:cNvCxnSpPr/>
          <p:nvPr/>
        </p:nvCxnSpPr>
        <p:spPr>
          <a:xfrm>
            <a:off x="5148064" y="3501008"/>
            <a:ext cx="31683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5148064" y="3356992"/>
            <a:ext cx="0" cy="28803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8316416" y="3356992"/>
            <a:ext cx="0" cy="28803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4967975" y="3676382"/>
            <a:ext cx="35157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E                         S                      F</a:t>
            </a:r>
            <a:endParaRPr lang="cs-CZ" dirty="0">
              <a:solidFill>
                <a:schemeClr val="bg1"/>
              </a:solidFill>
            </a:endParaRPr>
          </a:p>
        </p:txBody>
      </p:sp>
      <p:cxnSp>
        <p:nvCxnSpPr>
          <p:cNvPr id="13" name="Přímá spojnice 12"/>
          <p:cNvCxnSpPr>
            <a:endCxn id="11" idx="0"/>
          </p:cNvCxnSpPr>
          <p:nvPr/>
        </p:nvCxnSpPr>
        <p:spPr>
          <a:xfrm flipH="1">
            <a:off x="6725828" y="3356992"/>
            <a:ext cx="6412" cy="31939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6735252" y="2363534"/>
            <a:ext cx="6412" cy="273630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6732240" y="493187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smtClean="0">
                <a:solidFill>
                  <a:schemeClr val="bg1"/>
                </a:solidFill>
              </a:rPr>
              <a:t>o</a:t>
            </a:r>
            <a:endParaRPr lang="cs-CZ" i="1" dirty="0">
              <a:solidFill>
                <a:schemeClr val="bg1"/>
              </a:solidFill>
            </a:endParaRPr>
          </a:p>
        </p:txBody>
      </p:sp>
      <p:cxnSp>
        <p:nvCxnSpPr>
          <p:cNvPr id="18" name="Přímá spojnice 17"/>
          <p:cNvCxnSpPr/>
          <p:nvPr/>
        </p:nvCxnSpPr>
        <p:spPr>
          <a:xfrm>
            <a:off x="6588224" y="2708920"/>
            <a:ext cx="29405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6882281" y="2512713"/>
            <a:ext cx="362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M</a:t>
            </a:r>
            <a:endParaRPr lang="cs-CZ" dirty="0">
              <a:solidFill>
                <a:srgbClr val="FF0000"/>
              </a:solidFill>
            </a:endParaRPr>
          </a:p>
        </p:txBody>
      </p:sp>
      <p:cxnSp>
        <p:nvCxnSpPr>
          <p:cNvPr id="23" name="Přímá spojnice 22"/>
          <p:cNvCxnSpPr/>
          <p:nvPr/>
        </p:nvCxnSpPr>
        <p:spPr>
          <a:xfrm flipH="1">
            <a:off x="5148064" y="2697379"/>
            <a:ext cx="1587188" cy="81930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6735252" y="2697379"/>
            <a:ext cx="1581164" cy="81930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77400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11" grpId="0"/>
      <p:bldP spid="16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Ú</a:t>
            </a:r>
            <a:r>
              <a:rPr lang="cs-CZ" dirty="0" smtClean="0"/>
              <a:t>loha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147248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Narýsuj přímku </a:t>
            </a:r>
            <a:r>
              <a:rPr lang="cs-CZ" i="1" dirty="0" smtClean="0"/>
              <a:t>p</a:t>
            </a:r>
            <a:r>
              <a:rPr lang="cs-CZ" dirty="0" smtClean="0"/>
              <a:t> a na ní vyznač bod U.</a:t>
            </a:r>
          </a:p>
          <a:p>
            <a:pPr marL="0" indent="0">
              <a:buNone/>
            </a:pPr>
            <a:r>
              <a:rPr lang="cs-CZ" dirty="0" smtClean="0"/>
              <a:t>Bodem U veď přímku </a:t>
            </a:r>
            <a:r>
              <a:rPr lang="cs-CZ" i="1" dirty="0" smtClean="0"/>
              <a:t>r</a:t>
            </a:r>
            <a:r>
              <a:rPr lang="cs-CZ" dirty="0" smtClean="0"/>
              <a:t>, která je kolmá k přímce </a:t>
            </a:r>
            <a:r>
              <a:rPr lang="cs-CZ" i="1" dirty="0" smtClean="0"/>
              <a:t>p.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Na přímce </a:t>
            </a:r>
            <a:r>
              <a:rPr lang="cs-CZ" i="1" dirty="0" smtClean="0"/>
              <a:t>r vyznač bod T.</a:t>
            </a:r>
          </a:p>
          <a:p>
            <a:pPr marL="0" indent="0">
              <a:buNone/>
            </a:pPr>
            <a:r>
              <a:rPr lang="cs-CZ" dirty="0" smtClean="0"/>
              <a:t>Narýsuj přímku </a:t>
            </a:r>
            <a:r>
              <a:rPr lang="cs-CZ" i="1" dirty="0" smtClean="0"/>
              <a:t>t, </a:t>
            </a:r>
            <a:r>
              <a:rPr lang="cs-CZ" dirty="0" smtClean="0"/>
              <a:t>která prochází bodem T a je kolmá k přímce </a:t>
            </a:r>
            <a:r>
              <a:rPr lang="cs-CZ" i="1" dirty="0" smtClean="0"/>
              <a:t>r.</a:t>
            </a:r>
          </a:p>
          <a:p>
            <a:pPr marL="0" indent="0">
              <a:buNone/>
            </a:pPr>
            <a:r>
              <a:rPr lang="cs-CZ" i="1" dirty="0" smtClean="0">
                <a:solidFill>
                  <a:srgbClr val="FF0000"/>
                </a:solidFill>
              </a:rPr>
              <a:t>Jaká je vzájemná poloha přímek  </a:t>
            </a:r>
            <a:r>
              <a:rPr lang="cs-CZ" dirty="0" smtClean="0">
                <a:solidFill>
                  <a:srgbClr val="FF0000"/>
                </a:solidFill>
              </a:rPr>
              <a:t>p </a:t>
            </a:r>
            <a:r>
              <a:rPr lang="cs-CZ" i="1" dirty="0" smtClean="0">
                <a:solidFill>
                  <a:srgbClr val="FF0000"/>
                </a:solidFill>
              </a:rPr>
              <a:t>a t?</a:t>
            </a:r>
            <a:endParaRPr lang="cs-CZ" dirty="0" smtClean="0">
              <a:solidFill>
                <a:srgbClr val="FF0000"/>
              </a:solidFill>
            </a:endParaRP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3559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úlohy 2</a:t>
            </a:r>
            <a:endParaRPr lang="cs-CZ" dirty="0"/>
          </a:p>
        </p:txBody>
      </p:sp>
      <p:cxnSp>
        <p:nvCxnSpPr>
          <p:cNvPr id="4" name="Přímá spojnice 3"/>
          <p:cNvCxnSpPr/>
          <p:nvPr/>
        </p:nvCxnSpPr>
        <p:spPr>
          <a:xfrm>
            <a:off x="1547664" y="3501008"/>
            <a:ext cx="59766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7411484" y="350100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smtClean="0"/>
              <a:t>p</a:t>
            </a:r>
            <a:endParaRPr lang="cs-CZ" i="1" dirty="0"/>
          </a:p>
        </p:txBody>
      </p:sp>
      <p:cxnSp>
        <p:nvCxnSpPr>
          <p:cNvPr id="8" name="Přímá spojnice 7"/>
          <p:cNvCxnSpPr/>
          <p:nvPr/>
        </p:nvCxnSpPr>
        <p:spPr>
          <a:xfrm>
            <a:off x="4535996" y="3284984"/>
            <a:ext cx="0" cy="4006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4553952" y="3640837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U</a:t>
            </a:r>
            <a:endParaRPr lang="cs-CZ" dirty="0"/>
          </a:p>
        </p:txBody>
      </p:sp>
      <p:cxnSp>
        <p:nvCxnSpPr>
          <p:cNvPr id="11" name="Přímá spojnice 10"/>
          <p:cNvCxnSpPr/>
          <p:nvPr/>
        </p:nvCxnSpPr>
        <p:spPr>
          <a:xfrm>
            <a:off x="4537342" y="1720392"/>
            <a:ext cx="17956" cy="34563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4585211" y="4941168"/>
            <a:ext cx="2616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smtClean="0"/>
              <a:t>r</a:t>
            </a:r>
            <a:endParaRPr lang="cs-CZ" i="1" dirty="0"/>
          </a:p>
        </p:txBody>
      </p:sp>
      <p:cxnSp>
        <p:nvCxnSpPr>
          <p:cNvPr id="14" name="Přímá spojnice 13"/>
          <p:cNvCxnSpPr/>
          <p:nvPr/>
        </p:nvCxnSpPr>
        <p:spPr>
          <a:xfrm>
            <a:off x="4355976" y="2204864"/>
            <a:ext cx="49084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4601398" y="1835532"/>
            <a:ext cx="2856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</a:t>
            </a:r>
            <a:endParaRPr lang="cs-CZ" dirty="0"/>
          </a:p>
        </p:txBody>
      </p:sp>
      <p:cxnSp>
        <p:nvCxnSpPr>
          <p:cNvPr id="17" name="Přímá spojnice 16"/>
          <p:cNvCxnSpPr/>
          <p:nvPr/>
        </p:nvCxnSpPr>
        <p:spPr>
          <a:xfrm>
            <a:off x="2439970" y="2204864"/>
            <a:ext cx="460851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7164288" y="2204864"/>
            <a:ext cx="2471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smtClean="0"/>
              <a:t>t</a:t>
            </a:r>
            <a:endParaRPr lang="cs-CZ" i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827584" y="5805264"/>
            <a:ext cx="38140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Přímky </a:t>
            </a:r>
            <a:r>
              <a:rPr lang="cs-CZ" i="1" dirty="0" smtClean="0">
                <a:solidFill>
                  <a:srgbClr val="FF0000"/>
                </a:solidFill>
              </a:rPr>
              <a:t>p </a:t>
            </a:r>
            <a:r>
              <a:rPr lang="cs-CZ" dirty="0" smtClean="0">
                <a:solidFill>
                  <a:srgbClr val="FF0000"/>
                </a:solidFill>
              </a:rPr>
              <a:t>a </a:t>
            </a:r>
            <a:r>
              <a:rPr lang="cs-CZ" i="1" dirty="0" smtClean="0">
                <a:solidFill>
                  <a:srgbClr val="FF0000"/>
                </a:solidFill>
              </a:rPr>
              <a:t>t</a:t>
            </a:r>
            <a:r>
              <a:rPr lang="cs-CZ" dirty="0" smtClean="0">
                <a:solidFill>
                  <a:srgbClr val="FF0000"/>
                </a:solidFill>
              </a:rPr>
              <a:t> jsou vzájemně rovnoběžné.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015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2" grpId="0"/>
      <p:bldP spid="15" grpId="0"/>
      <p:bldP spid="18" grpId="0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Úloha 3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5576" y="1340768"/>
            <a:ext cx="777686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N</a:t>
            </a:r>
            <a:r>
              <a:rPr lang="cs-CZ" sz="2800" dirty="0" smtClean="0"/>
              <a:t>arýsuj dvě různoběžné přímky </a:t>
            </a:r>
            <a:r>
              <a:rPr lang="cs-CZ" sz="2800" i="1" dirty="0" smtClean="0"/>
              <a:t>a, b </a:t>
            </a:r>
          </a:p>
          <a:p>
            <a:r>
              <a:rPr lang="cs-CZ" sz="2800" dirty="0" smtClean="0"/>
              <a:t>a bod C, který neleží na žádné z těchto přímek.</a:t>
            </a:r>
          </a:p>
          <a:p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Bodem C veď přímku </a:t>
            </a:r>
            <a:r>
              <a:rPr lang="cs-CZ" sz="2800" i="1" dirty="0" smtClean="0"/>
              <a:t>c</a:t>
            </a:r>
            <a:r>
              <a:rPr lang="cs-CZ" sz="2800" dirty="0" smtClean="0"/>
              <a:t>, která je rovnoběžná</a:t>
            </a:r>
          </a:p>
          <a:p>
            <a:r>
              <a:rPr lang="cs-CZ" sz="2800" dirty="0" smtClean="0"/>
              <a:t> s přímkou </a:t>
            </a:r>
            <a:r>
              <a:rPr lang="cs-CZ" sz="2800" i="1" dirty="0" smtClean="0"/>
              <a:t>a</a:t>
            </a:r>
            <a:r>
              <a:rPr lang="cs-CZ" sz="2800" dirty="0" smtClean="0"/>
              <a:t>.</a:t>
            </a:r>
          </a:p>
          <a:p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Bodem C veď přímku </a:t>
            </a:r>
            <a:r>
              <a:rPr lang="cs-CZ" sz="2800" i="1" dirty="0" smtClean="0"/>
              <a:t>d</a:t>
            </a:r>
            <a:r>
              <a:rPr lang="cs-CZ" sz="2800" dirty="0" smtClean="0"/>
              <a:t>, která je </a:t>
            </a:r>
            <a:br>
              <a:rPr lang="cs-CZ" sz="2800" dirty="0" smtClean="0"/>
            </a:br>
            <a:r>
              <a:rPr lang="cs-CZ" sz="2800" dirty="0" smtClean="0"/>
              <a:t>rovnoběžná s přímkou </a:t>
            </a:r>
            <a:r>
              <a:rPr lang="cs-CZ" sz="2800" i="1" dirty="0" smtClean="0"/>
              <a:t>b.</a:t>
            </a:r>
          </a:p>
          <a:p>
            <a:r>
              <a:rPr lang="cs-CZ" sz="2800" i="1" dirty="0" smtClean="0"/>
              <a:t/>
            </a:r>
            <a:br>
              <a:rPr lang="cs-CZ" sz="2800" i="1" dirty="0" smtClean="0"/>
            </a:br>
            <a:r>
              <a:rPr lang="cs-CZ" sz="2800" i="1" dirty="0" smtClean="0">
                <a:solidFill>
                  <a:srgbClr val="FF0000"/>
                </a:solidFill>
              </a:rPr>
              <a:t>Jaká je vzájemná poloha přímek c, d?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885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úlohy 3</a:t>
            </a:r>
            <a:endParaRPr lang="cs-CZ" dirty="0"/>
          </a:p>
        </p:txBody>
      </p:sp>
      <p:cxnSp>
        <p:nvCxnSpPr>
          <p:cNvPr id="4" name="Přímá spojnice 3"/>
          <p:cNvCxnSpPr/>
          <p:nvPr/>
        </p:nvCxnSpPr>
        <p:spPr>
          <a:xfrm>
            <a:off x="1259632" y="2420888"/>
            <a:ext cx="6480720" cy="33843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ovéPole 4"/>
          <p:cNvSpPr txBox="1"/>
          <p:nvPr/>
        </p:nvSpPr>
        <p:spPr>
          <a:xfrm>
            <a:off x="7956376" y="587727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smtClean="0"/>
              <a:t>a</a:t>
            </a:r>
            <a:endParaRPr lang="cs-CZ" i="1" dirty="0"/>
          </a:p>
        </p:txBody>
      </p:sp>
      <p:cxnSp>
        <p:nvCxnSpPr>
          <p:cNvPr id="7" name="Přímá spojnice 6"/>
          <p:cNvCxnSpPr/>
          <p:nvPr/>
        </p:nvCxnSpPr>
        <p:spPr>
          <a:xfrm flipV="1">
            <a:off x="1619672" y="3140968"/>
            <a:ext cx="6636786" cy="15121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8388424" y="328498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smtClean="0"/>
              <a:t>b</a:t>
            </a:r>
            <a:endParaRPr lang="cs-CZ" i="1" dirty="0"/>
          </a:p>
        </p:txBody>
      </p:sp>
      <p:cxnSp>
        <p:nvCxnSpPr>
          <p:cNvPr id="10" name="Přímá spojnice 9"/>
          <p:cNvCxnSpPr/>
          <p:nvPr/>
        </p:nvCxnSpPr>
        <p:spPr>
          <a:xfrm>
            <a:off x="3923928" y="2564904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3779912" y="2708920"/>
            <a:ext cx="3600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3977888" y="2195572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cxnSp>
        <p:nvCxnSpPr>
          <p:cNvPr id="15" name="Přímá spojnice 14"/>
          <p:cNvCxnSpPr/>
          <p:nvPr/>
        </p:nvCxnSpPr>
        <p:spPr>
          <a:xfrm>
            <a:off x="2051720" y="1736812"/>
            <a:ext cx="6054697" cy="30963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8162210" y="4787860"/>
            <a:ext cx="2728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smtClean="0"/>
              <a:t>c</a:t>
            </a:r>
            <a:endParaRPr lang="cs-CZ" i="1" dirty="0"/>
          </a:p>
        </p:txBody>
      </p:sp>
      <p:cxnSp>
        <p:nvCxnSpPr>
          <p:cNvPr id="18" name="Přímá spojnice 17"/>
          <p:cNvCxnSpPr/>
          <p:nvPr/>
        </p:nvCxnSpPr>
        <p:spPr>
          <a:xfrm flipV="1">
            <a:off x="1115616" y="1916827"/>
            <a:ext cx="6624736" cy="140880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7956376" y="1916827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smtClean="0"/>
              <a:t>d</a:t>
            </a:r>
            <a:endParaRPr lang="cs-CZ" i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539552" y="6061938"/>
            <a:ext cx="5756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Přímky </a:t>
            </a:r>
            <a:r>
              <a:rPr lang="cs-CZ" i="1" dirty="0" smtClean="0">
                <a:solidFill>
                  <a:srgbClr val="FF0000"/>
                </a:solidFill>
              </a:rPr>
              <a:t>c </a:t>
            </a:r>
            <a:r>
              <a:rPr lang="cs-CZ" dirty="0" smtClean="0">
                <a:solidFill>
                  <a:srgbClr val="FF0000"/>
                </a:solidFill>
              </a:rPr>
              <a:t>a d </a:t>
            </a:r>
            <a:r>
              <a:rPr lang="cs-CZ" i="1" dirty="0" smtClean="0">
                <a:solidFill>
                  <a:srgbClr val="FF0000"/>
                </a:solidFill>
              </a:rPr>
              <a:t>jsou vzájemně různoběžné s průsečíkem v bodě C.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6353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3" grpId="0"/>
      <p:bldP spid="16" grpId="0"/>
      <p:bldP spid="19" grpId="0"/>
      <p:bldP spid="20" grpId="0"/>
    </p:bldLst>
  </p:timing>
</p:sld>
</file>

<file path=ppt/theme/theme1.xml><?xml version="1.0" encoding="utf-8"?>
<a:theme xmlns:a="http://schemas.openxmlformats.org/drawingml/2006/main" name="Došky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ošky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261</Words>
  <Application>Microsoft Office PowerPoint</Application>
  <PresentationFormat>Předvádění na obrazovce (4:3)</PresentationFormat>
  <Paragraphs>61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Došky</vt:lpstr>
      <vt:lpstr>1_Došky</vt:lpstr>
      <vt:lpstr>Prezentace aplikace PowerPoint</vt:lpstr>
      <vt:lpstr>Anotace a citace</vt:lpstr>
      <vt:lpstr>Úloha 1</vt:lpstr>
      <vt:lpstr>Řešení úlohy 1</vt:lpstr>
      <vt:lpstr>Úloha 2</vt:lpstr>
      <vt:lpstr>Řešení úlohy 2</vt:lpstr>
      <vt:lpstr>Úloha 3</vt:lpstr>
      <vt:lpstr>Řešení úlohy 3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08G8</dc:creator>
  <cp:lastModifiedBy>08G8</cp:lastModifiedBy>
  <cp:revision>6</cp:revision>
  <dcterms:created xsi:type="dcterms:W3CDTF">2013-01-19T15:12:25Z</dcterms:created>
  <dcterms:modified xsi:type="dcterms:W3CDTF">2013-01-19T16:40:55Z</dcterms:modified>
</cp:coreProperties>
</file>