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</a:t>
          </a:r>
          <a:r>
            <a:rPr lang="cs-CZ" sz="1400" dirty="0" smtClean="0"/>
            <a:t>12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2000" dirty="0" smtClean="0"/>
            <a:t>Vzdálenost bodu od přímky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807185-335A-4077-9543-DA522DEE2A56}" type="presOf" srcId="{B651F6E3-6281-48DB-9319-2AEAFDAE7572}" destId="{619D679B-A015-4ECF-8348-D1034C574F40}" srcOrd="0" destOrd="0" presId="urn:microsoft.com/office/officeart/2005/8/layout/target3"/>
    <dgm:cxn modelId="{78B7BD37-1C36-4832-9DC7-D2D3F97A90A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308543-19D7-47B9-B9D3-A3EED13D61AF}" type="presOf" srcId="{757F3AB3-0718-4624-B441-E567A8F0AB56}" destId="{333A1088-737F-45CB-B68E-254E46348037}" srcOrd="0" destOrd="0" presId="urn:microsoft.com/office/officeart/2005/8/layout/target3"/>
    <dgm:cxn modelId="{D87E4C52-B22E-40A8-97C2-5E56DC957BF9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CDDECE-2EA2-4B93-918E-56C8757A2F76}" type="presOf" srcId="{D1D4F407-5343-4D3F-B5B9-D407B03CAEB4}" destId="{D005CE8C-CC26-4C3E-AC11-E15060ECD759}" srcOrd="0" destOrd="0" presId="urn:microsoft.com/office/officeart/2005/8/layout/target3"/>
    <dgm:cxn modelId="{5BC2BDC1-55BA-4BC3-B39A-0EDAA1D643F8}" type="presOf" srcId="{4C35D32F-0EAB-4CD7-82EE-45574DC2A586}" destId="{890E4F0B-2866-4A3F-A3C7-2A14B1797930}" srcOrd="1" destOrd="0" presId="urn:microsoft.com/office/officeart/2005/8/layout/target3"/>
    <dgm:cxn modelId="{81BFE453-06C8-4150-BEB8-C1C6B518F157}" type="presOf" srcId="{7D356FD4-5DBA-45B8-83F2-01640ED454D7}" destId="{D0E8B8A9-76C8-445B-9727-5936C7A5778A}" srcOrd="1" destOrd="0" presId="urn:microsoft.com/office/officeart/2005/8/layout/target3"/>
    <dgm:cxn modelId="{692CC175-2DA6-4753-B30E-51051707DC04}" type="presOf" srcId="{D1B46980-6531-4606-95E6-44980827E919}" destId="{2BE915AB-18AA-4053-B92C-3BFC9ED204BB}" srcOrd="1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25ED9E3E-7FE9-4CEC-A461-38D0A52AD4FC}" type="presOf" srcId="{B651F6E3-6281-48DB-9319-2AEAFDAE7572}" destId="{6BB5E863-4638-4E1D-BFDE-399D028AC4ED}" srcOrd="1" destOrd="0" presId="urn:microsoft.com/office/officeart/2005/8/layout/target3"/>
    <dgm:cxn modelId="{64E7AD87-C14B-4730-8689-282A319EFD0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8A218E9-7959-4E23-9651-0D8E55357D1E}" type="presOf" srcId="{7D356FD4-5DBA-45B8-83F2-01640ED454D7}" destId="{F217DB88-03EE-4B14-A303-4F9D49C289A7}" srcOrd="0" destOrd="0" presId="urn:microsoft.com/office/officeart/2005/8/layout/target3"/>
    <dgm:cxn modelId="{CCD52A94-69A1-4C80-B263-2E957E89B5E3}" type="presParOf" srcId="{333A1088-737F-45CB-B68E-254E46348037}" destId="{F5ABB229-8D3B-4694-996A-96F23CF14429}" srcOrd="0" destOrd="0" presId="urn:microsoft.com/office/officeart/2005/8/layout/target3"/>
    <dgm:cxn modelId="{8702EA49-F133-4775-A944-601C26E6F91F}" type="presParOf" srcId="{333A1088-737F-45CB-B68E-254E46348037}" destId="{F41139FD-01EE-4571-8B17-4FB00FC51163}" srcOrd="1" destOrd="0" presId="urn:microsoft.com/office/officeart/2005/8/layout/target3"/>
    <dgm:cxn modelId="{1119D6AB-69F4-47D9-B252-2951D5741023}" type="presParOf" srcId="{333A1088-737F-45CB-B68E-254E46348037}" destId="{D005CE8C-CC26-4C3E-AC11-E15060ECD759}" srcOrd="2" destOrd="0" presId="urn:microsoft.com/office/officeart/2005/8/layout/target3"/>
    <dgm:cxn modelId="{728D1C43-7CB0-4647-A86F-E85364DF6530}" type="presParOf" srcId="{333A1088-737F-45CB-B68E-254E46348037}" destId="{2C702D82-9B77-49B7-9568-BB8EB47C3372}" srcOrd="3" destOrd="0" presId="urn:microsoft.com/office/officeart/2005/8/layout/target3"/>
    <dgm:cxn modelId="{C3F15173-453A-45AA-9A08-6F0C9CF6BFF7}" type="presParOf" srcId="{333A1088-737F-45CB-B68E-254E46348037}" destId="{A52A0455-90FF-4808-ABD0-F02540D31D5A}" srcOrd="4" destOrd="0" presId="urn:microsoft.com/office/officeart/2005/8/layout/target3"/>
    <dgm:cxn modelId="{0B245330-83D4-4BD5-BF93-1775B863DC26}" type="presParOf" srcId="{333A1088-737F-45CB-B68E-254E46348037}" destId="{6140AFEC-043D-4C43-A2F9-D0F5331DF3A3}" srcOrd="5" destOrd="0" presId="urn:microsoft.com/office/officeart/2005/8/layout/target3"/>
    <dgm:cxn modelId="{BC2AFDBB-D524-4559-B359-A90147C2B57B}" type="presParOf" srcId="{333A1088-737F-45CB-B68E-254E46348037}" destId="{9358AC05-5D7D-4327-9F80-1AD486AEA664}" srcOrd="6" destOrd="0" presId="urn:microsoft.com/office/officeart/2005/8/layout/target3"/>
    <dgm:cxn modelId="{957E4FB9-3E39-48F6-A8E0-3B07021F6FB1}" type="presParOf" srcId="{333A1088-737F-45CB-B68E-254E46348037}" destId="{313FC574-E1CD-4FB4-B054-0B805CE0447D}" srcOrd="7" destOrd="0" presId="urn:microsoft.com/office/officeart/2005/8/layout/target3"/>
    <dgm:cxn modelId="{159EB3CA-644E-423D-815F-960379459074}" type="presParOf" srcId="{333A1088-737F-45CB-B68E-254E46348037}" destId="{619D679B-A015-4ECF-8348-D1034C574F40}" srcOrd="8" destOrd="0" presId="urn:microsoft.com/office/officeart/2005/8/layout/target3"/>
    <dgm:cxn modelId="{89874DAD-2D43-4E9E-B3B7-519E02A3328E}" type="presParOf" srcId="{333A1088-737F-45CB-B68E-254E46348037}" destId="{5EADEC68-DC27-4179-998F-15CD834808A2}" srcOrd="9" destOrd="0" presId="urn:microsoft.com/office/officeart/2005/8/layout/target3"/>
    <dgm:cxn modelId="{FBF98973-F843-4224-8161-F05B849DB1A5}" type="presParOf" srcId="{333A1088-737F-45CB-B68E-254E46348037}" destId="{B8578831-437F-4501-8ADE-AE2A1799C643}" srcOrd="10" destOrd="0" presId="urn:microsoft.com/office/officeart/2005/8/layout/target3"/>
    <dgm:cxn modelId="{9082F56E-714D-470D-8620-89E4A0F7F31F}" type="presParOf" srcId="{333A1088-737F-45CB-B68E-254E46348037}" destId="{F217DB88-03EE-4B14-A303-4F9D49C289A7}" srcOrd="11" destOrd="0" presId="urn:microsoft.com/office/officeart/2005/8/layout/target3"/>
    <dgm:cxn modelId="{ED45C834-772B-4816-9F96-F772CE26D99D}" type="presParOf" srcId="{333A1088-737F-45CB-B68E-254E46348037}" destId="{76644BE8-9D7C-4C09-B250-3D10AF48CBB7}" srcOrd="12" destOrd="0" presId="urn:microsoft.com/office/officeart/2005/8/layout/target3"/>
    <dgm:cxn modelId="{DFF82A6D-1880-44F6-BDC2-4DAC27D06AED}" type="presParOf" srcId="{333A1088-737F-45CB-B68E-254E46348037}" destId="{EE85B701-7295-41C0-BA7A-34D3756A2AE6}" srcOrd="13" destOrd="0" presId="urn:microsoft.com/office/officeart/2005/8/layout/target3"/>
    <dgm:cxn modelId="{AF3A2260-9721-4B21-9134-61FEBE4FBA9F}" type="presParOf" srcId="{333A1088-737F-45CB-B68E-254E46348037}" destId="{8BEBB6EC-1DAA-4CAC-8A25-BC0FCBD5DBD5}" srcOrd="14" destOrd="0" presId="urn:microsoft.com/office/officeart/2005/8/layout/target3"/>
    <dgm:cxn modelId="{3264CEB3-B9AB-4071-9C81-1FFFD32D9FD1}" type="presParOf" srcId="{333A1088-737F-45CB-B68E-254E46348037}" destId="{AED2198E-93D5-4001-81B4-73124B309672}" srcOrd="15" destOrd="0" presId="urn:microsoft.com/office/officeart/2005/8/layout/target3"/>
    <dgm:cxn modelId="{07D15B9F-FBDE-4337-A336-4446A3015D29}" type="presParOf" srcId="{333A1088-737F-45CB-B68E-254E46348037}" destId="{2BE915AB-18AA-4053-B92C-3BFC9ED204BB}" srcOrd="16" destOrd="0" presId="urn:microsoft.com/office/officeart/2005/8/layout/target3"/>
    <dgm:cxn modelId="{5BF5678E-C051-49A0-BB7D-6AAB4BF69B56}" type="presParOf" srcId="{333A1088-737F-45CB-B68E-254E46348037}" destId="{6BB5E863-4638-4E1D-BFDE-399D028AC4ED}" srcOrd="17" destOrd="0" presId="urn:microsoft.com/office/officeart/2005/8/layout/target3"/>
    <dgm:cxn modelId="{7389B500-D69F-4257-9E04-DB9325DAA91B}" type="presParOf" srcId="{333A1088-737F-45CB-B68E-254E46348037}" destId="{D0E8B8A9-76C8-445B-9727-5936C7A5778A}" srcOrd="18" destOrd="0" presId="urn:microsoft.com/office/officeart/2005/8/layout/target3"/>
    <dgm:cxn modelId="{1F834EE3-5338-460F-AECB-2E2CB45CD1E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</a:t>
          </a:r>
          <a:r>
            <a:rPr lang="cs-CZ" sz="1400" kern="1200" dirty="0" smtClean="0"/>
            <a:t>12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2000" kern="1200" dirty="0" smtClean="0"/>
            <a:t>Vzdálenost bodu od přímky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2111E0-F69E-4547-A3BA-DF6F911D0AF4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8350AC-329E-4A5F-8380-45CA1D3E2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63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874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50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20.1.2013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8613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7441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63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4294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497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83925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87392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31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20.1.2013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9213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20.1.2013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2026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02435088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1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Opakujeme učivo o vzájemné poloze přímek v rovině. Nově se vyvozuje pojem vzdálenost bodu od přímky. Je třeba si uvědomit, že jde o číslo určené pomocí speciálně sestrojené úsečky.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2400" dirty="0">
                <a:solidFill>
                  <a:srgbClr val="DFE6D0"/>
                </a:solidFill>
              </a:rPr>
              <a:t>Matematika pro 4. ročník ZŠ, </a:t>
            </a:r>
            <a:r>
              <a:rPr lang="cs-CZ" sz="2400" dirty="0" smtClean="0">
                <a:solidFill>
                  <a:srgbClr val="DFE6D0"/>
                </a:solidFill>
              </a:rPr>
              <a:t>2.díl</a:t>
            </a:r>
            <a:endParaRPr lang="cs-CZ" sz="2400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2400" dirty="0">
                <a:solidFill>
                  <a:srgbClr val="DFE6D0"/>
                </a:solidFill>
              </a:rPr>
              <a:t>RNDr. Růžena Blažková, </a:t>
            </a:r>
            <a:r>
              <a:rPr lang="cs-CZ" sz="2400" dirty="0" err="1">
                <a:solidFill>
                  <a:srgbClr val="DFE6D0"/>
                </a:solidFill>
              </a:rPr>
              <a:t>CSc</a:t>
            </a:r>
            <a:r>
              <a:rPr lang="cs-CZ" sz="2400" dirty="0">
                <a:solidFill>
                  <a:srgbClr val="DFE6D0"/>
                </a:solidFill>
              </a:rPr>
              <a:t>; RNDr. Milena Vaňurová, </a:t>
            </a:r>
            <a:r>
              <a:rPr lang="cs-CZ" sz="2400" dirty="0" err="1">
                <a:solidFill>
                  <a:srgbClr val="DFE6D0"/>
                </a:solidFill>
              </a:rPr>
              <a:t>CSc</a:t>
            </a:r>
            <a:r>
              <a:rPr lang="cs-CZ" sz="2400" dirty="0">
                <a:solidFill>
                  <a:srgbClr val="DFE6D0"/>
                </a:solidFill>
              </a:rPr>
              <a:t>; RNDr. Květoslava Matoušková, </a:t>
            </a:r>
            <a:r>
              <a:rPr lang="cs-CZ" sz="2400" dirty="0" err="1">
                <a:solidFill>
                  <a:srgbClr val="DFE6D0"/>
                </a:solidFill>
              </a:rPr>
              <a:t>CSc</a:t>
            </a:r>
            <a:endParaRPr lang="cs-CZ" sz="2400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sz="2400" dirty="0">
                <a:solidFill>
                  <a:srgbClr val="DFE6D0"/>
                </a:solidFill>
              </a:rPr>
              <a:t>Naklad. Alter, Praha </a:t>
            </a:r>
            <a:r>
              <a:rPr lang="cs-CZ" sz="2400" dirty="0" smtClean="0">
                <a:solidFill>
                  <a:srgbClr val="DFE6D0"/>
                </a:solidFill>
              </a:rPr>
              <a:t>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sz="2400" dirty="0" smtClean="0">
                <a:solidFill>
                  <a:srgbClr val="DFE6D0"/>
                </a:solidFill>
              </a:rPr>
              <a:t>Metodický návod k učebnici</a:t>
            </a:r>
            <a:endParaRPr lang="cs-CZ" sz="2400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67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pro zopakování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Narýsuj si do sešitu přímku </a:t>
            </a:r>
            <a:r>
              <a:rPr lang="cs-CZ" i="1" dirty="0" smtClean="0"/>
              <a:t>m</a:t>
            </a:r>
            <a:r>
              <a:rPr lang="cs-CZ" dirty="0" smtClean="0"/>
              <a:t> a tři přímky </a:t>
            </a:r>
            <a:r>
              <a:rPr lang="cs-CZ" i="1" dirty="0" smtClean="0"/>
              <a:t>a, b, c, </a:t>
            </a:r>
            <a:r>
              <a:rPr lang="cs-CZ" dirty="0" smtClean="0"/>
              <a:t>které jsou s ní rovnoběžné.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4932040" y="2132856"/>
            <a:ext cx="1440160" cy="204137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5652120" y="2636912"/>
            <a:ext cx="1440160" cy="20162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6279490" y="3192367"/>
            <a:ext cx="1440160" cy="193164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7236296" y="3645024"/>
            <a:ext cx="1080120" cy="165618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854198" y="41742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a</a:t>
            </a:r>
            <a:endParaRPr lang="cs-CZ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02079" y="46793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b</a:t>
            </a:r>
            <a:endParaRPr lang="cs-CZ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58907" y="511654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m</a:t>
            </a:r>
            <a:endParaRPr lang="cs-CZ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99880" y="5340324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c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12918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 pro zopakování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Narýsuj do sešitu dvojici přímek navzájem kolmých.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868144" y="2420888"/>
            <a:ext cx="0" cy="316835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64088" y="5013176"/>
            <a:ext cx="273630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5652120" y="4797152"/>
            <a:ext cx="432048" cy="432048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743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Změř úsečky na obrázku.</a:t>
            </a:r>
            <a:br>
              <a:rPr lang="cs-CZ" dirty="0" smtClean="0"/>
            </a:br>
            <a:r>
              <a:rPr lang="cs-CZ" dirty="0" smtClean="0"/>
              <a:t>Zjisti, která z úseček AK,AL,AP,AM,AN,AO má nejmenší délku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259632" y="4653136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1475656" y="2564904"/>
            <a:ext cx="2664296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139952" y="2564904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2807804" y="2564904"/>
            <a:ext cx="1332148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139952" y="2564904"/>
            <a:ext cx="792088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139952" y="2564904"/>
            <a:ext cx="1584176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139952" y="2564904"/>
            <a:ext cx="3528392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201998" y="2236222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43347" y="4684494"/>
            <a:ext cx="6538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                L                   P          M           N                            O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12360" y="43651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140430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Úsečka AP je nejkratší.</a:t>
            </a:r>
          </a:p>
          <a:p>
            <a:r>
              <a:rPr lang="cs-CZ" dirty="0" smtClean="0"/>
              <a:t>Je to úsečka, která je k přímce </a:t>
            </a:r>
            <a:r>
              <a:rPr lang="cs-CZ" i="1" dirty="0" smtClean="0"/>
              <a:t>p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kolmá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Délka úsečky AP se nazývá </a:t>
            </a:r>
            <a:r>
              <a:rPr lang="cs-CZ" dirty="0" smtClean="0">
                <a:solidFill>
                  <a:srgbClr val="FF0000"/>
                </a:solidFill>
              </a:rPr>
              <a:t>vzdálenost bodu A od přímky </a:t>
            </a:r>
            <a:r>
              <a:rPr lang="cs-CZ" i="1" dirty="0" smtClean="0">
                <a:solidFill>
                  <a:srgbClr val="FF0000"/>
                </a:solidFill>
              </a:rPr>
              <a:t>p</a:t>
            </a:r>
            <a:r>
              <a:rPr lang="cs-CZ" i="1" dirty="0" smtClean="0"/>
              <a:t>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907704" y="5602368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2267744" y="3505654"/>
            <a:ext cx="2664296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932040" y="3505654"/>
            <a:ext cx="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599892" y="3505654"/>
            <a:ext cx="1332148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32040" y="3505654"/>
            <a:ext cx="792088" cy="23042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932040" y="3505654"/>
            <a:ext cx="1584176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32040" y="3505654"/>
            <a:ext cx="3528392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235435" y="5625244"/>
            <a:ext cx="6538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                L                   </a:t>
            </a:r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/>
              <a:t>          M           N                            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04448" y="53058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4932040" y="3505654"/>
            <a:ext cx="0" cy="211959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obsah 15"/>
          <p:cNvSpPr txBox="1">
            <a:spLocks noGrp="1"/>
          </p:cNvSpPr>
          <p:nvPr>
            <p:ph sz="half" idx="2"/>
          </p:nvPr>
        </p:nvSpPr>
        <p:spPr>
          <a:xfrm>
            <a:off x="4932040" y="314096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A</a:t>
            </a:r>
            <a:endParaRPr lang="cs-CZ" sz="1800" dirty="0">
              <a:solidFill>
                <a:srgbClr val="FF0000"/>
              </a:solidFill>
            </a:endParaRPr>
          </a:p>
        </p:txBody>
      </p:sp>
      <p:sp>
        <p:nvSpPr>
          <p:cNvPr id="17" name="Oblouk 16"/>
          <p:cNvSpPr/>
          <p:nvPr/>
        </p:nvSpPr>
        <p:spPr>
          <a:xfrm>
            <a:off x="4841319" y="5526643"/>
            <a:ext cx="216024" cy="22067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5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Zjisti vzdálenost bodu A od přímky </a:t>
            </a:r>
            <a:r>
              <a:rPr lang="cs-CZ" i="1" dirty="0" smtClean="0"/>
              <a:t>p.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907704" y="4581128"/>
            <a:ext cx="6192688" cy="7200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916980" y="47020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p</a:t>
            </a:r>
            <a:endParaRPr lang="cs-CZ" i="1" dirty="0">
              <a:solidFill>
                <a:srgbClr val="FFFF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283968" y="2564904"/>
            <a:ext cx="0" cy="216024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211960" y="2672916"/>
            <a:ext cx="21602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479027" y="2418585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032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Bodem A veď kolmici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přímce </a:t>
            </a:r>
            <a:r>
              <a:rPr lang="cs-CZ" i="1" dirty="0" smtClean="0"/>
              <a:t>p</a:t>
            </a:r>
          </a:p>
          <a:p>
            <a:r>
              <a:rPr lang="cs-CZ" dirty="0" smtClean="0"/>
              <a:t>Označ průsečík přímek </a:t>
            </a:r>
            <a:r>
              <a:rPr lang="cs-CZ" i="1" dirty="0" smtClean="0"/>
              <a:t>a, p </a:t>
            </a:r>
            <a:r>
              <a:rPr lang="cs-CZ" dirty="0" smtClean="0"/>
              <a:t>jako bod P</a:t>
            </a:r>
          </a:p>
          <a:p>
            <a:r>
              <a:rPr lang="cs-CZ" dirty="0" smtClean="0"/>
              <a:t>Změř délku úsečky AP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220072" y="4869160"/>
            <a:ext cx="316835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44208" y="2852936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372200" y="2960948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588224" y="2667077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44408" y="490516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p</a:t>
            </a:r>
            <a:endParaRPr lang="cs-CZ" i="1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6444208" y="2851743"/>
            <a:ext cx="36004" cy="2238087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228184" y="50898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a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62210" y="492680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9" name="Oblouk 18"/>
          <p:cNvSpPr/>
          <p:nvPr/>
        </p:nvSpPr>
        <p:spPr>
          <a:xfrm>
            <a:off x="6393228" y="4725144"/>
            <a:ext cx="270076" cy="288032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nice 20"/>
          <p:cNvCxnSpPr/>
          <p:nvPr/>
        </p:nvCxnSpPr>
        <p:spPr>
          <a:xfrm>
            <a:off x="6444208" y="2960948"/>
            <a:ext cx="36004" cy="194421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6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 animBg="1"/>
    </p:bld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248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Došky</vt:lpstr>
      <vt:lpstr>Prezentace aplikace PowerPoint</vt:lpstr>
      <vt:lpstr>Anotace a citace</vt:lpstr>
      <vt:lpstr>Úloha pro zopakování 1</vt:lpstr>
      <vt:lpstr>Úloha pro zopakování 2</vt:lpstr>
      <vt:lpstr>Změř úsečky na obrázku. Zjisti, která z úseček AK,AL,AP,AM,AN,AO má nejmenší délku</vt:lpstr>
      <vt:lpstr>Závěr</vt:lpstr>
      <vt:lpstr>Zjisti vzdálenost bodu A od přímky p. 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5</cp:revision>
  <dcterms:created xsi:type="dcterms:W3CDTF">2013-01-20T14:19:11Z</dcterms:created>
  <dcterms:modified xsi:type="dcterms:W3CDTF">2013-01-20T14:59:50Z</dcterms:modified>
</cp:coreProperties>
</file>