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13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Vzdálenost dvou rovnoběžných přímek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F81DD0-F58C-4953-88DD-859CF15D36DA}" type="presOf" srcId="{7D356FD4-5DBA-45B8-83F2-01640ED454D7}" destId="{F217DB88-03EE-4B14-A303-4F9D49C289A7}" srcOrd="0" destOrd="0" presId="urn:microsoft.com/office/officeart/2005/8/layout/target3"/>
    <dgm:cxn modelId="{8833D520-E20C-46E5-9A59-9EB79A25150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B581C2EB-7435-4AF0-87B8-9B412F5E5005}" type="presOf" srcId="{D1D4F407-5343-4D3F-B5B9-D407B03CAEB4}" destId="{D005CE8C-CC26-4C3E-AC11-E15060ECD759}" srcOrd="0" destOrd="0" presId="urn:microsoft.com/office/officeart/2005/8/layout/target3"/>
    <dgm:cxn modelId="{B9AF057E-C040-4FD8-85E3-2868C19BB72B}" type="presOf" srcId="{D1B46980-6531-4606-95E6-44980827E919}" destId="{2BE915AB-18AA-4053-B92C-3BFC9ED204BB}" srcOrd="1" destOrd="0" presId="urn:microsoft.com/office/officeart/2005/8/layout/target3"/>
    <dgm:cxn modelId="{1C400FE8-A2DA-4782-A930-8DC7716E62CC}" type="presOf" srcId="{4C35D32F-0EAB-4CD7-82EE-45574DC2A586}" destId="{890E4F0B-2866-4A3F-A3C7-2A14B1797930}" srcOrd="1" destOrd="0" presId="urn:microsoft.com/office/officeart/2005/8/layout/target3"/>
    <dgm:cxn modelId="{5BF79F6C-560C-417B-9EB0-DA361F458A15}" type="presOf" srcId="{7D356FD4-5DBA-45B8-83F2-01640ED454D7}" destId="{D0E8B8A9-76C8-445B-9727-5936C7A5778A}" srcOrd="1" destOrd="0" presId="urn:microsoft.com/office/officeart/2005/8/layout/target3"/>
    <dgm:cxn modelId="{8EB7E9F0-31DA-4427-ABF8-AE6C6E0D58A3}" type="presOf" srcId="{757F3AB3-0718-4624-B441-E567A8F0AB56}" destId="{333A1088-737F-45CB-B68E-254E46348037}" srcOrd="0" destOrd="0" presId="urn:microsoft.com/office/officeart/2005/8/layout/target3"/>
    <dgm:cxn modelId="{184EF221-6F76-4991-8EDD-8605352D961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A1AD42-E822-451E-891B-B18E5349CE4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651991-EF3E-40BD-B45E-37F9079A5D78}" type="presOf" srcId="{D1B46980-6531-4606-95E6-44980827E919}" destId="{6140AFEC-043D-4C43-A2F9-D0F5331DF3A3}" srcOrd="0" destOrd="0" presId="urn:microsoft.com/office/officeart/2005/8/layout/target3"/>
    <dgm:cxn modelId="{5C0CF1F1-B163-479C-8295-2BD6F9A94129}" type="presOf" srcId="{B651F6E3-6281-48DB-9319-2AEAFDAE7572}" destId="{619D679B-A015-4ECF-8348-D1034C574F40}" srcOrd="0" destOrd="0" presId="urn:microsoft.com/office/officeart/2005/8/layout/target3"/>
    <dgm:cxn modelId="{01EF74A5-5429-4A48-A1EA-0B6C010A2AAB}" type="presParOf" srcId="{333A1088-737F-45CB-B68E-254E46348037}" destId="{F5ABB229-8D3B-4694-996A-96F23CF14429}" srcOrd="0" destOrd="0" presId="urn:microsoft.com/office/officeart/2005/8/layout/target3"/>
    <dgm:cxn modelId="{8F2F76D7-D38C-417D-8DC6-84DFA85151C3}" type="presParOf" srcId="{333A1088-737F-45CB-B68E-254E46348037}" destId="{F41139FD-01EE-4571-8B17-4FB00FC51163}" srcOrd="1" destOrd="0" presId="urn:microsoft.com/office/officeart/2005/8/layout/target3"/>
    <dgm:cxn modelId="{C1DF4270-76E3-4CEF-934D-7AB581A9B929}" type="presParOf" srcId="{333A1088-737F-45CB-B68E-254E46348037}" destId="{D005CE8C-CC26-4C3E-AC11-E15060ECD759}" srcOrd="2" destOrd="0" presId="urn:microsoft.com/office/officeart/2005/8/layout/target3"/>
    <dgm:cxn modelId="{227D47CE-D054-439E-945C-1923E86F7731}" type="presParOf" srcId="{333A1088-737F-45CB-B68E-254E46348037}" destId="{2C702D82-9B77-49B7-9568-BB8EB47C3372}" srcOrd="3" destOrd="0" presId="urn:microsoft.com/office/officeart/2005/8/layout/target3"/>
    <dgm:cxn modelId="{2A912B66-0013-41F2-8899-BA61206A0668}" type="presParOf" srcId="{333A1088-737F-45CB-B68E-254E46348037}" destId="{A52A0455-90FF-4808-ABD0-F02540D31D5A}" srcOrd="4" destOrd="0" presId="urn:microsoft.com/office/officeart/2005/8/layout/target3"/>
    <dgm:cxn modelId="{AA805FF0-B880-4892-B9FD-D77855046EE5}" type="presParOf" srcId="{333A1088-737F-45CB-B68E-254E46348037}" destId="{6140AFEC-043D-4C43-A2F9-D0F5331DF3A3}" srcOrd="5" destOrd="0" presId="urn:microsoft.com/office/officeart/2005/8/layout/target3"/>
    <dgm:cxn modelId="{EF386EAB-72F4-4A44-8E37-52F546AEB94C}" type="presParOf" srcId="{333A1088-737F-45CB-B68E-254E46348037}" destId="{9358AC05-5D7D-4327-9F80-1AD486AEA664}" srcOrd="6" destOrd="0" presId="urn:microsoft.com/office/officeart/2005/8/layout/target3"/>
    <dgm:cxn modelId="{CEC239EB-00F0-4A70-A54F-06A3BBC4469B}" type="presParOf" srcId="{333A1088-737F-45CB-B68E-254E46348037}" destId="{313FC574-E1CD-4FB4-B054-0B805CE0447D}" srcOrd="7" destOrd="0" presId="urn:microsoft.com/office/officeart/2005/8/layout/target3"/>
    <dgm:cxn modelId="{A08C1CBA-D500-4E07-A386-A9B02DACB258}" type="presParOf" srcId="{333A1088-737F-45CB-B68E-254E46348037}" destId="{619D679B-A015-4ECF-8348-D1034C574F40}" srcOrd="8" destOrd="0" presId="urn:microsoft.com/office/officeart/2005/8/layout/target3"/>
    <dgm:cxn modelId="{222A0598-2064-4370-A9C9-8936A86F653A}" type="presParOf" srcId="{333A1088-737F-45CB-B68E-254E46348037}" destId="{5EADEC68-DC27-4179-998F-15CD834808A2}" srcOrd="9" destOrd="0" presId="urn:microsoft.com/office/officeart/2005/8/layout/target3"/>
    <dgm:cxn modelId="{9976AB69-B83F-41CF-B4F9-331935779425}" type="presParOf" srcId="{333A1088-737F-45CB-B68E-254E46348037}" destId="{B8578831-437F-4501-8ADE-AE2A1799C643}" srcOrd="10" destOrd="0" presId="urn:microsoft.com/office/officeart/2005/8/layout/target3"/>
    <dgm:cxn modelId="{004D70EC-5C32-45D5-8803-2C9BA8632AC7}" type="presParOf" srcId="{333A1088-737F-45CB-B68E-254E46348037}" destId="{F217DB88-03EE-4B14-A303-4F9D49C289A7}" srcOrd="11" destOrd="0" presId="urn:microsoft.com/office/officeart/2005/8/layout/target3"/>
    <dgm:cxn modelId="{28423BCE-2A9B-4F8A-8FAF-861604F7EA5E}" type="presParOf" srcId="{333A1088-737F-45CB-B68E-254E46348037}" destId="{76644BE8-9D7C-4C09-B250-3D10AF48CBB7}" srcOrd="12" destOrd="0" presId="urn:microsoft.com/office/officeart/2005/8/layout/target3"/>
    <dgm:cxn modelId="{E72B1924-A272-46E7-96F6-6586BC3A93FD}" type="presParOf" srcId="{333A1088-737F-45CB-B68E-254E46348037}" destId="{EE85B701-7295-41C0-BA7A-34D3756A2AE6}" srcOrd="13" destOrd="0" presId="urn:microsoft.com/office/officeart/2005/8/layout/target3"/>
    <dgm:cxn modelId="{9FE4B8A7-D3B6-45A2-A9EA-86D25A6322B0}" type="presParOf" srcId="{333A1088-737F-45CB-B68E-254E46348037}" destId="{8BEBB6EC-1DAA-4CAC-8A25-BC0FCBD5DBD5}" srcOrd="14" destOrd="0" presId="urn:microsoft.com/office/officeart/2005/8/layout/target3"/>
    <dgm:cxn modelId="{D1AF7066-1DBA-4F72-A6B8-0C7C6CE8BE5B}" type="presParOf" srcId="{333A1088-737F-45CB-B68E-254E46348037}" destId="{AED2198E-93D5-4001-81B4-73124B309672}" srcOrd="15" destOrd="0" presId="urn:microsoft.com/office/officeart/2005/8/layout/target3"/>
    <dgm:cxn modelId="{52D86CA9-FFAD-4B80-BFBA-2D60985CA4EA}" type="presParOf" srcId="{333A1088-737F-45CB-B68E-254E46348037}" destId="{2BE915AB-18AA-4053-B92C-3BFC9ED204BB}" srcOrd="16" destOrd="0" presId="urn:microsoft.com/office/officeart/2005/8/layout/target3"/>
    <dgm:cxn modelId="{571B0A6A-54AB-4110-9EFE-053BD7439C48}" type="presParOf" srcId="{333A1088-737F-45CB-B68E-254E46348037}" destId="{6BB5E863-4638-4E1D-BFDE-399D028AC4ED}" srcOrd="17" destOrd="0" presId="urn:microsoft.com/office/officeart/2005/8/layout/target3"/>
    <dgm:cxn modelId="{B44EF285-9A2D-473C-8289-68F2BB439F3D}" type="presParOf" srcId="{333A1088-737F-45CB-B68E-254E46348037}" destId="{D0E8B8A9-76C8-445B-9727-5936C7A5778A}" srcOrd="18" destOrd="0" presId="urn:microsoft.com/office/officeart/2005/8/layout/target3"/>
    <dgm:cxn modelId="{98AD1A58-CF20-445E-B9EE-AE634732A6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13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Vzdálenost dvou rovnoběžných přímek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736AE4-A955-4416-8325-5773D9CC714B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DADEB-8812-4AC8-B41B-8C19E1CD54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1500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22874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350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8613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7441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63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429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549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83925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98739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931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9213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9202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050365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5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Opakujeme </a:t>
            </a:r>
            <a:r>
              <a:rPr lang="cs-CZ" dirty="0" smtClean="0"/>
              <a:t>učivo                </a:t>
            </a:r>
            <a:r>
              <a:rPr lang="cs-CZ" dirty="0"/>
              <a:t>o vzájemné poloze přímek v rovině. Nově se vyvozuje pojem vzdálenost </a:t>
            </a:r>
            <a:r>
              <a:rPr lang="cs-CZ" dirty="0" smtClean="0"/>
              <a:t>dvou rovnoběžných přímek. </a:t>
            </a:r>
            <a:r>
              <a:rPr lang="cs-CZ" dirty="0"/>
              <a:t>Je třeba si uvědomit, že jde o číslo určené pomocí speciálně sestrojené úsečky.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2400" dirty="0">
                <a:solidFill>
                  <a:srgbClr val="DFE6D0"/>
                </a:solidFill>
              </a:rPr>
              <a:t>Matematika pro 4. ročník ZŠ, </a:t>
            </a:r>
            <a:r>
              <a:rPr lang="cs-CZ" sz="2400" dirty="0" smtClean="0">
                <a:solidFill>
                  <a:srgbClr val="DFE6D0"/>
                </a:solidFill>
              </a:rPr>
              <a:t>2.díl</a:t>
            </a:r>
            <a:endParaRPr lang="cs-CZ" sz="2400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2400" dirty="0">
                <a:solidFill>
                  <a:srgbClr val="DFE6D0"/>
                </a:solidFill>
              </a:rPr>
              <a:t>RNDr. Růžena Blažková,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r>
              <a:rPr lang="cs-CZ" sz="2400" dirty="0">
                <a:solidFill>
                  <a:srgbClr val="DFE6D0"/>
                </a:solidFill>
              </a:rPr>
              <a:t>; RNDr. Milena Vaňurová,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r>
              <a:rPr lang="cs-CZ" sz="2400" dirty="0">
                <a:solidFill>
                  <a:srgbClr val="DFE6D0"/>
                </a:solidFill>
              </a:rPr>
              <a:t>; RNDr. Květoslava Matoušková,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endParaRPr lang="cs-CZ" sz="2400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2400" dirty="0">
                <a:solidFill>
                  <a:srgbClr val="DFE6D0"/>
                </a:solidFill>
              </a:rPr>
              <a:t>Naklad. Alter, Praha </a:t>
            </a:r>
            <a:r>
              <a:rPr lang="cs-CZ" sz="2400" dirty="0" smtClean="0">
                <a:solidFill>
                  <a:srgbClr val="DFE6D0"/>
                </a:solidFill>
              </a:rPr>
              <a:t>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2400" dirty="0" smtClean="0">
                <a:solidFill>
                  <a:srgbClr val="DFE6D0"/>
                </a:solidFill>
              </a:rPr>
              <a:t>Obrázek: www.office.</a:t>
            </a:r>
            <a:r>
              <a:rPr lang="cs-CZ" sz="2400" dirty="0" err="1" smtClean="0">
                <a:solidFill>
                  <a:srgbClr val="DFE6D0"/>
                </a:solidFill>
              </a:rPr>
              <a:t>microsoft.com</a:t>
            </a:r>
            <a:endParaRPr lang="cs-CZ" sz="2400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973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/>
          <a:lstStyle/>
          <a:p>
            <a:r>
              <a:rPr lang="cs-CZ" dirty="0" smtClean="0"/>
              <a:t>Na obrázku jsou narýsovány dvě rovnoběžné přímky </a:t>
            </a:r>
            <a:r>
              <a:rPr lang="cs-CZ" i="1" dirty="0" smtClean="0"/>
              <a:t>a, b </a:t>
            </a:r>
            <a:r>
              <a:rPr lang="cs-CZ" dirty="0" smtClean="0"/>
              <a:t>a přímky </a:t>
            </a:r>
            <a:r>
              <a:rPr lang="cs-CZ" i="1" dirty="0" smtClean="0"/>
              <a:t>s, t, u</a:t>
            </a:r>
            <a:r>
              <a:rPr lang="cs-CZ" dirty="0" smtClean="0"/>
              <a:t>, které jsou k přímce </a:t>
            </a:r>
            <a:r>
              <a:rPr lang="cs-CZ" i="1" dirty="0" smtClean="0"/>
              <a:t>a</a:t>
            </a:r>
            <a:r>
              <a:rPr lang="cs-CZ" dirty="0" smtClean="0"/>
              <a:t> kolmé</a:t>
            </a:r>
          </a:p>
          <a:p>
            <a:r>
              <a:rPr lang="cs-CZ" dirty="0" smtClean="0"/>
              <a:t>Zjisti vzájemnou polohu přímek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076056" y="3212976"/>
            <a:ext cx="352839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076056" y="4437112"/>
            <a:ext cx="34563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24328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59500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2780928"/>
            <a:ext cx="32496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FF00"/>
                </a:solidFill>
              </a:rPr>
              <a:t>s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t           u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                                              a</a:t>
            </a: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>
                <a:solidFill>
                  <a:srgbClr val="FFFF00"/>
                </a:solidFill>
              </a:rPr>
              <a:t> 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               b</a:t>
            </a:r>
            <a:endParaRPr lang="cs-CZ" i="1" dirty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 rot="5644791">
            <a:off x="7174625" y="2788005"/>
            <a:ext cx="693169" cy="72913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5910" y="3202496"/>
            <a:ext cx="356530" cy="30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30349"/>
            <a:ext cx="500063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666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1a-závěr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Dvojice kolmých přímek:</a:t>
            </a:r>
          </a:p>
          <a:p>
            <a:pPr marL="0" indent="0">
              <a:buNone/>
            </a:pPr>
            <a:r>
              <a:rPr lang="cs-CZ" i="1" dirty="0" smtClean="0"/>
              <a:t>          s-b, t-b, u-b</a:t>
            </a:r>
          </a:p>
          <a:p>
            <a:r>
              <a:rPr lang="cs-CZ" i="1" dirty="0" smtClean="0"/>
              <a:t>Dvojice rovnoběžných přímek: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s-t, s-u, t-u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076056" y="3212976"/>
            <a:ext cx="352839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076056" y="4437112"/>
            <a:ext cx="34563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24328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59500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2780928"/>
            <a:ext cx="32496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FF00"/>
                </a:solidFill>
              </a:rPr>
              <a:t>s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t           u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                                              a</a:t>
            </a: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>
                <a:solidFill>
                  <a:srgbClr val="FFFF00"/>
                </a:solidFill>
              </a:rPr>
              <a:t> 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               b</a:t>
            </a:r>
            <a:endParaRPr lang="cs-CZ" i="1" dirty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 rot="5644791">
            <a:off x="7174625" y="2788005"/>
            <a:ext cx="693169" cy="72913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5910" y="3202496"/>
            <a:ext cx="356530" cy="30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230350"/>
            <a:ext cx="360040" cy="31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ouk 4"/>
          <p:cNvSpPr/>
          <p:nvPr/>
        </p:nvSpPr>
        <p:spPr>
          <a:xfrm>
            <a:off x="5076056" y="3979912"/>
            <a:ext cx="792089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7064009" y="4077072"/>
            <a:ext cx="845502" cy="81724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7802300" y="4077071"/>
            <a:ext cx="730140" cy="83071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512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Úloha 1b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Změř a porovnej délky barevně vyznačených úseček na přímkách </a:t>
            </a:r>
            <a:r>
              <a:rPr lang="cs-CZ" dirty="0" smtClean="0"/>
              <a:t> </a:t>
            </a:r>
            <a:r>
              <a:rPr lang="cs-CZ" i="1" dirty="0" smtClean="0"/>
              <a:t>s</a:t>
            </a:r>
            <a:r>
              <a:rPr lang="cs-CZ" i="1" dirty="0"/>
              <a:t>, t, 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076056" y="3212976"/>
            <a:ext cx="352839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076056" y="4437112"/>
            <a:ext cx="34563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24328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59500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2780928"/>
            <a:ext cx="32496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FF00"/>
                </a:solidFill>
              </a:rPr>
              <a:t>s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t           u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                                              a</a:t>
            </a: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>
                <a:solidFill>
                  <a:srgbClr val="FFFF00"/>
                </a:solidFill>
              </a:rPr>
              <a:t> 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               b</a:t>
            </a:r>
            <a:endParaRPr lang="cs-CZ" i="1" dirty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 rot="5644791">
            <a:off x="7174625" y="2788005"/>
            <a:ext cx="693169" cy="72913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5910" y="3202496"/>
            <a:ext cx="356530" cy="30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230350"/>
            <a:ext cx="360040" cy="31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ouk 4"/>
          <p:cNvSpPr/>
          <p:nvPr/>
        </p:nvSpPr>
        <p:spPr>
          <a:xfrm>
            <a:off x="5076056" y="3979912"/>
            <a:ext cx="792089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7064009" y="4077072"/>
            <a:ext cx="845502" cy="81724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7802300" y="4077071"/>
            <a:ext cx="730140" cy="83071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5508105" y="3212976"/>
            <a:ext cx="0" cy="127271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521209" y="3202496"/>
            <a:ext cx="3119" cy="123461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8259500" y="3152571"/>
            <a:ext cx="0" cy="128454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214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1b-závěr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Všechny tyto úsečky mají stejnou délku, </a:t>
            </a:r>
          </a:p>
          <a:p>
            <a:r>
              <a:rPr lang="cs-CZ" dirty="0" smtClean="0"/>
              <a:t>všechny jsou kolmé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přímkám </a:t>
            </a:r>
            <a:r>
              <a:rPr lang="cs-CZ" i="1" dirty="0" smtClean="0"/>
              <a:t>a </a:t>
            </a:r>
            <a:r>
              <a:rPr lang="cs-CZ" dirty="0" smtClean="0"/>
              <a:t>i </a:t>
            </a:r>
            <a:r>
              <a:rPr lang="cs-CZ" i="1" dirty="0" smtClean="0"/>
              <a:t>b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Délka každé takové úsečky se nazývá </a:t>
            </a:r>
            <a:r>
              <a:rPr lang="cs-CZ" b="1" i="1" dirty="0" smtClean="0">
                <a:solidFill>
                  <a:srgbClr val="FF0000"/>
                </a:solidFill>
              </a:rPr>
              <a:t>vzdálenost rovnoběžných přímek </a:t>
            </a:r>
            <a:r>
              <a:rPr lang="cs-CZ" b="1" i="1" dirty="0" err="1" smtClean="0">
                <a:solidFill>
                  <a:srgbClr val="FF0000"/>
                </a:solidFill>
              </a:rPr>
              <a:t>a,b</a:t>
            </a:r>
            <a:r>
              <a:rPr lang="cs-CZ" b="1" i="1" dirty="0" smtClean="0">
                <a:solidFill>
                  <a:srgbClr val="FF0000"/>
                </a:solidFill>
              </a:rPr>
              <a:t>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076056" y="3212976"/>
            <a:ext cx="352839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076056" y="4437112"/>
            <a:ext cx="34563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24328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59500" y="2780928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2780928"/>
            <a:ext cx="32496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rgbClr val="FFFF00"/>
                </a:solidFill>
              </a:rPr>
              <a:t>s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t           u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                                              a</a:t>
            </a: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  <a:p>
            <a:endParaRPr lang="cs-CZ" i="1" dirty="0" smtClean="0">
              <a:solidFill>
                <a:srgbClr val="FFFF00"/>
              </a:solidFill>
            </a:endParaRPr>
          </a:p>
          <a:p>
            <a:r>
              <a:rPr lang="cs-CZ" i="1" dirty="0">
                <a:solidFill>
                  <a:srgbClr val="FFFF00"/>
                </a:solidFill>
              </a:rPr>
              <a:t> </a:t>
            </a:r>
            <a:r>
              <a:rPr lang="cs-CZ" i="1" dirty="0" smtClean="0">
                <a:solidFill>
                  <a:srgbClr val="FFFF00"/>
                </a:solidFill>
              </a:rPr>
              <a:t>                                            b</a:t>
            </a:r>
            <a:endParaRPr lang="cs-CZ" i="1" dirty="0">
              <a:solidFill>
                <a:srgbClr val="FFFF00"/>
              </a:solidFill>
            </a:endParaRPr>
          </a:p>
          <a:p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 rot="5644791">
            <a:off x="7174625" y="2788005"/>
            <a:ext cx="693169" cy="729133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5910" y="3202496"/>
            <a:ext cx="356530" cy="30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230350"/>
            <a:ext cx="360040" cy="31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508104" y="3202496"/>
            <a:ext cx="0" cy="123461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21209" y="3202496"/>
            <a:ext cx="3119" cy="123461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8259500" y="3202496"/>
            <a:ext cx="0" cy="123461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8717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Porovnej úsečky AB, CD, EF.</a:t>
            </a:r>
          </a:p>
          <a:p>
            <a:r>
              <a:rPr lang="cs-CZ" dirty="0" smtClean="0"/>
              <a:t>Která z těchto úseček má nejmenší délku?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788024" y="2996952"/>
            <a:ext cx="37444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4293096"/>
            <a:ext cx="37444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948264" y="2492896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220072" y="2636912"/>
            <a:ext cx="1008112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164288" y="2636912"/>
            <a:ext cx="86409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0072" y="2668270"/>
            <a:ext cx="34403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A               C    E              </a:t>
            </a:r>
            <a:r>
              <a:rPr lang="cs-CZ" i="1" dirty="0" smtClean="0"/>
              <a:t>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B                        D              F    </a:t>
            </a:r>
            <a:r>
              <a:rPr lang="cs-CZ" i="1" dirty="0"/>
              <a:t>b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>
            <a:off x="6491064" y="3933056"/>
            <a:ext cx="817239" cy="81724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5052549">
            <a:off x="6497084" y="2623881"/>
            <a:ext cx="789612" cy="7570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48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Jak budeš přecházet přes ulici?</a:t>
            </a:r>
          </a:p>
          <a:p>
            <a:endParaRPr lang="cs-CZ" dirty="0"/>
          </a:p>
          <a:p>
            <a:r>
              <a:rPr lang="cs-CZ" dirty="0" smtClean="0"/>
              <a:t>Zdůvodni.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8G8\AppData\Local\Microsoft\Windows\Temporary Internet Files\Content.IE5\M48HX07Y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52936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064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281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Anotace a citace</vt:lpstr>
      <vt:lpstr>Úloha 1a</vt:lpstr>
      <vt:lpstr>Úloha 1a-závěr</vt:lpstr>
      <vt:lpstr>Úloha 1b</vt:lpstr>
      <vt:lpstr>Úloha 1b-závěr</vt:lpstr>
      <vt:lpstr>Úloha 2</vt:lpstr>
      <vt:lpstr>Úloha 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6</cp:revision>
  <dcterms:created xsi:type="dcterms:W3CDTF">2013-01-20T14:20:38Z</dcterms:created>
  <dcterms:modified xsi:type="dcterms:W3CDTF">2013-07-27T09:06:07Z</dcterms:modified>
</cp:coreProperties>
</file>