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14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Úsečka a její délka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BBD7A4-4FA8-4AAD-858A-16F99E4504B1}" type="presOf" srcId="{D1B46980-6531-4606-95E6-44980827E919}" destId="{6140AFEC-043D-4C43-A2F9-D0F5331DF3A3}" srcOrd="0" destOrd="0" presId="urn:microsoft.com/office/officeart/2005/8/layout/target3"/>
    <dgm:cxn modelId="{19C31EDC-C76D-4E88-AC28-51BC4772768C}" type="presOf" srcId="{B651F6E3-6281-48DB-9319-2AEAFDAE7572}" destId="{6BB5E863-4638-4E1D-BFDE-399D028AC4ED}" srcOrd="1" destOrd="0" presId="urn:microsoft.com/office/officeart/2005/8/layout/target3"/>
    <dgm:cxn modelId="{B67FD539-E270-4415-8C04-C5D42E33169B}" type="presOf" srcId="{7D356FD4-5DBA-45B8-83F2-01640ED454D7}" destId="{D0E8B8A9-76C8-445B-9727-5936C7A5778A}" srcOrd="1" destOrd="0" presId="urn:microsoft.com/office/officeart/2005/8/layout/target3"/>
    <dgm:cxn modelId="{5CFB558C-2812-473A-9418-E4C790585EE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4D0F5D02-DD4C-481E-A2FC-A0039AA1179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79F9C0-E777-4D3F-A884-BA85AEA39616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671C1B7-6C44-4D6A-90D8-7D19560FAE39}" type="presOf" srcId="{757F3AB3-0718-4624-B441-E567A8F0AB56}" destId="{333A1088-737F-45CB-B68E-254E46348037}" srcOrd="0" destOrd="0" presId="urn:microsoft.com/office/officeart/2005/8/layout/target3"/>
    <dgm:cxn modelId="{846A6393-5313-4090-A49D-46F74394076C}" type="presOf" srcId="{4C35D32F-0EAB-4CD7-82EE-45574DC2A586}" destId="{890E4F0B-2866-4A3F-A3C7-2A14B1797930}" srcOrd="1" destOrd="0" presId="urn:microsoft.com/office/officeart/2005/8/layout/target3"/>
    <dgm:cxn modelId="{D98B73F7-BC23-4B61-A6D8-C041D5727450}" type="presOf" srcId="{D1D4F407-5343-4D3F-B5B9-D407B03CAEB4}" destId="{AED2198E-93D5-4001-81B4-73124B309672}" srcOrd="1" destOrd="0" presId="urn:microsoft.com/office/officeart/2005/8/layout/target3"/>
    <dgm:cxn modelId="{876FDD16-93A3-4D9A-8722-EC121FBF7107}" type="presOf" srcId="{4C35D32F-0EAB-4CD7-82EE-45574DC2A586}" destId="{8BEBB6EC-1DAA-4CAC-8A25-BC0FCBD5DBD5}" srcOrd="0" destOrd="0" presId="urn:microsoft.com/office/officeart/2005/8/layout/target3"/>
    <dgm:cxn modelId="{82B86B5D-C7B4-41FF-8FF7-9C28703D13B6}" type="presOf" srcId="{D1D4F407-5343-4D3F-B5B9-D407B03CAEB4}" destId="{D005CE8C-CC26-4C3E-AC11-E15060ECD759}" srcOrd="0" destOrd="0" presId="urn:microsoft.com/office/officeart/2005/8/layout/target3"/>
    <dgm:cxn modelId="{0A482440-C6B4-432A-BB78-F418C5EBD254}" type="presParOf" srcId="{333A1088-737F-45CB-B68E-254E46348037}" destId="{F5ABB229-8D3B-4694-996A-96F23CF14429}" srcOrd="0" destOrd="0" presId="urn:microsoft.com/office/officeart/2005/8/layout/target3"/>
    <dgm:cxn modelId="{2B9D071C-64DA-41F1-B844-4D5A7CA0A936}" type="presParOf" srcId="{333A1088-737F-45CB-B68E-254E46348037}" destId="{F41139FD-01EE-4571-8B17-4FB00FC51163}" srcOrd="1" destOrd="0" presId="urn:microsoft.com/office/officeart/2005/8/layout/target3"/>
    <dgm:cxn modelId="{A935918E-3AFD-49E0-85A7-A5890FF70395}" type="presParOf" srcId="{333A1088-737F-45CB-B68E-254E46348037}" destId="{D005CE8C-CC26-4C3E-AC11-E15060ECD759}" srcOrd="2" destOrd="0" presId="urn:microsoft.com/office/officeart/2005/8/layout/target3"/>
    <dgm:cxn modelId="{264BA6B3-58D0-4C2C-B7F5-3E00367BE59E}" type="presParOf" srcId="{333A1088-737F-45CB-B68E-254E46348037}" destId="{2C702D82-9B77-49B7-9568-BB8EB47C3372}" srcOrd="3" destOrd="0" presId="urn:microsoft.com/office/officeart/2005/8/layout/target3"/>
    <dgm:cxn modelId="{2B84ECA4-7144-47A1-8D90-C9B0E54A70DD}" type="presParOf" srcId="{333A1088-737F-45CB-B68E-254E46348037}" destId="{A52A0455-90FF-4808-ABD0-F02540D31D5A}" srcOrd="4" destOrd="0" presId="urn:microsoft.com/office/officeart/2005/8/layout/target3"/>
    <dgm:cxn modelId="{2459B5A2-60C4-4EBA-A9C8-CD8F15330904}" type="presParOf" srcId="{333A1088-737F-45CB-B68E-254E46348037}" destId="{6140AFEC-043D-4C43-A2F9-D0F5331DF3A3}" srcOrd="5" destOrd="0" presId="urn:microsoft.com/office/officeart/2005/8/layout/target3"/>
    <dgm:cxn modelId="{398BF671-8551-45B2-AE73-ED1E498ECD45}" type="presParOf" srcId="{333A1088-737F-45CB-B68E-254E46348037}" destId="{9358AC05-5D7D-4327-9F80-1AD486AEA664}" srcOrd="6" destOrd="0" presId="urn:microsoft.com/office/officeart/2005/8/layout/target3"/>
    <dgm:cxn modelId="{C5780FFC-6683-425D-AC5A-02B149EDAFF6}" type="presParOf" srcId="{333A1088-737F-45CB-B68E-254E46348037}" destId="{313FC574-E1CD-4FB4-B054-0B805CE0447D}" srcOrd="7" destOrd="0" presId="urn:microsoft.com/office/officeart/2005/8/layout/target3"/>
    <dgm:cxn modelId="{A283FE77-6440-42B6-A854-D660AA38EFAA}" type="presParOf" srcId="{333A1088-737F-45CB-B68E-254E46348037}" destId="{619D679B-A015-4ECF-8348-D1034C574F40}" srcOrd="8" destOrd="0" presId="urn:microsoft.com/office/officeart/2005/8/layout/target3"/>
    <dgm:cxn modelId="{DC07BDBF-37A3-4C55-AFAD-27FE55C64C6F}" type="presParOf" srcId="{333A1088-737F-45CB-B68E-254E46348037}" destId="{5EADEC68-DC27-4179-998F-15CD834808A2}" srcOrd="9" destOrd="0" presId="urn:microsoft.com/office/officeart/2005/8/layout/target3"/>
    <dgm:cxn modelId="{7CEC7063-BD85-4EA4-9694-C13FE8F851C2}" type="presParOf" srcId="{333A1088-737F-45CB-B68E-254E46348037}" destId="{B8578831-437F-4501-8ADE-AE2A1799C643}" srcOrd="10" destOrd="0" presId="urn:microsoft.com/office/officeart/2005/8/layout/target3"/>
    <dgm:cxn modelId="{2A2523C4-23C2-44FD-811F-D2754D91BF41}" type="presParOf" srcId="{333A1088-737F-45CB-B68E-254E46348037}" destId="{F217DB88-03EE-4B14-A303-4F9D49C289A7}" srcOrd="11" destOrd="0" presId="urn:microsoft.com/office/officeart/2005/8/layout/target3"/>
    <dgm:cxn modelId="{715CE869-D0E4-4861-9D26-B1570EEA4219}" type="presParOf" srcId="{333A1088-737F-45CB-B68E-254E46348037}" destId="{76644BE8-9D7C-4C09-B250-3D10AF48CBB7}" srcOrd="12" destOrd="0" presId="urn:microsoft.com/office/officeart/2005/8/layout/target3"/>
    <dgm:cxn modelId="{61E407A1-924E-4384-BA17-4BE2F3541109}" type="presParOf" srcId="{333A1088-737F-45CB-B68E-254E46348037}" destId="{EE85B701-7295-41C0-BA7A-34D3756A2AE6}" srcOrd="13" destOrd="0" presId="urn:microsoft.com/office/officeart/2005/8/layout/target3"/>
    <dgm:cxn modelId="{141F3C49-A678-46F8-ADC6-C347E8755F0A}" type="presParOf" srcId="{333A1088-737F-45CB-B68E-254E46348037}" destId="{8BEBB6EC-1DAA-4CAC-8A25-BC0FCBD5DBD5}" srcOrd="14" destOrd="0" presId="urn:microsoft.com/office/officeart/2005/8/layout/target3"/>
    <dgm:cxn modelId="{7962C5ED-48E1-41B3-95B7-F8630CF02E54}" type="presParOf" srcId="{333A1088-737F-45CB-B68E-254E46348037}" destId="{AED2198E-93D5-4001-81B4-73124B309672}" srcOrd="15" destOrd="0" presId="urn:microsoft.com/office/officeart/2005/8/layout/target3"/>
    <dgm:cxn modelId="{40BE8853-BD41-4A97-B78B-750D7D7CC258}" type="presParOf" srcId="{333A1088-737F-45CB-B68E-254E46348037}" destId="{2BE915AB-18AA-4053-B92C-3BFC9ED204BB}" srcOrd="16" destOrd="0" presId="urn:microsoft.com/office/officeart/2005/8/layout/target3"/>
    <dgm:cxn modelId="{80B2B10C-F918-44D8-BB6E-31C83254015F}" type="presParOf" srcId="{333A1088-737F-45CB-B68E-254E46348037}" destId="{6BB5E863-4638-4E1D-BFDE-399D028AC4ED}" srcOrd="17" destOrd="0" presId="urn:microsoft.com/office/officeart/2005/8/layout/target3"/>
    <dgm:cxn modelId="{35743977-7621-4E5F-8E47-71E3E75A8754}" type="presParOf" srcId="{333A1088-737F-45CB-B68E-254E46348037}" destId="{D0E8B8A9-76C8-445B-9727-5936C7A5778A}" srcOrd="18" destOrd="0" presId="urn:microsoft.com/office/officeart/2005/8/layout/target3"/>
    <dgm:cxn modelId="{83E4C1D2-E181-4B8D-9CDE-01BDF3DD6D0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14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Úsečka a její délka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0AB889-4F0E-4A3F-B5BC-03201822B3D6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A63630-5FF5-47E8-BD35-6143749D2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2855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96905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7975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88305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7374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9750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2572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3440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632914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575472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4237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2918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81209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782933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980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si hravou formou zopakují </a:t>
            </a:r>
            <a:r>
              <a:rPr lang="cs-CZ" dirty="0" smtClean="0"/>
              <a:t>učivo                         </a:t>
            </a:r>
            <a:r>
              <a:rPr lang="cs-CZ" dirty="0" smtClean="0"/>
              <a:t>o měření délky úsečky a také jednotky délky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Matematické pohádky III</a:t>
            </a:r>
          </a:p>
          <a:p>
            <a:pPr marL="0" indent="0">
              <a:buNone/>
            </a:pPr>
            <a:r>
              <a:rPr lang="cs-CZ" dirty="0" smtClean="0"/>
              <a:t>Marek Veselý</a:t>
            </a:r>
          </a:p>
          <a:p>
            <a:pPr marL="0" indent="0">
              <a:buNone/>
            </a:pPr>
            <a:r>
              <a:rPr lang="cs-CZ" dirty="0" smtClean="0"/>
              <a:t>JV </a:t>
            </a:r>
            <a:r>
              <a:rPr lang="cs-CZ" dirty="0" err="1" smtClean="0"/>
              <a:t>Print</a:t>
            </a:r>
            <a:r>
              <a:rPr lang="cs-CZ" dirty="0" smtClean="0"/>
              <a:t>, Nový Bydžov 2001</a:t>
            </a:r>
          </a:p>
          <a:p>
            <a:r>
              <a:rPr lang="cs-CZ" dirty="0"/>
              <a:t>http://media3.picsearch.com/is?BcyM1ryYfW4QP83_zR2ewAc1cRJy2vpX5VIJK4W69S8</a:t>
            </a:r>
          </a:p>
        </p:txBody>
      </p:sp>
    </p:spTree>
    <p:extLst>
      <p:ext uri="{BB962C8B-B14F-4D97-AF65-F5344CB8AC3E}">
        <p14:creationId xmlns:p14="http://schemas.microsoft.com/office/powerpoint/2010/main" xmlns="" val="312878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HRABĚTI MONTÉROVI</a:t>
            </a:r>
            <a:endParaRPr lang="cs-CZ" dirty="0"/>
          </a:p>
        </p:txBody>
      </p:sp>
      <p:pic>
        <p:nvPicPr>
          <p:cNvPr id="1026" name="Picture 2" descr="náhle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52936"/>
            <a:ext cx="2664296" cy="347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228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99930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Byl to takový kutil, tenhle hrabě Montér Christo. </a:t>
            </a:r>
          </a:p>
          <a:p>
            <a:r>
              <a:rPr lang="cs-CZ" sz="2800" dirty="0" smtClean="0"/>
              <a:t>Neustále něco vymýšlel a zlepšoval.</a:t>
            </a:r>
          </a:p>
          <a:p>
            <a:r>
              <a:rPr lang="cs-CZ" sz="2800" dirty="0" smtClean="0"/>
              <a:t>Jednou vám zase něco vynalezl </a:t>
            </a:r>
          </a:p>
          <a:p>
            <a:r>
              <a:rPr lang="cs-CZ" sz="2800" dirty="0" smtClean="0"/>
              <a:t>a svůj vynález si chtěl dát patentovat.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 Než však na Úřad pro patenty a vynálezy došel, </a:t>
            </a:r>
          </a:p>
          <a:p>
            <a:r>
              <a:rPr lang="cs-CZ" sz="2800" dirty="0" smtClean="0"/>
              <a:t>zastavil se v hospodě U Drbny a tam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še pod vlivem alkoholu prozradil. </a:t>
            </a:r>
          </a:p>
          <a:p>
            <a:r>
              <a:rPr lang="cs-CZ" sz="2800" dirty="0" smtClean="0"/>
              <a:t>(všichni </a:t>
            </a:r>
            <a:r>
              <a:rPr lang="cs-CZ" sz="2800" dirty="0" smtClean="0"/>
              <a:t>jistě víte, že alkohol je škodlivý!) </a:t>
            </a:r>
          </a:p>
          <a:p>
            <a:r>
              <a:rPr lang="cs-CZ" sz="2800" dirty="0" smtClean="0"/>
              <a:t>Kumpáni pak nelenili, nápad mu ukradli </a:t>
            </a:r>
          </a:p>
          <a:p>
            <a:r>
              <a:rPr lang="cs-CZ" sz="2800" dirty="0" smtClean="0"/>
              <a:t>a jeho nechali vsadit do věže.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2186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8576387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Jen sluha Dobromysl zůstal Christovi věrný.</a:t>
            </a:r>
          </a:p>
          <a:p>
            <a:endParaRPr lang="cs-CZ" sz="2800" dirty="0"/>
          </a:p>
          <a:p>
            <a:r>
              <a:rPr lang="cs-CZ" sz="2800" dirty="0" smtClean="0"/>
              <a:t>Našel místo, kde Montéra zavřeli a snažil se ho </a:t>
            </a:r>
            <a:endParaRPr lang="cs-CZ" sz="2800" dirty="0" smtClean="0"/>
          </a:p>
          <a:p>
            <a:r>
              <a:rPr lang="cs-CZ" sz="2800" dirty="0" smtClean="0"/>
              <a:t>osvobodit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r>
              <a:rPr lang="cs-CZ" sz="2800" dirty="0" smtClean="0"/>
              <a:t>Okno ve věži však bylo vysoko, provaz nebylo za co </a:t>
            </a:r>
            <a:endParaRPr lang="cs-CZ" sz="2800" dirty="0" smtClean="0"/>
          </a:p>
          <a:p>
            <a:r>
              <a:rPr lang="cs-CZ" sz="2800" dirty="0" smtClean="0"/>
              <a:t>uvázat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Protože byl však hrabě chytrá hlava a vynálezce, </a:t>
            </a:r>
          </a:p>
          <a:p>
            <a:endParaRPr lang="cs-CZ" sz="2800" dirty="0" smtClean="0"/>
          </a:p>
          <a:p>
            <a:r>
              <a:rPr lang="cs-CZ" sz="2800" dirty="0" smtClean="0"/>
              <a:t>mrknutím oka načrtl to, </a:t>
            </a:r>
          </a:p>
          <a:p>
            <a:endParaRPr lang="cs-CZ" sz="2800" dirty="0"/>
          </a:p>
          <a:p>
            <a:r>
              <a:rPr lang="cs-CZ" sz="2800" dirty="0" smtClean="0"/>
              <a:t>čemu dnes říkáme žebřík a náčrtek hodil oknem </a:t>
            </a:r>
            <a:endParaRPr lang="cs-CZ" sz="2800" dirty="0" smtClean="0"/>
          </a:p>
          <a:p>
            <a:r>
              <a:rPr lang="cs-CZ" sz="2800" dirty="0" err="1" smtClean="0"/>
              <a:t>Dobromyslovi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3329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88201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Žebřík měl 38 příček</a:t>
            </a:r>
          </a:p>
          <a:p>
            <a:endParaRPr lang="cs-CZ" sz="2800" dirty="0" smtClean="0"/>
          </a:p>
          <a:p>
            <a:r>
              <a:rPr lang="cs-CZ" sz="2800" dirty="0" smtClean="0"/>
              <a:t> vzájemně vzdálených 30 cm</a:t>
            </a:r>
          </a:p>
          <a:p>
            <a:endParaRPr lang="cs-CZ" sz="2800" dirty="0" smtClean="0"/>
          </a:p>
          <a:p>
            <a:r>
              <a:rPr lang="cs-CZ" sz="2800" dirty="0"/>
              <a:t>a</a:t>
            </a:r>
            <a:r>
              <a:rPr lang="cs-CZ" sz="2800" dirty="0" smtClean="0"/>
              <a:t> k nejbližší příčce od horního konce bylo </a:t>
            </a:r>
            <a:endParaRPr lang="cs-CZ" sz="2800" dirty="0" smtClean="0"/>
          </a:p>
          <a:p>
            <a:r>
              <a:rPr lang="cs-CZ" sz="2800" dirty="0" smtClean="0"/>
              <a:t>1 </a:t>
            </a:r>
            <a:r>
              <a:rPr lang="cs-CZ" sz="2800" dirty="0" smtClean="0"/>
              <a:t>dm 5 cm,</a:t>
            </a:r>
          </a:p>
          <a:p>
            <a:endParaRPr lang="cs-CZ" sz="2800" dirty="0" smtClean="0"/>
          </a:p>
          <a:p>
            <a:r>
              <a:rPr lang="cs-CZ" sz="2800" dirty="0"/>
              <a:t>o</a:t>
            </a:r>
            <a:r>
              <a:rPr lang="cs-CZ" sz="2800" dirty="0" smtClean="0"/>
              <a:t>d dolního konce 35 cm.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Jestlipak víte, děti, jak byl žebřík dlouhý?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5074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 dm 5 cm</a:t>
            </a:r>
          </a:p>
          <a:p>
            <a:endParaRPr lang="cs-CZ" dirty="0" smtClean="0"/>
          </a:p>
          <a:p>
            <a:r>
              <a:rPr lang="cs-CZ" dirty="0" smtClean="0"/>
              <a:t>38 příček, tj. 37 mezer po 30 cm</a:t>
            </a:r>
          </a:p>
          <a:p>
            <a:endParaRPr lang="cs-CZ" dirty="0" smtClean="0"/>
          </a:p>
          <a:p>
            <a:r>
              <a:rPr lang="cs-CZ" dirty="0" smtClean="0"/>
              <a:t>35 cm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15 cm</a:t>
            </a:r>
          </a:p>
          <a:p>
            <a:r>
              <a:rPr lang="cs-CZ" dirty="0" smtClean="0"/>
              <a:t>+</a:t>
            </a:r>
          </a:p>
          <a:p>
            <a:r>
              <a:rPr lang="cs-CZ" dirty="0" smtClean="0"/>
              <a:t>37 * 30 =1110 cm</a:t>
            </a:r>
          </a:p>
          <a:p>
            <a:endParaRPr lang="cs-CZ" dirty="0" smtClean="0"/>
          </a:p>
          <a:p>
            <a:r>
              <a:rPr lang="cs-CZ" dirty="0" smtClean="0"/>
              <a:t>+</a:t>
            </a:r>
          </a:p>
          <a:p>
            <a:r>
              <a:rPr lang="cs-CZ" dirty="0" smtClean="0"/>
              <a:t>35 cm</a:t>
            </a:r>
          </a:p>
          <a:p>
            <a:r>
              <a:rPr lang="cs-CZ" dirty="0" smtClean="0"/>
              <a:t>=</a:t>
            </a:r>
          </a:p>
          <a:p>
            <a:r>
              <a:rPr lang="cs-CZ" dirty="0" smtClean="0"/>
              <a:t>1160cm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3202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674415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Jestliže jste výslednou délku správně spočítali,</a:t>
            </a:r>
          </a:p>
          <a:p>
            <a:endParaRPr lang="cs-CZ" sz="2800" dirty="0" smtClean="0"/>
          </a:p>
          <a:p>
            <a:r>
              <a:rPr lang="cs-CZ" sz="2800" dirty="0"/>
              <a:t>m</a:t>
            </a:r>
            <a:r>
              <a:rPr lang="cs-CZ" sz="2800" dirty="0" smtClean="0"/>
              <a:t>ohu vám prozradit,</a:t>
            </a:r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že hrabě Montér byl osvobozen, </a:t>
            </a:r>
          </a:p>
          <a:p>
            <a:endParaRPr lang="cs-CZ" sz="2800" dirty="0" smtClean="0"/>
          </a:p>
          <a:p>
            <a:r>
              <a:rPr lang="cs-CZ" sz="2800" dirty="0" smtClean="0"/>
              <a:t>žebřík si nechal patentovat, </a:t>
            </a:r>
          </a:p>
          <a:p>
            <a:endParaRPr lang="cs-CZ" sz="2800" dirty="0" smtClean="0"/>
          </a:p>
          <a:p>
            <a:r>
              <a:rPr lang="cs-CZ" sz="2800" dirty="0" smtClean="0"/>
              <a:t>zbohatl na něm </a:t>
            </a:r>
          </a:p>
          <a:p>
            <a:endParaRPr lang="cs-CZ" sz="2800" dirty="0" smtClean="0"/>
          </a:p>
          <a:p>
            <a:r>
              <a:rPr lang="cs-CZ" sz="2800" dirty="0"/>
              <a:t>a</a:t>
            </a:r>
            <a:r>
              <a:rPr lang="cs-CZ" sz="2800" dirty="0" smtClean="0"/>
              <a:t> kumpánům se pomstil tím, </a:t>
            </a:r>
          </a:p>
          <a:p>
            <a:endParaRPr lang="cs-CZ" sz="2800" dirty="0" smtClean="0"/>
          </a:p>
          <a:p>
            <a:r>
              <a:rPr lang="cs-CZ" sz="2800" dirty="0" smtClean="0"/>
              <a:t>že jim nařízl „</a:t>
            </a:r>
            <a:r>
              <a:rPr lang="cs-CZ" sz="2800" dirty="0" err="1" smtClean="0"/>
              <a:t>špricle</a:t>
            </a:r>
            <a:r>
              <a:rPr lang="cs-CZ" sz="2800" dirty="0" smtClean="0"/>
              <a:t>“.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0529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319</Words>
  <Application>Microsoft Office PowerPoint</Application>
  <PresentationFormat>Předvádění na obrazovce (4:3)</PresentationFormat>
  <Paragraphs>78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Anotace a citace</vt:lpstr>
      <vt:lpstr>O HRABĚTI MONTÉROVI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4</cp:revision>
  <dcterms:created xsi:type="dcterms:W3CDTF">2013-01-03T05:54:51Z</dcterms:created>
  <dcterms:modified xsi:type="dcterms:W3CDTF">2013-07-27T09:07:53Z</dcterms:modified>
</cp:coreProperties>
</file>