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3" r:id="rId2"/>
    <p:sldId id="260" r:id="rId3"/>
    <p:sldId id="256" r:id="rId4"/>
    <p:sldId id="258" r:id="rId5"/>
    <p:sldId id="257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49" autoAdjust="0"/>
  </p:normalViewPr>
  <p:slideViewPr>
    <p:cSldViewPr>
      <p:cViewPr varScale="1">
        <p:scale>
          <a:sx n="70" d="100"/>
          <a:sy n="70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04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43832F-87CB-4852-8AD2-CD915082E09D}" type="presOf" srcId="{D1D4F407-5343-4D3F-B5B9-D407B03CAEB4}" destId="{AED2198E-93D5-4001-81B4-73124B309672}" srcOrd="1" destOrd="0" presId="urn:microsoft.com/office/officeart/2005/8/layout/target3"/>
    <dgm:cxn modelId="{F68A3618-F236-4B29-A29B-4686E526030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C51F6C-5B1A-4938-8D77-495BA4DC9C6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5B1F57-2BCA-401F-A22C-BC764F7F9938}" type="presOf" srcId="{D1B46980-6531-4606-95E6-44980827E919}" destId="{6140AFEC-043D-4C43-A2F9-D0F5331DF3A3}" srcOrd="0" destOrd="0" presId="urn:microsoft.com/office/officeart/2005/8/layout/target3"/>
    <dgm:cxn modelId="{CA2A5656-50F6-4EFB-A690-1C948F01597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6BEEDB-9C49-480E-80B4-D973F13EFD3C}" type="presOf" srcId="{4C35D32F-0EAB-4CD7-82EE-45574DC2A586}" destId="{8BEBB6EC-1DAA-4CAC-8A25-BC0FCBD5DBD5}" srcOrd="0" destOrd="0" presId="urn:microsoft.com/office/officeart/2005/8/layout/target3"/>
    <dgm:cxn modelId="{A7FC39FC-92C9-4BD9-B282-E6AB56C596E6}" type="presOf" srcId="{D8197B8C-B260-4A16-BDF4-0947B075E274}" destId="{5A5FFA88-C948-4069-8E93-59FA12366E83}" srcOrd="1" destOrd="0" presId="urn:microsoft.com/office/officeart/2005/8/layout/target3"/>
    <dgm:cxn modelId="{548F90C7-965F-4086-B9A5-FA351AF52292}" type="presOf" srcId="{B651F6E3-6281-48DB-9319-2AEAFDAE7572}" destId="{619D679B-A015-4ECF-8348-D1034C574F40}" srcOrd="0" destOrd="0" presId="urn:microsoft.com/office/officeart/2005/8/layout/target3"/>
    <dgm:cxn modelId="{6F8A18CB-FA4A-4ED0-85F9-1B916E2CAC03}" type="presOf" srcId="{D8197B8C-B260-4A16-BDF4-0947B075E274}" destId="{25B08C86-7E15-44DC-BE7F-FFB55DD49D12}" srcOrd="0" destOrd="0" presId="urn:microsoft.com/office/officeart/2005/8/layout/target3"/>
    <dgm:cxn modelId="{D081DCA2-CF16-4A53-BBCC-1CFC52C62733}" type="presOf" srcId="{D1B46980-6531-4606-95E6-44980827E919}" destId="{2BE915AB-18AA-4053-B92C-3BFC9ED204BB}" srcOrd="1" destOrd="0" presId="urn:microsoft.com/office/officeart/2005/8/layout/target3"/>
    <dgm:cxn modelId="{C10B987B-0EE9-47E3-A8C9-6195F122094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A2553D-E427-467E-B665-0982A616397B}" type="presParOf" srcId="{333A1088-737F-45CB-B68E-254E46348037}" destId="{F5ABB229-8D3B-4694-996A-96F23CF14429}" srcOrd="0" destOrd="0" presId="urn:microsoft.com/office/officeart/2005/8/layout/target3"/>
    <dgm:cxn modelId="{A285773C-9671-4F94-B4EC-CE2DA648CAC2}" type="presParOf" srcId="{333A1088-737F-45CB-B68E-254E46348037}" destId="{F41139FD-01EE-4571-8B17-4FB00FC51163}" srcOrd="1" destOrd="0" presId="urn:microsoft.com/office/officeart/2005/8/layout/target3"/>
    <dgm:cxn modelId="{90688038-F725-4631-8952-778F7B072E54}" type="presParOf" srcId="{333A1088-737F-45CB-B68E-254E46348037}" destId="{D005CE8C-CC26-4C3E-AC11-E15060ECD759}" srcOrd="2" destOrd="0" presId="urn:microsoft.com/office/officeart/2005/8/layout/target3"/>
    <dgm:cxn modelId="{9EE59196-1553-4BFA-A995-A2604C3F491C}" type="presParOf" srcId="{333A1088-737F-45CB-B68E-254E46348037}" destId="{2C702D82-9B77-49B7-9568-BB8EB47C3372}" srcOrd="3" destOrd="0" presId="urn:microsoft.com/office/officeart/2005/8/layout/target3"/>
    <dgm:cxn modelId="{59DE8651-4A00-4DC8-831A-316CCE9A8B17}" type="presParOf" srcId="{333A1088-737F-45CB-B68E-254E46348037}" destId="{A52A0455-90FF-4808-ABD0-F02540D31D5A}" srcOrd="4" destOrd="0" presId="urn:microsoft.com/office/officeart/2005/8/layout/target3"/>
    <dgm:cxn modelId="{3EF3198F-57CF-4083-B3C2-EFE31ECC11BC}" type="presParOf" srcId="{333A1088-737F-45CB-B68E-254E46348037}" destId="{6140AFEC-043D-4C43-A2F9-D0F5331DF3A3}" srcOrd="5" destOrd="0" presId="urn:microsoft.com/office/officeart/2005/8/layout/target3"/>
    <dgm:cxn modelId="{A6421007-D0C7-4ED3-8E8F-2219763A7125}" type="presParOf" srcId="{333A1088-737F-45CB-B68E-254E46348037}" destId="{9358AC05-5D7D-4327-9F80-1AD486AEA664}" srcOrd="6" destOrd="0" presId="urn:microsoft.com/office/officeart/2005/8/layout/target3"/>
    <dgm:cxn modelId="{AB2CC207-C134-4804-83A5-A1DCF66C21A7}" type="presParOf" srcId="{333A1088-737F-45CB-B68E-254E46348037}" destId="{313FC574-E1CD-4FB4-B054-0B805CE0447D}" srcOrd="7" destOrd="0" presId="urn:microsoft.com/office/officeart/2005/8/layout/target3"/>
    <dgm:cxn modelId="{8FB970DB-D8DF-49BB-A0CA-055A705FB5DD}" type="presParOf" srcId="{333A1088-737F-45CB-B68E-254E46348037}" destId="{619D679B-A015-4ECF-8348-D1034C574F40}" srcOrd="8" destOrd="0" presId="urn:microsoft.com/office/officeart/2005/8/layout/target3"/>
    <dgm:cxn modelId="{5FBB0E13-C047-49AC-8777-4A3765A7253B}" type="presParOf" srcId="{333A1088-737F-45CB-B68E-254E46348037}" destId="{322283A8-4A27-4CDA-BAE3-F381106A9174}" srcOrd="9" destOrd="0" presId="urn:microsoft.com/office/officeart/2005/8/layout/target3"/>
    <dgm:cxn modelId="{C1F29C9E-F6CC-41B6-B0FB-B3500570A86E}" type="presParOf" srcId="{333A1088-737F-45CB-B68E-254E46348037}" destId="{FFC9F71D-1B4F-4AD9-A4A6-86ADEFC8AF5C}" srcOrd="10" destOrd="0" presId="urn:microsoft.com/office/officeart/2005/8/layout/target3"/>
    <dgm:cxn modelId="{B2965CA7-E045-43EC-AE5A-C494248483DB}" type="presParOf" srcId="{333A1088-737F-45CB-B68E-254E46348037}" destId="{25B08C86-7E15-44DC-BE7F-FFB55DD49D12}" srcOrd="11" destOrd="0" presId="urn:microsoft.com/office/officeart/2005/8/layout/target3"/>
    <dgm:cxn modelId="{598DF4BD-CC25-45DE-9E43-4F4AD4423E32}" type="presParOf" srcId="{333A1088-737F-45CB-B68E-254E46348037}" destId="{76644BE8-9D7C-4C09-B250-3D10AF48CBB7}" srcOrd="12" destOrd="0" presId="urn:microsoft.com/office/officeart/2005/8/layout/target3"/>
    <dgm:cxn modelId="{9CCB64C6-E5B1-4DE3-8C8D-FE415A10E231}" type="presParOf" srcId="{333A1088-737F-45CB-B68E-254E46348037}" destId="{EE85B701-7295-41C0-BA7A-34D3756A2AE6}" srcOrd="13" destOrd="0" presId="urn:microsoft.com/office/officeart/2005/8/layout/target3"/>
    <dgm:cxn modelId="{04F9A894-393C-42EF-A978-CC9B64526605}" type="presParOf" srcId="{333A1088-737F-45CB-B68E-254E46348037}" destId="{8BEBB6EC-1DAA-4CAC-8A25-BC0FCBD5DBD5}" srcOrd="14" destOrd="0" presId="urn:microsoft.com/office/officeart/2005/8/layout/target3"/>
    <dgm:cxn modelId="{65E3336B-43C5-4856-8F95-69D641C9F53D}" type="presParOf" srcId="{333A1088-737F-45CB-B68E-254E46348037}" destId="{AED2198E-93D5-4001-81B4-73124B309672}" srcOrd="15" destOrd="0" presId="urn:microsoft.com/office/officeart/2005/8/layout/target3"/>
    <dgm:cxn modelId="{CB0FF581-B377-4761-9FB0-5F9367CF79CE}" type="presParOf" srcId="{333A1088-737F-45CB-B68E-254E46348037}" destId="{2BE915AB-18AA-4053-B92C-3BFC9ED204BB}" srcOrd="16" destOrd="0" presId="urn:microsoft.com/office/officeart/2005/8/layout/target3"/>
    <dgm:cxn modelId="{00A8BAA0-1BBB-4117-9DAE-01D53F898B39}" type="presParOf" srcId="{333A1088-737F-45CB-B68E-254E46348037}" destId="{6BB5E863-4638-4E1D-BFDE-399D028AC4ED}" srcOrd="17" destOrd="0" presId="urn:microsoft.com/office/officeart/2005/8/layout/target3"/>
    <dgm:cxn modelId="{E7B90927-298A-4536-B934-C144179AABBB}" type="presParOf" srcId="{333A1088-737F-45CB-B68E-254E46348037}" destId="{5A5FFA88-C948-4069-8E93-59FA12366E83}" srcOrd="18" destOrd="0" presId="urn:microsoft.com/office/officeart/2005/8/layout/target3"/>
    <dgm:cxn modelId="{C8C55502-41F0-45E1-8ACA-0D118116FE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04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480B3-4732-4391-B970-C3D26FD2FAF8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3FE51-8EF0-4524-8423-91A17D835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19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3FE51-8EF0-4524-8423-91A17D835D3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721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3FE51-8EF0-4524-8423-91A17D835D3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799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3FE51-8EF0-4524-8423-91A17D835D3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3120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3FE51-8EF0-4524-8423-91A17D835D3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7210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3FE51-8EF0-4524-8423-91A17D835D3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96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FF78BB-E0B4-44E4-B8B0-94D2B0943A4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AAB84D3-8B3C-4517-881C-86D2C4446A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detail?q=v%C3%A1no%C4%8Dn%C3%AD%20motivy&amp;offset=505&amp;limit=20&amp;bUrlPar=filter=1&amp;resNum=511&amp;ref=http://www.obrazky.cz/?q=v%C3%A1no%C4%8Dn%C3%AD%20motivy&amp;fulltext&amp;from=487&amp;resID=63QLc7be_dunqd-wTBn9NQwN8s3BKgDYP8qhhMf5B4M&amp;imgURL=http://rimport.bydleni.cz/img/0712/1/thumb_holy3.jpg&amp;pageURL=http://www.bydleni.cz/kategorie/Vanocni-tipy&amp;imgX=200&amp;imgY=197&amp;imgSize=30&amp;thURL=http://media4.picsearch.com/is?63QLc7be_dunqd-wTBn9NQwN8s3BKgDYP8qhhMf5B4M&amp;thX=128&amp;thY=126&amp;qNoSite=v%C3%A1no%C4%8Dn%C3%AD+motivy&amp;siteWWW=&amp;sId=EGu0c0JewwdGxKTSZPK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www.obrazky.cz/detail?q=v%C3%A1no%C4%8Dn%C3%AD%20motivy&amp;offset=181&amp;limit=20&amp;bUrlPar=filter=1&amp;resNum=186&amp;ref=http://www.obrazky.cz/?q=v%C3%A1no%C4%8Dn%C3%AD%20motivy&amp;fulltext&amp;from=163&amp;resID=AzNaUYHUMwr3oXJD3pQYrDOpg7RoqkjHQywKmLOBe7k&amp;imgURL=http://www.obchod.rucniprace.cz/obr/vanocni_hvezda_1.jpg&amp;pageURL=http://www.obchod.rucniprace.cz/table.php?sekce=10&amp;imgX=215&amp;imgY=128&amp;imgSize=10&amp;thURL=http://media5.picsearch.com/is?AzNaUYHUMwr3oXJD3pQYrDOpg7RoqkjHQywKmLOBe7k&amp;thX=128&amp;thY=76&amp;qNoSite=v%C3%A1no%C4%8Dn%C3%AD+motivy&amp;siteWWW=&amp;sId=oUF0EfsdwwDJR2zLfXh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www.obrazky.cz/detail?q=v%C3%A1no%C4%8Dn%C3%AD%20motivy&amp;offset=163&amp;limit=20&amp;bUrlPar=filter=1&amp;resNum=165&amp;ref=http://www.obrazky.cz/?q=v%C3%A1no%C4%8Dn%C3%AD%20motivy&amp;fulltext&amp;from=145&amp;resID=FGMoGzgnbbpnFTgQ9ZAySIfqq9pVhvM1HdOGfmMEM6s&amp;imgURL=http://www.obchod.rucniprace.cz/obr/vanocni_sisky.jpg&amp;pageURL=http://www.obchod.rucniprace.cz/table.php?sekce=10&amp;imgX=172&amp;imgY=140&amp;imgSize=9&amp;thURL=http://media2.picsearch.com/is?FGMoGzgnbbpnFTgQ9ZAySIfqq9pVhvM1HdOGfmMEM6s&amp;thX=128&amp;thY=104&amp;qNoSite=v%C3%A1no%C4%8Dn%C3%AD+motivy&amp;siteWWW=&amp;sId=oUF0EfsdwYlyR2g9WRna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razky.cz/detail?q=v%C3%A1no%C4%8Dn%C3%AD%20motivy&amp;offset=505&amp;limit=20&amp;bUrlPar=filter=1&amp;resNum=517&amp;ref=http://www.obrazky.cz/?q=v%C3%A1no%C4%8Dn%C3%AD%20motivy&amp;fulltext&amp;from=487&amp;resID=dJQuvpjKbD9G7eKPRLfEcF7zKtAPIw2OKJWgPSSu-jw&amp;imgURL=http://www.obchod.rucniprace.cz/obr/pp425-vanocni-svicka.jpg&amp;pageURL=http://www.obchod.rucniprace.cz/table.php?sekce=10&amp;imgX=95&amp;imgY=140&amp;imgSize=7&amp;thURL=http://media4.picsearch.com/is?dJQuvpjKbD9G7eKPRLfEcF7zKtAPIw2OKJWgPSSu-jw&amp;thX=86&amp;thY=128&amp;qNoSite=v%C3%A1no%C4%8Dn%C3%AD+motivy&amp;siteWWW=&amp;sId=EGu0c0JewwdGxKTSZPKK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www.youtube.com/watch?v=mZWSZyFzZk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WOe1RVuDJDk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obrazky.cz/detail?q=v%C3%A1no%C4%8Dn%C3%AD%20motivy&amp;offset=163&amp;limit=20&amp;bUrlPar=filter=1&amp;resNum=165&amp;ref=http://www.obrazky.cz/?q=v%C3%A1no%C4%8Dn%C3%AD%20motivy&amp;fulltext&amp;from=145&amp;resID=FGMoGzgnbbpnFTgQ9ZAySIfqq9pVhvM1HdOGfmMEM6s&amp;imgURL=http://www.obchod.rucniprace.cz/obr/vanocni_sisky.jpg&amp;pageURL=http://www.obchod.rucniprace.cz/table.php?sekce=10&amp;imgX=172&amp;imgY=140&amp;imgSize=9&amp;thURL=http://media2.picsearch.com/is?FGMoGzgnbbpnFTgQ9ZAySIfqq9pVhvM1HdOGfmMEM6s&amp;thX=128&amp;thY=104&amp;qNoSite=v%C3%A1no%C4%8Dn%C3%AD+motivy&amp;siteWWW=&amp;sId=oUF0EfsdwYlyR2g9WRna" TargetMode="Externa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HWv72L4wgCc/" TargetMode="External"/><Relationship Id="rId3" Type="http://schemas.openxmlformats.org/officeDocument/2006/relationships/hyperlink" Target="http://www.obrazky.cz/detail?q=v%C3%A1no%C4%8Dn%C3%AD%20motivy&amp;offset=235&amp;limit=20&amp;bUrlPar=filter=1&amp;resNum=240&amp;ref=http://www.obrazky.cz/?q=v%C3%A1no%C4%8Dn%C3%AD%20motivy&amp;fulltext&amp;from=217&amp;resID=qgFSk_1oJVcKZwwExd0z9A9QpWqk90EPXK4L-3ruu7s&amp;imgURL=http://www.obchod.rucniprace.cz/obr/pp424-ubrus-vanocni-hvezda.jpg&amp;pageURL=http://www.obchod.rucniprace.cz/table.php?sekce=10&amp;imgX=182&amp;imgY=140&amp;imgSize=19&amp;thURL=http://media2.picsearch.com/is?qgFSk_1oJVcKZwwExd0z9A9QpWqk90EPXK4L-3ruu7s&amp;thX=128&amp;thY=98&amp;qNoSite=v%C3%A1no%C4%8Dn%C3%AD+motivy&amp;siteWWW=&amp;sId=EGu0c0JewdKsx2TMZ7ha" TargetMode="External"/><Relationship Id="rId7" Type="http://schemas.openxmlformats.org/officeDocument/2006/relationships/hyperlink" Target="http://www.obrazky.cz/detail?q=v%C3%A1no%C4%8Dn%C3%AD%20motivy&amp;offset=505&amp;limit=20&amp;bUrlPar=filter=1&amp;resNum=511&amp;ref=http://www.obrazky.cz/?q=v%C3%A1no%C4%8Dn%C3%AD%20motivy&amp;fulltext&amp;from=487&amp;resID=63QLc7be_dunqd-wTBn9NQwN8s3BKgDYP8qhhMf5B4M&amp;imgURL=http://rimport.bydleni.cz/img/0712/1/thumb_holy3.jpg&amp;pageURL=http://www.bydleni.cz/kategorie/Vanocni-tipy&amp;imgX=200&amp;imgY=197&amp;imgSize=30&amp;thURL=http://media4.picsearch.com/is?63QLc7be_dunqd-wTBn9NQwN8s3BKgDYP8qhhMf5B4M&amp;thX=128&amp;thY=126&amp;qNoSite=v%C3%A1no%C4%8Dn%C3%AD+motivy&amp;siteWWW=&amp;sId=EGu0c0JewwdGxKTSZPK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www.obrazky.cz/detail?q=v%C3%A1no%C4%8Dn%C3%AD%20motivy&amp;offset=379&amp;limit=20&amp;bUrlPar=filter=1&amp;resNum=382&amp;ref=http://www.obrazky.cz/?q=v%C3%A1no%C4%8Dn%C3%AD%20motivy&amp;fulltext&amp;from=361&amp;resID=e904ycsODDuaWT4tzYYKwX_HHHetqCXLO8-r_OyKenc&amp;imgURL=http://www.crg.cz/english/Stromecek.jpg&amp;pageURL=http://www.crg.cz/english/Nazory_Vanocni_svatky.html&amp;imgX=582&amp;imgY=847&amp;imgSize=53&amp;thURL=http://media5.picsearch.com/is?e904ycsODDuaWT4tzYYKwX_HHHetqCXLO8-r_OyKenc&amp;thX=87&amp;thY=128&amp;qNoSite=v%C3%A1no%C4%8Dn%C3%AD+motivy&amp;siteWWW=&amp;sId=EGu0c0JewYzvxKg_TLAg" TargetMode="External"/><Relationship Id="rId4" Type="http://schemas.openxmlformats.org/officeDocument/2006/relationships/image" Target="../media/image7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obrazky.cz/detail?q=v%C3%A1no%C4%8Dn%C3%AD%20motivy&amp;offset=19&amp;limit=20&amp;bUrlPar=filter=1&amp;resNum=21&amp;ref=http://www.obrazky.cz/?q=v%C3%A1no%C4%8Dn%C3%AD%20motivy&amp;fulltext&amp;resID=KrZ78XE-XOW1K0p1aXz3Rq7F0fPCWvE8nGEr16Pm7wU&amp;imgURL=http://www.domovkamarad.cz/vyrobky/zvetseniny/pf-vanocni-strom.jpg&amp;pageURL=http://www.domovkamarad.cz/vyrobky/stranky/pf-vanocni-strom.htm&amp;imgX=260&amp;imgY=311&amp;imgSize=29&amp;thURL=http://media1.picsearch.com/is?KrZ78XE-XOW1K0p1aXz3Rq7F0fPCWvE8nGEr16Pm7wU&amp;thX=107&amp;thY=128&amp;qNoSite=v%C3%A1no%C4%8Dn%C3%AD+motivy&amp;siteWWW=&amp;sId=EGu0c0JewAHex2zRZ3F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43103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65"/>
          <p:cNvSpPr>
            <a:spLocks noChangeArrowheads="1"/>
          </p:cNvSpPr>
          <p:nvPr/>
        </p:nvSpPr>
        <p:spPr bwMode="auto">
          <a:xfrm>
            <a:off x="-2124744" y="-5447908"/>
            <a:ext cx="9144000" cy="12511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100" b="1" i="0" u="none" strike="noStrike" cap="none" normalizeH="0" baseline="0" dirty="0" smtClean="0">
              <a:ln>
                <a:noFill/>
              </a:ln>
              <a:solidFill>
                <a:srgbClr val="999999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</a:t>
            </a: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</a:t>
            </a:r>
            <a:r>
              <a:rPr kumimoji="0" lang="cs-CZ" sz="7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" b="0" i="0" u="none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/>
                <a:latin typeface="Arial" pitchFamily="34" charset="0"/>
                <a:cs typeface="Arial" pitchFamily="34" charset="0"/>
                <a:hlinkClick r:id="rId3"/>
              </a:rPr>
              <a:t>z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- </a:t>
            </a:r>
            <a:r>
              <a:rPr kumimoji="0" lang="cs-CZ" sz="5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96483" y="1052736"/>
            <a:ext cx="79928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u="sng" dirty="0" smtClean="0"/>
          </a:p>
          <a:p>
            <a:r>
              <a:rPr lang="cs-CZ" sz="2400" b="1" u="sng" dirty="0" smtClean="0"/>
              <a:t>Anotace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B</a:t>
            </a:r>
            <a:r>
              <a:rPr lang="cs-CZ" dirty="0" smtClean="0"/>
              <a:t>ěhem prezentace se žáci seznámí se dvěma vánočními písničkami - koledami prostřednictvím nahrávek a textu a naučí se je.</a:t>
            </a: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První je jednoduchá britská </a:t>
            </a:r>
            <a:r>
              <a:rPr lang="cs-CZ" dirty="0" smtClean="0"/>
              <a:t>koleda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W</a:t>
            </a:r>
            <a:r>
              <a:rPr lang="cs-CZ" dirty="0" err="1" smtClean="0"/>
              <a:t>ish</a:t>
            </a:r>
            <a:r>
              <a:rPr lang="cs-CZ" dirty="0" smtClean="0"/>
              <a:t>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a </a:t>
            </a:r>
            <a:r>
              <a:rPr lang="cs-CZ" dirty="0" err="1" smtClean="0"/>
              <a:t>Merry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, kterou si děti poslechnou v podání dětí a pak si ji mohou zazpívat v další verzi pouze s textem a melodií.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Další je vánoční píseň Santa </a:t>
            </a:r>
            <a:r>
              <a:rPr lang="cs-CZ" dirty="0" err="1" smtClean="0"/>
              <a:t>Claus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oming</a:t>
            </a:r>
            <a:r>
              <a:rPr lang="cs-CZ" dirty="0" smtClean="0"/>
              <a:t> to </a:t>
            </a:r>
            <a:r>
              <a:rPr lang="cs-CZ" dirty="0" err="1"/>
              <a:t>T</a:t>
            </a:r>
            <a:r>
              <a:rPr lang="cs-CZ" dirty="0" err="1" smtClean="0"/>
              <a:t>own</a:t>
            </a:r>
            <a:r>
              <a:rPr lang="cs-CZ" dirty="0" smtClean="0"/>
              <a:t>, jejíž melodii většinou děti už slyšely z filmů nebo rádia. Rovněž se ji mohou naučit prostřednictvím nahrávky a textu.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Pokud učitel hraje na hudební nástroj, může žákům písničku doprovodit.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U pokročilejších angličtinářů je možno využít text písní také k procvičení gramatických jevů, např.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,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12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614" y="0"/>
            <a:ext cx="3723489" cy="1916832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828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CHRISTMAS CAROLS AND SONGS 1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Lenka Kulhavá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5" name="Picture 1" descr="http://www.obchod.rucniprace.cz/obr/vanocni_hvezda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486" y="476672"/>
            <a:ext cx="1438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023" y="4941168"/>
            <a:ext cx="12192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980728"/>
            <a:ext cx="34563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rgbClr val="FF0000"/>
                </a:solidFill>
              </a:rPr>
              <a:t>Christmas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Carols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Christmas carols have their roots in medieval England, when minstrels traveled from castle to castle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(</a:t>
            </a:r>
            <a:r>
              <a:rPr lang="en-US" dirty="0" smtClean="0"/>
              <a:t>The book "A Christmas Carol" was written by Charles Dickens. It is the tale of a miser called </a:t>
            </a:r>
            <a:r>
              <a:rPr lang="en-US" dirty="0" err="1" smtClean="0"/>
              <a:t>Ebeneezer</a:t>
            </a:r>
            <a:r>
              <a:rPr lang="en-US" dirty="0" smtClean="0"/>
              <a:t> Scrooge who is visited by four ghosts </a:t>
            </a:r>
            <a:r>
              <a:rPr lang="cs-CZ" dirty="0" smtClean="0"/>
              <a:t>/</a:t>
            </a:r>
            <a:r>
              <a:rPr lang="en-US" dirty="0" smtClean="0"/>
              <a:t>Jacob Marley, The Ghost of Christmas Past, The Ghost of Christmas Present and the Ghost of Christmas Future</a:t>
            </a:r>
            <a:r>
              <a:rPr lang="cs-CZ" dirty="0" smtClean="0"/>
              <a:t>/</a:t>
            </a:r>
            <a:r>
              <a:rPr lang="en-US" dirty="0" smtClean="0"/>
              <a:t>. He was made to see the error of his ways and became a reformed character.</a:t>
            </a:r>
            <a:r>
              <a:rPr lang="cs-CZ" dirty="0" smtClean="0"/>
              <a:t>)</a:t>
            </a:r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3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403244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WE WISH YOU A MERRY CHRISTMAS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49" name="Picture 1" descr="http://www.obchod.rucniprace.cz/obr/vanocni_hvezda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242" y="188640"/>
            <a:ext cx="1438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-100172" y="-769921"/>
            <a:ext cx="914400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70890" y="3140968"/>
            <a:ext cx="7818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71828" y="1522140"/>
            <a:ext cx="39165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Glad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tidings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bring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To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and </a:t>
            </a:r>
            <a:r>
              <a:rPr lang="cs-CZ" dirty="0" err="1">
                <a:solidFill>
                  <a:srgbClr val="FF0000"/>
                </a:solidFill>
              </a:rPr>
              <a:t>your</a:t>
            </a:r>
            <a:r>
              <a:rPr lang="cs-CZ" dirty="0">
                <a:solidFill>
                  <a:srgbClr val="FF0000"/>
                </a:solidFill>
              </a:rPr>
              <a:t> kin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Christmas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And </a:t>
            </a:r>
            <a:r>
              <a:rPr lang="cs-CZ" dirty="0">
                <a:solidFill>
                  <a:srgbClr val="FF0000"/>
                </a:solidFill>
              </a:rPr>
              <a:t>a happy New </a:t>
            </a:r>
            <a:r>
              <a:rPr lang="cs-CZ" dirty="0" err="1">
                <a:solidFill>
                  <a:srgbClr val="FF0000"/>
                </a:solidFill>
              </a:rPr>
              <a:t>Year</a:t>
            </a:r>
            <a:r>
              <a:rPr lang="cs-CZ" dirty="0" smtClean="0">
                <a:solidFill>
                  <a:srgbClr val="FF0000"/>
                </a:solidFill>
              </a:rPr>
              <a:t>!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won´t</a:t>
            </a:r>
            <a:r>
              <a:rPr lang="cs-CZ" dirty="0">
                <a:solidFill>
                  <a:srgbClr val="FF0000"/>
                </a:solidFill>
              </a:rPr>
              <a:t> go </a:t>
            </a:r>
            <a:r>
              <a:rPr lang="cs-CZ" dirty="0" err="1">
                <a:solidFill>
                  <a:srgbClr val="FF0000"/>
                </a:solidFill>
              </a:rPr>
              <a:t>until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get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 go </a:t>
            </a:r>
            <a:r>
              <a:rPr lang="cs-CZ" dirty="0" err="1" smtClean="0">
                <a:solidFill>
                  <a:srgbClr val="FF0000"/>
                </a:solidFill>
              </a:rPr>
              <a:t>until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won´t</a:t>
            </a:r>
            <a:r>
              <a:rPr lang="cs-CZ" dirty="0">
                <a:solidFill>
                  <a:srgbClr val="FF0000"/>
                </a:solidFill>
              </a:rPr>
              <a:t> go </a:t>
            </a:r>
            <a:r>
              <a:rPr lang="cs-CZ" dirty="0" err="1">
                <a:solidFill>
                  <a:srgbClr val="FF0000"/>
                </a:solidFill>
              </a:rPr>
              <a:t>until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get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some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So </a:t>
            </a:r>
            <a:r>
              <a:rPr lang="cs-CZ" dirty="0" err="1" smtClean="0">
                <a:solidFill>
                  <a:srgbClr val="FF0000"/>
                </a:solidFill>
              </a:rPr>
              <a:t>bring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out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here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5" name="Picture 5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516"/>
            <a:ext cx="12192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08004" y="3933056"/>
            <a:ext cx="34990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Glad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tidings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and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kin……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Christmas</a:t>
            </a:r>
            <a:r>
              <a:rPr lang="cs-CZ" dirty="0" smtClean="0">
                <a:solidFill>
                  <a:srgbClr val="FF0000"/>
                </a:solidFill>
              </a:rPr>
              <a:t>…………..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22140"/>
            <a:ext cx="40042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Christmas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Christmas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Christmas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And a happy New </a:t>
            </a:r>
            <a:r>
              <a:rPr lang="cs-CZ" dirty="0" err="1">
                <a:solidFill>
                  <a:srgbClr val="FF0000"/>
                </a:solidFill>
              </a:rPr>
              <a:t>Year</a:t>
            </a:r>
            <a:r>
              <a:rPr lang="cs-CZ" dirty="0">
                <a:solidFill>
                  <a:srgbClr val="FF0000"/>
                </a:solidFill>
              </a:rPr>
              <a:t>!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Glad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tidings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bring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r>
              <a:rPr lang="cs-CZ" dirty="0">
                <a:solidFill>
                  <a:srgbClr val="FF0000"/>
                </a:solidFill>
              </a:rPr>
              <a:t>To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and </a:t>
            </a:r>
            <a:r>
              <a:rPr lang="cs-CZ" dirty="0" err="1">
                <a:solidFill>
                  <a:srgbClr val="FF0000"/>
                </a:solidFill>
              </a:rPr>
              <a:t>your</a:t>
            </a:r>
            <a:r>
              <a:rPr lang="cs-CZ" dirty="0">
                <a:solidFill>
                  <a:srgbClr val="FF0000"/>
                </a:solidFill>
              </a:rPr>
              <a:t> kin</a:t>
            </a:r>
          </a:p>
          <a:p>
            <a:r>
              <a:rPr lang="cs-CZ" dirty="0" err="1">
                <a:solidFill>
                  <a:srgbClr val="FF0000"/>
                </a:solidFill>
              </a:rPr>
              <a:t>We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Merry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Christmas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And a happy New </a:t>
            </a:r>
            <a:r>
              <a:rPr lang="cs-CZ" dirty="0" err="1">
                <a:solidFill>
                  <a:srgbClr val="FF0000"/>
                </a:solidFill>
              </a:rPr>
              <a:t>Year</a:t>
            </a:r>
            <a:r>
              <a:rPr lang="cs-CZ" dirty="0">
                <a:solidFill>
                  <a:srgbClr val="FF0000"/>
                </a:solidFill>
              </a:rPr>
              <a:t>!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Now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bring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us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some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figgy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pudding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Now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bring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us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some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figgy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pudding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Now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bring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us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some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figgy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pudding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And a cup </a:t>
            </a:r>
            <a:r>
              <a:rPr lang="cs-CZ" dirty="0" err="1">
                <a:solidFill>
                  <a:srgbClr val="FF0000"/>
                </a:solidFill>
              </a:rPr>
              <a:t>of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good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cheer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661248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http://www.youtube.com/watch?v=WOe1RVuDJDk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hlinkClick r:id="rId7"/>
              </a:rPr>
              <a:t>http://www.youtube.com/watch?v=mZWSZyFzZkI</a:t>
            </a:r>
            <a:endParaRPr lang="cs-CZ" dirty="0"/>
          </a:p>
          <a:p>
            <a:endParaRPr lang="cs-CZ" dirty="0"/>
          </a:p>
        </p:txBody>
      </p:sp>
      <p:pic>
        <p:nvPicPr>
          <p:cNvPr id="14" name="Picture 78" descr="náhled obrázku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378" y="5051648"/>
            <a:ext cx="8191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81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3"/>
          <p:cNvSpPr>
            <a:spLocks noChangeArrowheads="1"/>
          </p:cNvSpPr>
          <p:nvPr/>
        </p:nvSpPr>
        <p:spPr bwMode="auto">
          <a:xfrm>
            <a:off x="0" y="807651"/>
            <a:ext cx="914400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57" name="Picture 33" descr="náhled obrázku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608" y="-36372"/>
            <a:ext cx="1330855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-1470125" y="419492"/>
            <a:ext cx="9144000" cy="2939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100" b="1" i="0" u="none" strike="noStrike" cap="none" normalizeH="0" baseline="0" dirty="0" smtClean="0">
              <a:ln>
                <a:noFill/>
              </a:ln>
              <a:solidFill>
                <a:srgbClr val="999999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84" name="Picture 60" descr="náhled obrázku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726" y="946150"/>
            <a:ext cx="82867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61"/>
          <p:cNvSpPr>
            <a:spLocks noChangeArrowheads="1"/>
          </p:cNvSpPr>
          <p:nvPr/>
        </p:nvSpPr>
        <p:spPr bwMode="auto">
          <a:xfrm>
            <a:off x="0" y="152304"/>
            <a:ext cx="57708" cy="152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44436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65"/>
          <p:cNvSpPr>
            <a:spLocks noChangeArrowheads="1"/>
          </p:cNvSpPr>
          <p:nvPr/>
        </p:nvSpPr>
        <p:spPr bwMode="auto">
          <a:xfrm>
            <a:off x="-2124744" y="-5586407"/>
            <a:ext cx="9144000" cy="12788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100" b="1" i="0" u="none" strike="noStrike" cap="none" normalizeH="0" baseline="0" dirty="0" smtClean="0">
              <a:ln>
                <a:noFill/>
              </a:ln>
              <a:solidFill>
                <a:srgbClr val="999999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</a:t>
            </a: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</a:t>
            </a:r>
            <a:r>
              <a:rPr kumimoji="0" lang="cs-CZ" sz="7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" b="0" i="0" u="none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/>
                <a:latin typeface="Arial" pitchFamily="34" charset="0"/>
                <a:cs typeface="Arial" pitchFamily="34" charset="0"/>
                <a:hlinkClick r:id="rId7"/>
              </a:rPr>
              <a:t>z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- </a:t>
            </a:r>
            <a:r>
              <a:rPr kumimoji="0" lang="cs-CZ" sz="5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 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7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3836214" cy="33855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1600" b="1" i="1" dirty="0" smtClean="0">
                <a:solidFill>
                  <a:srgbClr val="FF0000"/>
                </a:solidFill>
              </a:rPr>
              <a:t>SANTA CLAUS IS COMING TO TOWN</a:t>
            </a:r>
            <a:endParaRPr lang="cs-CZ" sz="1600" b="1" i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 flipH="1">
            <a:off x="436873" y="887232"/>
            <a:ext cx="48965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FF0000"/>
                </a:solidFill>
              </a:rPr>
              <a:t>You better watch out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You better not cry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Better not pout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I'm telling you why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coming to town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He's making a list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And checking it twice;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 err="1">
                <a:solidFill>
                  <a:srgbClr val="FF0000"/>
                </a:solidFill>
              </a:rPr>
              <a:t>Gonna</a:t>
            </a:r>
            <a:r>
              <a:rPr lang="en-US" i="1" dirty="0">
                <a:solidFill>
                  <a:srgbClr val="FF0000"/>
                </a:solidFill>
              </a:rPr>
              <a:t> find out </a:t>
            </a:r>
            <a:r>
              <a:rPr lang="cs-CZ" i="1" dirty="0" smtClean="0">
                <a:solidFill>
                  <a:srgbClr val="FF0000"/>
                </a:solidFill>
              </a:rPr>
              <a:t>w</a:t>
            </a:r>
            <a:r>
              <a:rPr lang="en-US" i="1" dirty="0" smtClean="0">
                <a:solidFill>
                  <a:srgbClr val="FF0000"/>
                </a:solidFill>
              </a:rPr>
              <a:t>ho's </a:t>
            </a:r>
            <a:r>
              <a:rPr lang="en-US" i="1" dirty="0">
                <a:solidFill>
                  <a:srgbClr val="FF0000"/>
                </a:solidFill>
              </a:rPr>
              <a:t>naughty and nice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coming to town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 sees you when you're sleeping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 knows when you're awake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 knows if you've been bad or good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So be good for goodness sake!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O! You better watch out!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You better not cry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Better not pout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I'm telling you why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coming to town 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coming to </a:t>
            </a:r>
            <a:r>
              <a:rPr lang="en-US" i="1" dirty="0" smtClean="0">
                <a:solidFill>
                  <a:srgbClr val="FF0000"/>
                </a:solidFill>
              </a:rPr>
              <a:t>town</a:t>
            </a:r>
            <a:endParaRPr lang="cs-CZ" i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717957"/>
            <a:ext cx="37444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>
              <a:solidFill>
                <a:srgbClr val="FF0000"/>
              </a:solidFill>
            </a:endParaRPr>
          </a:p>
          <a:p>
            <a:r>
              <a:rPr lang="en-US" i="1" dirty="0" smtClean="0">
                <a:solidFill>
                  <a:srgbClr val="FF0000"/>
                </a:solidFill>
              </a:rPr>
              <a:t>With </a:t>
            </a:r>
            <a:r>
              <a:rPr lang="en-US" i="1" dirty="0">
                <a:solidFill>
                  <a:srgbClr val="FF0000"/>
                </a:solidFill>
              </a:rPr>
              <a:t>little tin horns and little toy drums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Rooty toot toots and rummy tum tums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coming to town</a:t>
            </a:r>
          </a:p>
          <a:p>
            <a:r>
              <a:rPr lang="en-US" i="1" dirty="0">
                <a:solidFill>
                  <a:srgbClr val="FF0000"/>
                </a:solidFill>
              </a:rPr>
              <a:t>He sees you when you’re sleeping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 knows when you’re awake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He knows if you’ve been bad or good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So be good for goodness sake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Goodness sake</a:t>
            </a:r>
          </a:p>
          <a:p>
            <a:r>
              <a:rPr lang="en-US" i="1" dirty="0">
                <a:solidFill>
                  <a:srgbClr val="FF0000"/>
                </a:solidFill>
              </a:rPr>
              <a:t>You better watch out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You better not cry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You better not pout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I’m telling you why</a:t>
            </a:r>
            <a:br>
              <a:rPr lang="en-US" i="1" dirty="0">
                <a:solidFill>
                  <a:srgbClr val="FF0000"/>
                </a:solidFill>
              </a:rPr>
            </a:br>
            <a:r>
              <a:rPr lang="en-US" i="1" dirty="0">
                <a:solidFill>
                  <a:srgbClr val="FF0000"/>
                </a:solidFill>
              </a:rPr>
              <a:t>Santa Claus is </a:t>
            </a:r>
            <a:r>
              <a:rPr lang="en-US" i="1" dirty="0" smtClean="0">
                <a:solidFill>
                  <a:srgbClr val="FF0000"/>
                </a:solidFill>
              </a:rPr>
              <a:t>coming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en-US" i="1" dirty="0" smtClean="0">
                <a:solidFill>
                  <a:srgbClr val="FF0000"/>
                </a:solidFill>
              </a:rPr>
              <a:t>to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en-US" i="1" dirty="0" smtClean="0">
                <a:solidFill>
                  <a:srgbClr val="FF0000"/>
                </a:solidFill>
              </a:rPr>
              <a:t>town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38" y="6237312"/>
            <a:ext cx="6490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  <a:r>
              <a:rPr lang="en-US" dirty="0">
                <a:hlinkClick r:id="rId8"/>
              </a:rPr>
              <a:t>http://www.youtube.com/watch?v=HWv72L4wgCc/</a:t>
            </a:r>
            <a:endParaRPr lang="cs-CZ" dirty="0"/>
          </a:p>
          <a:p>
            <a:endParaRPr lang="cs-CZ" dirty="0"/>
          </a:p>
        </p:txBody>
      </p:sp>
      <p:pic>
        <p:nvPicPr>
          <p:cNvPr id="15" name="Picture 2" descr="C:\Users\Lenka\Desktop\1159640_santa_claus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-36372"/>
            <a:ext cx="1763686" cy="162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91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28092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SANTA CLAUS PŘIJÍŽDÍ DO MĚSTA</a:t>
            </a:r>
          </a:p>
          <a:p>
            <a:endParaRPr lang="cs-CZ" dirty="0"/>
          </a:p>
          <a:p>
            <a:r>
              <a:rPr lang="cs-CZ" sz="1600" dirty="0" smtClean="0"/>
              <a:t>Měl </a:t>
            </a:r>
            <a:r>
              <a:rPr lang="cs-CZ" sz="1600" dirty="0"/>
              <a:t>by sis dávat pozor</a:t>
            </a:r>
            <a:br>
              <a:rPr lang="cs-CZ" sz="1600" dirty="0"/>
            </a:br>
            <a:r>
              <a:rPr lang="cs-CZ" sz="1600" dirty="0"/>
              <a:t>Neměl bys brečet</a:t>
            </a:r>
            <a:br>
              <a:rPr lang="cs-CZ" sz="1600" dirty="0"/>
            </a:br>
            <a:r>
              <a:rPr lang="cs-CZ" sz="1600" dirty="0"/>
              <a:t>Neměl by ses </a:t>
            </a:r>
            <a:r>
              <a:rPr lang="cs-CZ" sz="1600" dirty="0" smtClean="0"/>
              <a:t>mračit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Řeknu ti proč,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Dělá si seznam</a:t>
            </a:r>
            <a:br>
              <a:rPr lang="cs-CZ" sz="1600" dirty="0"/>
            </a:br>
            <a:r>
              <a:rPr lang="cs-CZ" sz="1600" dirty="0"/>
              <a:t>A kontroluje ho dvakrát</a:t>
            </a:r>
            <a:br>
              <a:rPr lang="cs-CZ" sz="1600" dirty="0"/>
            </a:br>
            <a:r>
              <a:rPr lang="cs-CZ" sz="1600" dirty="0"/>
              <a:t>Chce zjistit</a:t>
            </a:r>
            <a:br>
              <a:rPr lang="cs-CZ" sz="1600" dirty="0"/>
            </a:br>
            <a:r>
              <a:rPr lang="cs-CZ" sz="1600" dirty="0"/>
              <a:t>Kdo byl zlobivý a do hodný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Vidí tě, když spíš</a:t>
            </a:r>
            <a:br>
              <a:rPr lang="cs-CZ" sz="1600" dirty="0"/>
            </a:br>
            <a:r>
              <a:rPr lang="cs-CZ" sz="1600" dirty="0"/>
              <a:t>Ví to, když se vzbudíš</a:t>
            </a:r>
            <a:br>
              <a:rPr lang="cs-CZ" sz="1600" dirty="0"/>
            </a:br>
            <a:r>
              <a:rPr lang="cs-CZ" sz="1600" dirty="0"/>
              <a:t>Ví, kdys byl špatný a kdy hodný</a:t>
            </a:r>
            <a:br>
              <a:rPr lang="cs-CZ" sz="1600" dirty="0"/>
            </a:br>
            <a:r>
              <a:rPr lang="cs-CZ" sz="1600" dirty="0"/>
              <a:t>Tak buď proboha hodný!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Měl by sis dávat pozor</a:t>
            </a:r>
            <a:br>
              <a:rPr lang="cs-CZ" sz="1600" dirty="0"/>
            </a:br>
            <a:r>
              <a:rPr lang="cs-CZ" sz="1600" dirty="0"/>
              <a:t>Neměl bys brečet</a:t>
            </a:r>
            <a:br>
              <a:rPr lang="cs-CZ" sz="1600" dirty="0"/>
            </a:br>
            <a:r>
              <a:rPr lang="cs-CZ" sz="1600" dirty="0"/>
              <a:t>Neměl by ses </a:t>
            </a:r>
            <a:r>
              <a:rPr lang="cs-CZ" sz="1600" dirty="0" smtClean="0"/>
              <a:t>mračit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Řeknu ti proč,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-85691"/>
            <a:ext cx="4392488" cy="72327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Měl </a:t>
            </a:r>
            <a:r>
              <a:rPr lang="cs-CZ" sz="1600" dirty="0"/>
              <a:t>by sis dávat pozor</a:t>
            </a:r>
            <a:br>
              <a:rPr lang="cs-CZ" sz="1600" dirty="0"/>
            </a:br>
            <a:r>
              <a:rPr lang="cs-CZ" sz="1600" dirty="0"/>
              <a:t>Neměl bys brečet</a:t>
            </a:r>
            <a:br>
              <a:rPr lang="cs-CZ" sz="1600" dirty="0"/>
            </a:br>
            <a:r>
              <a:rPr lang="cs-CZ" sz="1600" dirty="0"/>
              <a:t>Neměl by ses </a:t>
            </a:r>
            <a:r>
              <a:rPr lang="cs-CZ" sz="1600" dirty="0" smtClean="0"/>
              <a:t>mračit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Řeknu ti proč,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Dělá si seznam</a:t>
            </a:r>
            <a:br>
              <a:rPr lang="cs-CZ" sz="1600" dirty="0"/>
            </a:br>
            <a:r>
              <a:rPr lang="cs-CZ" sz="1600" dirty="0"/>
              <a:t>A kontroluje ho dvakrát</a:t>
            </a:r>
            <a:br>
              <a:rPr lang="cs-CZ" sz="1600" dirty="0"/>
            </a:br>
            <a:r>
              <a:rPr lang="cs-CZ" sz="1600" dirty="0"/>
              <a:t>Chce zjistit</a:t>
            </a:r>
            <a:br>
              <a:rPr lang="cs-CZ" sz="1600" dirty="0"/>
            </a:br>
            <a:r>
              <a:rPr lang="cs-CZ" sz="1600" dirty="0"/>
              <a:t>Kdo byl zlobivý a do hodný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Vidí tě, když spíš</a:t>
            </a:r>
            <a:br>
              <a:rPr lang="cs-CZ" sz="1600" dirty="0"/>
            </a:br>
            <a:r>
              <a:rPr lang="cs-CZ" sz="1600" dirty="0"/>
              <a:t>Ví to, když se vzbudíš</a:t>
            </a:r>
            <a:br>
              <a:rPr lang="cs-CZ" sz="1600" dirty="0"/>
            </a:br>
            <a:r>
              <a:rPr lang="cs-CZ" sz="1600" dirty="0"/>
              <a:t>Ví, kdys byl špatný a kdy hodný</a:t>
            </a:r>
            <a:br>
              <a:rPr lang="cs-CZ" sz="1600" dirty="0"/>
            </a:br>
            <a:r>
              <a:rPr lang="cs-CZ" sz="1600" dirty="0"/>
              <a:t>Tak buď proboha hodný!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Měl </a:t>
            </a:r>
            <a:r>
              <a:rPr lang="cs-CZ" sz="1600" dirty="0"/>
              <a:t>by sis dávat pozor</a:t>
            </a:r>
            <a:br>
              <a:rPr lang="cs-CZ" sz="1600" dirty="0"/>
            </a:br>
            <a:r>
              <a:rPr lang="cs-CZ" sz="1600" dirty="0"/>
              <a:t>Neměl bys brečet</a:t>
            </a:r>
            <a:br>
              <a:rPr lang="cs-CZ" sz="1600" dirty="0"/>
            </a:br>
            <a:r>
              <a:rPr lang="cs-CZ" sz="1600" dirty="0"/>
              <a:t>Neměl by ses </a:t>
            </a:r>
            <a:r>
              <a:rPr lang="cs-CZ" sz="1600" dirty="0" smtClean="0"/>
              <a:t>mračit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Řeknu ti proč,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>Santa </a:t>
            </a:r>
            <a:r>
              <a:rPr lang="cs-CZ" sz="1600" dirty="0" err="1"/>
              <a:t>Claus</a:t>
            </a:r>
            <a:r>
              <a:rPr lang="cs-CZ" sz="1600" dirty="0"/>
              <a:t> přijíždí do města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  <a:p>
            <a:endParaRPr lang="cs-CZ" sz="1600" dirty="0"/>
          </a:p>
        </p:txBody>
      </p:sp>
      <p:pic>
        <p:nvPicPr>
          <p:cNvPr id="4" name="Picture 2" descr="C:\Users\Lenka\Desktop\1159640_santa_cla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-85691"/>
            <a:ext cx="1979711" cy="196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08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7686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endParaRPr lang="cs-CZ" sz="900" dirty="0" smtClean="0"/>
          </a:p>
          <a:p>
            <a:r>
              <a:rPr lang="cs-CZ" sz="900" dirty="0" smtClean="0"/>
              <a:t>SONG WE WISH YOU A MERRY CHRISTMAS:</a:t>
            </a:r>
          </a:p>
          <a:p>
            <a:r>
              <a:rPr lang="en-US" sz="900" i="1" dirty="0"/>
              <a:t>Youtube.com</a:t>
            </a:r>
            <a:r>
              <a:rPr lang="en-US" sz="900" dirty="0"/>
              <a:t> [online]. 2009 [cit. 2011-12-04]. We Wish You A Merry Christmas. </a:t>
            </a:r>
            <a:r>
              <a:rPr lang="en-US" sz="900" dirty="0" err="1"/>
              <a:t>Dostupné</a:t>
            </a:r>
            <a:r>
              <a:rPr lang="en-US" sz="900" dirty="0"/>
              <a:t> z WWW: &lt;http://www.youtube.com/watch?v=WOe1RVuDJDk&gt;.</a:t>
            </a:r>
          </a:p>
          <a:p>
            <a:r>
              <a:rPr lang="en-US" sz="900" dirty="0" smtClean="0"/>
              <a:t>Youtube.com </a:t>
            </a:r>
            <a:r>
              <a:rPr lang="en-US" sz="900" dirty="0"/>
              <a:t>[online]. 2008 [cit. 2011-12-04]. We Wish You A Merry Christmas. </a:t>
            </a:r>
            <a:r>
              <a:rPr lang="en-US" sz="900" dirty="0" err="1"/>
              <a:t>Dostupné</a:t>
            </a:r>
            <a:r>
              <a:rPr lang="en-US" sz="900" dirty="0"/>
              <a:t> z WWW: &lt;http://www.youtube.com/watch?v=mZWSZyFzZkI</a:t>
            </a:r>
            <a:r>
              <a:rPr lang="en-US" sz="900" dirty="0" smtClean="0"/>
              <a:t>&gt;.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SONG SANTA CLAUS IS COMING TO TOWN:</a:t>
            </a:r>
          </a:p>
          <a:p>
            <a:r>
              <a:rPr lang="en-US" sz="900" dirty="0"/>
              <a:t>Santa Claus Is Coming To Town. </a:t>
            </a:r>
            <a:r>
              <a:rPr lang="en-US" sz="900" i="1" dirty="0"/>
              <a:t>Youtube.com</a:t>
            </a:r>
            <a:r>
              <a:rPr lang="en-US" sz="900" dirty="0"/>
              <a:t> [online]. 2007 [cit. 2012-01-19]. </a:t>
            </a:r>
            <a:r>
              <a:rPr lang="en-US" sz="900" dirty="0" err="1"/>
              <a:t>Dostupné</a:t>
            </a:r>
            <a:r>
              <a:rPr lang="en-US" sz="900" dirty="0"/>
              <a:t> z: http://www.youtube.com/watch?v=HWv72L4wgCc/ </a:t>
            </a:r>
          </a:p>
          <a:p>
            <a:endParaRPr lang="cs-CZ" sz="900" dirty="0" smtClean="0"/>
          </a:p>
          <a:p>
            <a:r>
              <a:rPr lang="cs-CZ" sz="900" dirty="0" smtClean="0"/>
              <a:t>VÁNOČNÍ MOTIVY:</a:t>
            </a:r>
          </a:p>
          <a:p>
            <a:r>
              <a:rPr lang="cs-CZ" sz="900" dirty="0" smtClean="0"/>
              <a:t>PP040 </a:t>
            </a:r>
            <a:r>
              <a:rPr lang="cs-CZ" sz="900" dirty="0"/>
              <a:t>- Vánoční hvězda 3. </a:t>
            </a:r>
            <a:r>
              <a:rPr lang="cs-CZ" sz="900" i="1" dirty="0"/>
              <a:t>Obchod.rucniprace.cz</a:t>
            </a:r>
            <a:r>
              <a:rPr lang="cs-CZ" sz="900" dirty="0"/>
              <a:t> [online]. 2011 [cit. 2012-01-08]. Dostupné z: http://www.obchod.rucniprace.cz/table.php?sekce=10 </a:t>
            </a:r>
          </a:p>
          <a:p>
            <a:r>
              <a:rPr lang="cs-CZ" sz="900" dirty="0"/>
              <a:t>PP425 - Vánoční svíčka. </a:t>
            </a:r>
            <a:r>
              <a:rPr lang="cs-CZ" sz="900" i="1" dirty="0"/>
              <a:t>Obchod.rucniprace.cz</a:t>
            </a:r>
            <a:r>
              <a:rPr lang="cs-CZ" sz="900" dirty="0"/>
              <a:t> [online]. 2011 [cit. 2012-01-08]. Dostupné z: http://www.obchod.rucniprace.cz/table.php?sekce=10 </a:t>
            </a:r>
          </a:p>
          <a:p>
            <a:pPr lvl="0"/>
            <a:r>
              <a:rPr lang="cs-CZ" sz="900" dirty="0"/>
              <a:t>PP041 - Vánoční šišky. </a:t>
            </a:r>
            <a:r>
              <a:rPr lang="cs-CZ" sz="900" i="1" dirty="0"/>
              <a:t>Obchod.rucniprace.cz</a:t>
            </a:r>
            <a:r>
              <a:rPr lang="cs-CZ" sz="900" dirty="0"/>
              <a:t> [online]. 2011 [cit. 2012-01-08]. Dostupné z: http://www.obchod.rucniprace.cz/table.php?sekce=10</a:t>
            </a:r>
            <a:endParaRPr lang="cs-CZ" sz="900" dirty="0">
              <a:solidFill>
                <a:prstClr val="black"/>
              </a:solidFill>
            </a:endParaRPr>
          </a:p>
          <a:p>
            <a:r>
              <a:rPr lang="cs-CZ" sz="900" dirty="0"/>
              <a:t>PP424 - Ubrus - vánoční hvězda. </a:t>
            </a:r>
            <a:r>
              <a:rPr lang="cs-CZ" sz="900" i="1" dirty="0"/>
              <a:t>Obchod.rucniprace.cz</a:t>
            </a:r>
            <a:r>
              <a:rPr lang="cs-CZ" sz="900" dirty="0"/>
              <a:t> [online]. 2011 [cit. 2012-01-08]. Dostupné z: http://www.obchod.rucniprace.cz/table.php?sekce=10 </a:t>
            </a:r>
          </a:p>
          <a:p>
            <a:r>
              <a:rPr lang="cs-CZ" sz="900" dirty="0"/>
              <a:t>PP038 - Vánoční hvězda 1. </a:t>
            </a:r>
            <a:r>
              <a:rPr lang="cs-CZ" sz="900" i="1" dirty="0"/>
              <a:t>Obchod.rucniprace.cz</a:t>
            </a:r>
            <a:r>
              <a:rPr lang="cs-CZ" sz="900" dirty="0"/>
              <a:t> [online]. 2011 [cit. 2012-01-08]. Dostupné z: http://www.obchod.rucniprace.cz/table.php?sekce=10 </a:t>
            </a:r>
          </a:p>
          <a:p>
            <a:r>
              <a:rPr lang="cs-CZ" sz="900" dirty="0"/>
              <a:t>Novoročenky – motivy. </a:t>
            </a:r>
            <a:r>
              <a:rPr lang="cs-CZ" sz="900" i="1" dirty="0"/>
              <a:t>Domovkamarad.cz</a:t>
            </a:r>
            <a:r>
              <a:rPr lang="cs-CZ" sz="900" dirty="0"/>
              <a:t> [online]. 2006 [cit. 2012-01-08]. Dostupné z: http://www.domovkamarad.cz/vyrobky/zvetseniny/pf-vanocni-strom.jpg </a:t>
            </a:r>
          </a:p>
          <a:p>
            <a:r>
              <a:rPr lang="cs-CZ" sz="900" dirty="0"/>
              <a:t>Názory studentů. </a:t>
            </a:r>
            <a:r>
              <a:rPr lang="cs-CZ" sz="900" i="1" dirty="0"/>
              <a:t>Crg.cz</a:t>
            </a:r>
            <a:r>
              <a:rPr lang="cs-CZ" sz="900" dirty="0"/>
              <a:t> [online]. 2012 [cit. 2012-01-08]. Dostupné z: http://www.crg.cz/english/Stromecek.jpg </a:t>
            </a:r>
          </a:p>
          <a:p>
            <a:r>
              <a:rPr lang="cs-CZ" sz="900" dirty="0" err="1"/>
              <a:t>Stock</a:t>
            </a:r>
            <a:r>
              <a:rPr lang="cs-CZ" sz="900" dirty="0"/>
              <a:t> </a:t>
            </a:r>
            <a:r>
              <a:rPr lang="cs-CZ" sz="900" dirty="0" err="1"/>
              <a:t>illustration</a:t>
            </a:r>
            <a:r>
              <a:rPr lang="cs-CZ" sz="900" dirty="0"/>
              <a:t>: </a:t>
            </a:r>
            <a:r>
              <a:rPr lang="cs-CZ" sz="900" dirty="0" err="1"/>
              <a:t>santa</a:t>
            </a:r>
            <a:r>
              <a:rPr lang="cs-CZ" sz="900" dirty="0"/>
              <a:t> </a:t>
            </a:r>
            <a:r>
              <a:rPr lang="cs-CZ" sz="900" dirty="0" err="1"/>
              <a:t>claus</a:t>
            </a:r>
            <a:r>
              <a:rPr lang="cs-CZ" sz="900" dirty="0"/>
              <a:t>. </a:t>
            </a:r>
            <a:r>
              <a:rPr lang="cs-CZ" sz="900" i="1" dirty="0"/>
              <a:t>Sxc.hu</a:t>
            </a:r>
            <a:r>
              <a:rPr lang="cs-CZ" sz="900" dirty="0"/>
              <a:t> [online]. 2009 [cit. 2012-01-19]. Dostupné z: http://www.sxc.hu/pic/m/y/yo/yodesigner/1159640_santa_claus.jpg 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endParaRPr lang="en-US" sz="1200" dirty="0"/>
          </a:p>
          <a:p>
            <a:endParaRPr lang="cs-CZ" sz="1200" dirty="0"/>
          </a:p>
        </p:txBody>
      </p:sp>
      <p:pic>
        <p:nvPicPr>
          <p:cNvPr id="3" name="Picture 26" descr="náhled obrázku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697" y="1556792"/>
            <a:ext cx="1866019" cy="2232248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18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494</TotalTime>
  <Words>715</Words>
  <Application>Microsoft Office PowerPoint</Application>
  <PresentationFormat>Předvádění na obrazovce (4:3)</PresentationFormat>
  <Paragraphs>125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Prezentace aplikace PowerPoint</vt:lpstr>
      <vt:lpstr>CHRISTMAS CAROLS AND SONGS 1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CAROLS AND SONGS </dc:title>
  <dc:creator>Lenka</dc:creator>
  <cp:lastModifiedBy>Lenka</cp:lastModifiedBy>
  <cp:revision>65</cp:revision>
  <dcterms:created xsi:type="dcterms:W3CDTF">2011-11-23T18:48:56Z</dcterms:created>
  <dcterms:modified xsi:type="dcterms:W3CDTF">2012-02-12T16:15:37Z</dcterms:modified>
</cp:coreProperties>
</file>